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CCFF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FC0CA7-1546-492F-8E49-599D77441740}" type="datetimeFigureOut">
              <a:rPr lang="hr-HR"/>
              <a:pPr>
                <a:defRPr/>
              </a:pPr>
              <a:t>26.9.2013</a:t>
            </a:fld>
            <a:endParaRPr lang="hr-HR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59F733-D03C-45C6-8B06-093CD2CB89C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712C1-01FF-4A65-BE43-EF3D4FC3C261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DA6DE-6BC1-4E17-A3C6-4C6253B7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7FB06-E94D-418F-AFC7-B5F725B52BA9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4D35-CC01-4A21-ACC6-DFBEA79EB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F7AB6-E044-42D7-B76B-C2D450BCC0C1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0BE26-B58E-45C7-8222-3E05C9499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84E0E-E898-40BE-B7AB-19374A7A6597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0FFFF-CFB4-46DD-9EE0-DE4E5352F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8F5F3-88E6-42C3-906A-C3A3D7B745F5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E760B-2F76-4875-81E7-DEDDB0ADB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AA14C-C527-4093-8818-5702486DF8F2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1F3D0-5B5C-469F-B8E2-E3CF208FB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DBA4E-1799-41DE-B2FC-D0998732D2D0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1BAF3-8F5B-4AEB-B97F-D3F5CB070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57C6-51ED-43A0-B3D7-BDD1A8AF10E4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867F6-EABF-4C40-9BD8-94F95AA5A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D5B15-ED6F-452A-8935-AB08ADECB299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344F-C674-4698-8E92-0C40D4026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22E4-0F9E-47E3-BE7C-25E56BFEFE0D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C79BD-CDC3-4131-9A1C-116105D2B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4AAEB-699C-4C83-94F4-1402DE26DE7E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51E8C-E7D3-4DB9-A7F5-9DF351551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E606D7-2D02-4668-9782-C9105ECE0ACE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15A51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D1CF98-09E9-46F5-A37E-DA44CE3F8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6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oter Placeholder 2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r-HR" smtClean="0"/>
              <a:t>Marija Dizdar i Paula Tumir</a:t>
            </a:r>
          </a:p>
        </p:txBody>
      </p:sp>
      <p:pic>
        <p:nvPicPr>
          <p:cNvPr id="14338" name="Picture 2" descr="http://www.earthrandom.com/wp-content/uploads/2012/08/Lake-District-Eng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98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4544" y="476672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7200" dirty="0" smtClean="0">
                <a:latin typeface="Monotype Corsiva" panose="03010101010201010101" pitchFamily="66" charset="0"/>
              </a:rPr>
              <a:t>Jezerski pjesnici</a:t>
            </a:r>
            <a:endParaRPr lang="en-US" sz="72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http://www.bachlund.org/images/Daffodils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88913"/>
            <a:ext cx="4824413" cy="61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 descr="http://farm3.static.flickr.com/2752/4386386026_eda89934ff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944813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http://duncanstuarttodd.com/wp-content/uploads/2012/03/dst-daffodil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32314" y="153094"/>
            <a:ext cx="2664296" cy="663579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hr-HR" sz="2400">
                <a:latin typeface="Constantia" pitchFamily="18" charset="0"/>
              </a:rPr>
              <a:t>Marija Dizdar i Paula Tumir, 3. b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623" y="832170"/>
            <a:ext cx="4968553" cy="4217772"/>
          </a:xfrm>
          <a:prstGeom prst="rect">
            <a:avLst/>
          </a:prstGeom>
          <a:ln>
            <a:noFill/>
          </a:ln>
          <a:effectLst>
            <a:glow rad="10541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en-US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Literatura</a:t>
            </a:r>
            <a:r>
              <a:rPr lang="hr-HR" altLang="en-US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alt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en-US" dirty="0"/>
              <a:t>D. DUJMOVIĆ-MARKUSI, S. ROSSETTI-BAZDAN, </a:t>
            </a:r>
            <a:r>
              <a:rPr lang="hr-HR" altLang="en-US" i="1" dirty="0"/>
              <a:t>Književni vremeplov 2</a:t>
            </a:r>
            <a:r>
              <a:rPr lang="hr-HR" altLang="en-US" dirty="0"/>
              <a:t>, čitanka iz hrvatskoga jezika za drugi razred gimnazije, Profil International, 2008.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en-US" i="1" dirty="0"/>
              <a:t/>
            </a:r>
            <a:br>
              <a:rPr lang="hr-HR" altLang="en-US" i="1" dirty="0"/>
            </a:br>
            <a:r>
              <a:rPr lang="hr-HR" altLang="en-US" dirty="0"/>
              <a:t>SKUPINA AUTORA, </a:t>
            </a:r>
            <a:r>
              <a:rPr lang="hr-HR" altLang="en-US" i="1" dirty="0"/>
              <a:t>Čitanka 2</a:t>
            </a:r>
            <a:r>
              <a:rPr lang="hr-HR" altLang="en-US" dirty="0"/>
              <a:t>, udžbenik za 2. razred gimnazije, Školska knjiga, Zagreb, 1999.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alt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en-US" dirty="0"/>
              <a:t>M. SOLAR, S. ZRINJAN, </a:t>
            </a:r>
            <a:r>
              <a:rPr lang="hr-HR" altLang="en-US" i="1" dirty="0"/>
              <a:t>Književnost 2</a:t>
            </a:r>
            <a:r>
              <a:rPr lang="hr-HR" altLang="en-US" dirty="0"/>
              <a:t>, udžbenik iz hrvatskoga jezika za 2. razred gimnazije, Alfa, Zagreb, 2009.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alt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en-US" dirty="0"/>
              <a:t>ANTOLOGIJA PJESNIŠTVA ENGLESKOG ROMANTIZMA, L. Paljetak, Konzor, Zagreb 1996.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alt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en-US" dirty="0"/>
              <a:t>ENGLESKA KNJIŽEVNOST, ur. B. Kogoj-Kapetanić i I. Vidan, SNL, Zagreb, 1986.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250825" y="249238"/>
            <a:ext cx="232886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000">
                <a:latin typeface="Monotype Corsiva" pitchFamily="66" charset="0"/>
              </a:rPr>
              <a:t>Lejkisti</a:t>
            </a:r>
            <a:endParaRPr lang="en-US" sz="6000">
              <a:latin typeface="Monotype Corsiva" pitchFamily="66" charset="0"/>
            </a:endParaRPr>
          </a:p>
        </p:txBody>
      </p:sp>
      <p:pic>
        <p:nvPicPr>
          <p:cNvPr id="2050" name="Picture 2" descr="http://www.quotezuki.com/avatars/2010/10/07/william-wordsworth-avatar-3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99778" y="6862"/>
            <a:ext cx="2936305" cy="31325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052" name="Picture 4" descr="http://upload.wikimedia.org/wikipedia/commons/9/91/SamuelTaylorColerid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71883" y="3354753"/>
            <a:ext cx="2254688" cy="26990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054" name="Picture 6" descr="http://www.thecultureconcept.com/circle/wp-content/uploads/2010/10/Robert-Southey-by-Van-Dy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170" y="3068185"/>
            <a:ext cx="2512390" cy="3132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03238" y="1916113"/>
            <a:ext cx="1325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Lake District</a:t>
            </a:r>
            <a:endParaRPr lang="en-US">
              <a:latin typeface="Constantia" pitchFamily="18" charset="0"/>
            </a:endParaRP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936625" y="2439988"/>
            <a:ext cx="3287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Začetnici engleskog romantizma</a:t>
            </a:r>
            <a:endParaRPr lang="en-US"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8038" y="6092825"/>
            <a:ext cx="1177925" cy="274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Robert Southey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80288" y="3216275"/>
            <a:ext cx="1471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William Wordsworth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0588" y="6169025"/>
            <a:ext cx="16795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Samuel Taylor Coleridge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370" name="TextBox 12"/>
          <p:cNvSpPr txBox="1">
            <a:spLocks noChangeArrowheads="1"/>
          </p:cNvSpPr>
          <p:nvPr/>
        </p:nvSpPr>
        <p:spPr bwMode="auto">
          <a:xfrm>
            <a:off x="1073150" y="1366838"/>
            <a:ext cx="685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teme</a:t>
            </a:r>
            <a:endParaRPr lang="en-US">
              <a:latin typeface="Constantia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 flipV="1">
            <a:off x="1827213" y="1484313"/>
            <a:ext cx="360362" cy="152400"/>
          </a:xfrm>
          <a:prstGeom prst="rightArrow">
            <a:avLst/>
          </a:prstGeom>
          <a:solidFill>
            <a:srgbClr val="CC66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72" name="TextBox 14"/>
          <p:cNvSpPr txBox="1">
            <a:spLocks noChangeArrowheads="1"/>
          </p:cNvSpPr>
          <p:nvPr/>
        </p:nvSpPr>
        <p:spPr bwMode="auto">
          <a:xfrm>
            <a:off x="2217738" y="1374775"/>
            <a:ext cx="2851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djetinjstvo, priroda, ljubav </a:t>
            </a:r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2700338" y="269875"/>
            <a:ext cx="3522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800">
                <a:latin typeface="Monotype Corsiva" pitchFamily="66" charset="0"/>
              </a:rPr>
              <a:t>Robert Southey</a:t>
            </a:r>
            <a:endParaRPr lang="en-US" sz="4800">
              <a:latin typeface="Monotype Corsiva" pitchFamily="66" charset="0"/>
            </a:endParaRP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79388" y="1228725"/>
            <a:ext cx="1354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1774. – 1843.</a:t>
            </a:r>
            <a:endParaRPr lang="en-US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725" y="1709738"/>
            <a:ext cx="9271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Poeme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522413" y="1990725"/>
            <a:ext cx="2195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vrve lijepim opisima</a:t>
            </a:r>
            <a:endParaRPr lang="en-US">
              <a:latin typeface="Constantia" pitchFamily="18" charset="0"/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1512888" y="2257425"/>
            <a:ext cx="3783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zamjeraju mu manjak snage osjećaja</a:t>
            </a:r>
            <a:endParaRPr lang="en-US">
              <a:latin typeface="Constantia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73150" y="1801813"/>
            <a:ext cx="358775" cy="184150"/>
          </a:xfrm>
          <a:prstGeom prst="rightArrow">
            <a:avLst/>
          </a:prstGeom>
          <a:solidFill>
            <a:srgbClr val="CC66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6591300" y="1260475"/>
            <a:ext cx="1851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i="1"/>
              <a:t>“</a:t>
            </a:r>
            <a:r>
              <a:rPr lang="hr-HR" i="1">
                <a:latin typeface="Constantia" pitchFamily="18" charset="0"/>
              </a:rPr>
              <a:t>poeta laureatus</a:t>
            </a:r>
            <a:r>
              <a:rPr lang="hr-HR" i="1"/>
              <a:t>”</a:t>
            </a:r>
            <a:endParaRPr lang="en-US" i="1"/>
          </a:p>
        </p:txBody>
      </p:sp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2897188" y="3365500"/>
            <a:ext cx="285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povijesna i biografska djela</a:t>
            </a:r>
            <a:endParaRPr lang="en-US">
              <a:latin typeface="Constantia" pitchFamily="18" charset="0"/>
            </a:endParaRPr>
          </a:p>
        </p:txBody>
      </p: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2909888" y="4052888"/>
            <a:ext cx="2513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dramatičar i prevoditelj</a:t>
            </a:r>
            <a:endParaRPr lang="en-US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4638" y="5229225"/>
            <a:ext cx="2838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„Vizija posljednjeg suda”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570538" y="5338763"/>
            <a:ext cx="360362" cy="185737"/>
          </a:xfrm>
          <a:prstGeom prst="rightArrow">
            <a:avLst/>
          </a:prstGeom>
          <a:solidFill>
            <a:srgbClr val="CC66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6" name="TextBox 12"/>
          <p:cNvSpPr txBox="1">
            <a:spLocks noChangeArrowheads="1"/>
          </p:cNvSpPr>
          <p:nvPr/>
        </p:nvSpPr>
        <p:spPr bwMode="auto">
          <a:xfrm>
            <a:off x="5921375" y="5246688"/>
            <a:ext cx="2686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potaklo Byrona da napiše</a:t>
            </a:r>
          </a:p>
          <a:p>
            <a:r>
              <a:rPr lang="hr-HR">
                <a:latin typeface="Constantia" pitchFamily="18" charset="0"/>
              </a:rPr>
              <a:t> istoimenu parodiju</a:t>
            </a:r>
            <a:endParaRPr lang="en-US">
              <a:latin typeface="Constantia" pitchFamily="18" charset="0"/>
            </a:endParaRPr>
          </a:p>
        </p:txBody>
      </p:sp>
      <p:sp>
        <p:nvSpPr>
          <p:cNvPr id="16397" name="TextBox 13"/>
          <p:cNvSpPr txBox="1">
            <a:spLocks noChangeArrowheads="1"/>
          </p:cNvSpPr>
          <p:nvPr/>
        </p:nvSpPr>
        <p:spPr bwMode="auto">
          <a:xfrm>
            <a:off x="1501775" y="2508250"/>
            <a:ext cx="1392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duže poeme</a:t>
            </a:r>
            <a:endParaRPr lang="en-US">
              <a:latin typeface="Constantia" pitchFamily="18" charset="0"/>
            </a:endParaRPr>
          </a:p>
        </p:txBody>
      </p:sp>
      <p:sp>
        <p:nvSpPr>
          <p:cNvPr id="16398" name="TextBox 14"/>
          <p:cNvSpPr txBox="1">
            <a:spLocks noChangeArrowheads="1"/>
          </p:cNvSpPr>
          <p:nvPr/>
        </p:nvSpPr>
        <p:spPr bwMode="auto">
          <a:xfrm>
            <a:off x="1522413" y="1692275"/>
            <a:ext cx="1381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1707. – 1799.</a:t>
            </a:r>
            <a:endParaRPr lang="en-US">
              <a:latin typeface="Constantia" pitchFamily="18" charset="0"/>
            </a:endParaRPr>
          </a:p>
        </p:txBody>
      </p:sp>
      <p:pic>
        <p:nvPicPr>
          <p:cNvPr id="16399" name="Picture 2" descr="http://covers.openlibrary.org/b/id/5922235-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3825" y="1779588"/>
            <a:ext cx="19462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4" descr="http://pastnow.files.wordpress.com/2013/01/robertsouthey.png"/>
          <p:cNvPicPr>
            <a:picLocks noChangeAspect="1" noChangeArrowheads="1"/>
          </p:cNvPicPr>
          <p:nvPr/>
        </p:nvPicPr>
        <p:blipFill>
          <a:blip r:embed="rId3"/>
          <a:srcRect t="2367" b="2"/>
          <a:stretch>
            <a:fillRect/>
          </a:stretch>
        </p:blipFill>
        <p:spPr bwMode="auto">
          <a:xfrm>
            <a:off x="219075" y="3255963"/>
            <a:ext cx="2481263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79388" y="115888"/>
            <a:ext cx="4522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>
                <a:latin typeface="Monotype Corsiva" pitchFamily="66" charset="0"/>
              </a:rPr>
              <a:t>Samuel Taylor Coleridge</a:t>
            </a:r>
            <a:endParaRPr lang="en-US" sz="4000">
              <a:latin typeface="Monotype Corsiva" pitchFamily="66" charset="0"/>
            </a:endParaRPr>
          </a:p>
        </p:txBody>
      </p:sp>
      <p:pic>
        <p:nvPicPr>
          <p:cNvPr id="4098" name="Picture 2" descr="http://ndla.no/sites/default/files/images/syb80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91824" y="191598"/>
            <a:ext cx="2792714" cy="35967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23850" y="1341438"/>
            <a:ext cx="1270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1772.- 1834.</a:t>
            </a:r>
            <a:endParaRPr lang="en-US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963" y="1960563"/>
            <a:ext cx="13589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težak život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77988" y="2052638"/>
            <a:ext cx="358775" cy="184150"/>
          </a:xfrm>
          <a:prstGeom prst="rightArrow">
            <a:avLst/>
          </a:prstGeom>
          <a:solidFill>
            <a:srgbClr val="CC66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1981200" y="1962150"/>
            <a:ext cx="2738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jedan od trinaestero djece</a:t>
            </a:r>
            <a:endParaRPr lang="en-US">
              <a:latin typeface="Constantia" pitchFamily="18" charset="0"/>
            </a:endParaRPr>
          </a:p>
        </p:txBody>
      </p:sp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1981200" y="2379663"/>
            <a:ext cx="3832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nije završio studij</a:t>
            </a:r>
            <a:r>
              <a:rPr lang="hr-HR"/>
              <a:t> </a:t>
            </a:r>
            <a:r>
              <a:rPr lang="hr-HR">
                <a:latin typeface="Constantia" pitchFamily="18" charset="0"/>
              </a:rPr>
              <a:t>- odustao dva puta</a:t>
            </a:r>
            <a:endParaRPr lang="en-US">
              <a:latin typeface="Constantia" pitchFamily="18" charset="0"/>
            </a:endParaRP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2011363" y="2749550"/>
            <a:ext cx="1546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nesretan brak</a:t>
            </a:r>
            <a:endParaRPr lang="en-US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500" y="3716338"/>
            <a:ext cx="35448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Pjesme s različitom tematikom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854450" y="3810000"/>
            <a:ext cx="360363" cy="184150"/>
          </a:xfrm>
          <a:prstGeom prst="rightArrow">
            <a:avLst/>
          </a:prstGeom>
          <a:solidFill>
            <a:srgbClr val="CC66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9" name="TextBox 9"/>
          <p:cNvSpPr txBox="1">
            <a:spLocks noChangeArrowheads="1"/>
          </p:cNvSpPr>
          <p:nvPr/>
        </p:nvSpPr>
        <p:spPr bwMode="auto">
          <a:xfrm>
            <a:off x="4183063" y="3697288"/>
            <a:ext cx="2833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i="1">
                <a:latin typeface="Constantia" pitchFamily="18" charset="0"/>
              </a:rPr>
              <a:t>Poems on Various Subjects</a:t>
            </a:r>
            <a:endParaRPr lang="en-US" i="1">
              <a:latin typeface="Constantia" pitchFamily="18" charset="0"/>
            </a:endParaRPr>
          </a:p>
        </p:txBody>
      </p:sp>
      <p:sp>
        <p:nvSpPr>
          <p:cNvPr id="17420" name="TextBox 10"/>
          <p:cNvSpPr txBox="1">
            <a:spLocks noChangeArrowheads="1"/>
          </p:cNvSpPr>
          <p:nvPr/>
        </p:nvSpPr>
        <p:spPr bwMode="auto">
          <a:xfrm>
            <a:off x="4183063" y="4005263"/>
            <a:ext cx="2105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njegova prva zbirka</a:t>
            </a:r>
            <a:endParaRPr lang="en-US">
              <a:latin typeface="Constantia" pitchFamily="18" charset="0"/>
            </a:endParaRPr>
          </a:p>
        </p:txBody>
      </p:sp>
      <p:sp>
        <p:nvSpPr>
          <p:cNvPr id="17421" name="TextBox 12"/>
          <p:cNvSpPr txBox="1">
            <a:spLocks noChangeArrowheads="1"/>
          </p:cNvSpPr>
          <p:nvPr/>
        </p:nvSpPr>
        <p:spPr bwMode="auto">
          <a:xfrm>
            <a:off x="4206875" y="4375150"/>
            <a:ext cx="673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1796.</a:t>
            </a:r>
            <a:endParaRPr lang="en-US">
              <a:latin typeface="Constantia" pitchFamily="18" charset="0"/>
            </a:endParaRPr>
          </a:p>
        </p:txBody>
      </p:sp>
      <p:sp>
        <p:nvSpPr>
          <p:cNvPr id="17422" name="TextBox 13"/>
          <p:cNvSpPr txBox="1">
            <a:spLocks noChangeArrowheads="1"/>
          </p:cNvSpPr>
          <p:nvPr/>
        </p:nvSpPr>
        <p:spPr bwMode="auto">
          <a:xfrm>
            <a:off x="2036763" y="3119438"/>
            <a:ext cx="1677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bolesti, opijum</a:t>
            </a:r>
            <a:endParaRPr lang="en-US">
              <a:latin typeface="Constant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550" y="4772025"/>
            <a:ext cx="17319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Sibilski listovi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925638" y="4864100"/>
            <a:ext cx="360362" cy="185738"/>
          </a:xfrm>
          <a:prstGeom prst="rightArrow">
            <a:avLst/>
          </a:prstGeom>
          <a:solidFill>
            <a:srgbClr val="CC66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25" name="TextBox 15"/>
          <p:cNvSpPr txBox="1">
            <a:spLocks noChangeArrowheads="1"/>
          </p:cNvSpPr>
          <p:nvPr/>
        </p:nvSpPr>
        <p:spPr bwMode="auto">
          <a:xfrm>
            <a:off x="2352675" y="4745038"/>
            <a:ext cx="171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sabrane pjesme</a:t>
            </a:r>
            <a:endParaRPr lang="en-US">
              <a:latin typeface="Constantia" pitchFamily="18" charset="0"/>
            </a:endParaRPr>
          </a:p>
        </p:txBody>
      </p:sp>
      <p:sp>
        <p:nvSpPr>
          <p:cNvPr id="17426" name="TextBox 16"/>
          <p:cNvSpPr txBox="1">
            <a:spLocks noChangeArrowheads="1"/>
          </p:cNvSpPr>
          <p:nvPr/>
        </p:nvSpPr>
        <p:spPr bwMode="auto">
          <a:xfrm>
            <a:off x="2352675" y="5146675"/>
            <a:ext cx="3960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pokušaj pronalaska ranijih nadahnuća</a:t>
            </a:r>
            <a:endParaRPr lang="en-US">
              <a:latin typeface="Constantia" pitchFamily="18" charset="0"/>
            </a:endParaRPr>
          </a:p>
        </p:txBody>
      </p:sp>
      <p:sp>
        <p:nvSpPr>
          <p:cNvPr id="17427" name="TextBox 18"/>
          <p:cNvSpPr txBox="1">
            <a:spLocks noChangeArrowheads="1"/>
          </p:cNvSpPr>
          <p:nvPr/>
        </p:nvSpPr>
        <p:spPr bwMode="auto">
          <a:xfrm>
            <a:off x="2473325" y="5521325"/>
            <a:ext cx="62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1817.</a:t>
            </a:r>
            <a:endParaRPr lang="en-US">
              <a:latin typeface="Constant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" y="6202363"/>
            <a:ext cx="16383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Lirske balade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1874838" y="6294438"/>
            <a:ext cx="360362" cy="185737"/>
          </a:xfrm>
          <a:prstGeom prst="rightArrow">
            <a:avLst/>
          </a:prstGeom>
          <a:solidFill>
            <a:srgbClr val="CC66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30" name="TextBox 21"/>
          <p:cNvSpPr txBox="1">
            <a:spLocks noChangeArrowheads="1"/>
          </p:cNvSpPr>
          <p:nvPr/>
        </p:nvSpPr>
        <p:spPr bwMode="auto">
          <a:xfrm>
            <a:off x="2352675" y="6202363"/>
            <a:ext cx="4670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zbirka objavljena u suradnji s Wordsworthom</a:t>
            </a:r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4356100" y="115888"/>
            <a:ext cx="4035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>
                <a:latin typeface="Monotype Corsiva" pitchFamily="66" charset="0"/>
              </a:rPr>
              <a:t>William Wordsworth</a:t>
            </a:r>
            <a:endParaRPr lang="en-US" sz="4000">
              <a:latin typeface="Monotype Corsiva" pitchFamily="66" charset="0"/>
            </a:endParaRPr>
          </a:p>
        </p:txBody>
      </p:sp>
      <p:pic>
        <p:nvPicPr>
          <p:cNvPr id="5122" name="Picture 2" descr="http://www.nndb.com/people/855/000024783/wordsworthp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0004" y="0"/>
            <a:ext cx="2791804" cy="33636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651125" y="820738"/>
            <a:ext cx="1289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1770.- 1850.</a:t>
            </a:r>
            <a:endParaRPr lang="en-US">
              <a:latin typeface="Constantia" pitchFamily="18" charset="0"/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2757488" y="1312863"/>
            <a:ext cx="441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putovanja po Švicarskoj, Italiji i Francuskoj</a:t>
            </a:r>
            <a:endParaRPr lang="en-US">
              <a:latin typeface="Constantia" pitchFamily="18" charset="0"/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2813050" y="1681163"/>
            <a:ext cx="204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idealist i domoljub</a:t>
            </a:r>
            <a:endParaRPr lang="en-US">
              <a:latin typeface="Constantia" pitchFamily="18" charset="0"/>
            </a:endParaRP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6516688" y="836613"/>
            <a:ext cx="185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i="1"/>
              <a:t>“</a:t>
            </a:r>
            <a:r>
              <a:rPr lang="hr-HR" i="1">
                <a:latin typeface="Constantia" pitchFamily="18" charset="0"/>
              </a:rPr>
              <a:t>poeta laureatus</a:t>
            </a:r>
            <a:r>
              <a:rPr lang="hr-HR" i="1"/>
              <a:t>”</a:t>
            </a:r>
            <a:endParaRPr lang="en-US" i="1"/>
          </a:p>
        </p:txBody>
      </p:sp>
      <p:sp>
        <p:nvSpPr>
          <p:cNvPr id="9" name="TextBox 8"/>
          <p:cNvSpPr txBox="1"/>
          <p:nvPr/>
        </p:nvSpPr>
        <p:spPr>
          <a:xfrm>
            <a:off x="2540000" y="2251075"/>
            <a:ext cx="2700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Odlučnost i neovisnost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402263" y="2351088"/>
            <a:ext cx="358775" cy="184150"/>
          </a:xfrm>
          <a:prstGeom prst="rightArrow">
            <a:avLst/>
          </a:prstGeom>
          <a:solidFill>
            <a:srgbClr val="CC66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5846763" y="2257425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Pjesma o sakupljaču pijavica</a:t>
            </a:r>
            <a:endParaRPr lang="en-US">
              <a:latin typeface="Constantia" pitchFamily="18" charset="0"/>
            </a:endParaRPr>
          </a:p>
        </p:txBody>
      </p:sp>
      <p:sp>
        <p:nvSpPr>
          <p:cNvPr id="18442" name="TextBox 14"/>
          <p:cNvSpPr txBox="1">
            <a:spLocks noChangeArrowheads="1"/>
          </p:cNvSpPr>
          <p:nvPr/>
        </p:nvSpPr>
        <p:spPr bwMode="auto">
          <a:xfrm>
            <a:off x="5857875" y="2627313"/>
            <a:ext cx="294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u="sng">
                <a:latin typeface="Constantia" pitchFamily="18" charset="0"/>
              </a:rPr>
              <a:t>neraskidiva veza s prirodom</a:t>
            </a:r>
            <a:endParaRPr lang="en-US" u="sng"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375" y="3362325"/>
            <a:ext cx="60928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Nagovještaj besmrtnosti iz sjećanja na rano djetinjstvo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444" name="TextBox 16"/>
          <p:cNvSpPr txBox="1">
            <a:spLocks noChangeArrowheads="1"/>
          </p:cNvSpPr>
          <p:nvPr/>
        </p:nvSpPr>
        <p:spPr bwMode="auto">
          <a:xfrm>
            <a:off x="6507163" y="3362325"/>
            <a:ext cx="552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oda</a:t>
            </a:r>
            <a:endParaRPr lang="en-US">
              <a:latin typeface="Constantia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102350" y="3454400"/>
            <a:ext cx="360363" cy="184150"/>
          </a:xfrm>
          <a:prstGeom prst="rightArrow">
            <a:avLst/>
          </a:prstGeom>
          <a:solidFill>
            <a:srgbClr val="CC66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46" name="TextBox 17"/>
          <p:cNvSpPr txBox="1">
            <a:spLocks noChangeArrowheads="1"/>
          </p:cNvSpPr>
          <p:nvPr/>
        </p:nvSpPr>
        <p:spPr bwMode="auto">
          <a:xfrm>
            <a:off x="6546850" y="3635375"/>
            <a:ext cx="2035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u="sng">
                <a:latin typeface="Constantia" pitchFamily="18" charset="0"/>
              </a:rPr>
              <a:t>vjera u besmrtnost</a:t>
            </a:r>
            <a:endParaRPr lang="en-US" u="sng">
              <a:latin typeface="Constantia" pitchFamily="18" charset="0"/>
            </a:endParaRPr>
          </a:p>
        </p:txBody>
      </p:sp>
      <p:sp>
        <p:nvSpPr>
          <p:cNvPr id="18447" name="TextBox 19"/>
          <p:cNvSpPr txBox="1">
            <a:spLocks noChangeArrowheads="1"/>
          </p:cNvSpPr>
          <p:nvPr/>
        </p:nvSpPr>
        <p:spPr bwMode="auto">
          <a:xfrm>
            <a:off x="6516688" y="4005263"/>
            <a:ext cx="2122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 neizmjernost vizije</a:t>
            </a:r>
          </a:p>
          <a:p>
            <a:r>
              <a:rPr lang="hr-HR">
                <a:latin typeface="Constantia" pitchFamily="18" charset="0"/>
              </a:rPr>
              <a:t> djeteta</a:t>
            </a:r>
            <a:endParaRPr lang="en-US">
              <a:latin typeface="Constant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" y="4205288"/>
            <a:ext cx="16462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zbirke soneta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747838" y="4338638"/>
            <a:ext cx="358775" cy="185737"/>
          </a:xfrm>
          <a:prstGeom prst="rightArrow">
            <a:avLst/>
          </a:prstGeom>
          <a:solidFill>
            <a:srgbClr val="CC66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50" name="TextBox 21"/>
          <p:cNvSpPr txBox="1">
            <a:spLocks noChangeArrowheads="1"/>
          </p:cNvSpPr>
          <p:nvPr/>
        </p:nvSpPr>
        <p:spPr bwMode="auto">
          <a:xfrm>
            <a:off x="2179638" y="4602163"/>
            <a:ext cx="215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Pjesme u dva sveska</a:t>
            </a:r>
            <a:endParaRPr lang="en-US">
              <a:latin typeface="Constantia" pitchFamily="18" charset="0"/>
            </a:endParaRPr>
          </a:p>
        </p:txBody>
      </p:sp>
      <p:sp>
        <p:nvSpPr>
          <p:cNvPr id="18451" name="TextBox 23"/>
          <p:cNvSpPr txBox="1">
            <a:spLocks noChangeArrowheads="1"/>
          </p:cNvSpPr>
          <p:nvPr/>
        </p:nvSpPr>
        <p:spPr bwMode="auto">
          <a:xfrm>
            <a:off x="2173288" y="4246563"/>
            <a:ext cx="1681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Rijeka Duddon</a:t>
            </a:r>
            <a:endParaRPr lang="en-US">
              <a:latin typeface="Constantia" pitchFamily="18" charset="0"/>
            </a:endParaRPr>
          </a:p>
        </p:txBody>
      </p:sp>
      <p:sp>
        <p:nvSpPr>
          <p:cNvPr id="18452" name="TextBox 27"/>
          <p:cNvSpPr txBox="1">
            <a:spLocks noChangeArrowheads="1"/>
          </p:cNvSpPr>
          <p:nvPr/>
        </p:nvSpPr>
        <p:spPr bwMode="auto">
          <a:xfrm>
            <a:off x="2173288" y="4902200"/>
            <a:ext cx="1625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Crkveni soneti</a:t>
            </a:r>
            <a:endParaRPr lang="en-US">
              <a:latin typeface="Constant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0825" y="5360988"/>
            <a:ext cx="10652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Preludij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1276350" y="5453063"/>
            <a:ext cx="360363" cy="184150"/>
          </a:xfrm>
          <a:prstGeom prst="rightArrow">
            <a:avLst/>
          </a:prstGeom>
          <a:solidFill>
            <a:srgbClr val="CC66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55" name="TextBox 29"/>
          <p:cNvSpPr txBox="1">
            <a:spLocks noChangeArrowheads="1"/>
          </p:cNvSpPr>
          <p:nvPr/>
        </p:nvSpPr>
        <p:spPr bwMode="auto">
          <a:xfrm>
            <a:off x="1771650" y="5370513"/>
            <a:ext cx="678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jedno od njegovih najvećih poetskih dostignuća - pisao ga do smrti</a:t>
            </a:r>
            <a:endParaRPr lang="en-US">
              <a:latin typeface="Constantia" pitchFamily="18" charset="0"/>
            </a:endParaRPr>
          </a:p>
        </p:txBody>
      </p:sp>
      <p:sp>
        <p:nvSpPr>
          <p:cNvPr id="18456" name="TextBox 5122"/>
          <p:cNvSpPr txBox="1">
            <a:spLocks noChangeArrowheads="1"/>
          </p:cNvSpPr>
          <p:nvPr/>
        </p:nvSpPr>
        <p:spPr bwMode="auto">
          <a:xfrm>
            <a:off x="1476375" y="5805488"/>
            <a:ext cx="728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u="sng">
                <a:latin typeface="Constantia" pitchFamily="18" charset="0"/>
              </a:rPr>
              <a:t>najljepšim se smatra početak</a:t>
            </a:r>
            <a:r>
              <a:rPr lang="hr-HR">
                <a:latin typeface="Constantia" pitchFamily="18" charset="0"/>
              </a:rPr>
              <a:t> u kojem govori o mladenačkim iskustvima</a:t>
            </a:r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2116138" y="4763"/>
            <a:ext cx="38147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000">
                <a:latin typeface="Monotype Corsiva" pitchFamily="66" charset="0"/>
              </a:rPr>
              <a:t>Lirske balade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31888"/>
            <a:ext cx="24431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William Wordsworth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8913" y="1111250"/>
            <a:ext cx="28130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Samuel Taylor Coleridge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2947988" y="4859338"/>
            <a:ext cx="1668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zbirka pjesama</a:t>
            </a:r>
            <a:endParaRPr lang="en-US">
              <a:latin typeface="Constantia" pitchFamily="18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468313" y="5675313"/>
            <a:ext cx="1077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2 izdanja</a:t>
            </a:r>
            <a:endParaRPr lang="en-US">
              <a:latin typeface="Constantia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546225" y="5767388"/>
            <a:ext cx="358775" cy="184150"/>
          </a:xfrm>
          <a:prstGeom prst="rightArrow">
            <a:avLst/>
          </a:prstGeom>
          <a:solidFill>
            <a:srgbClr val="CC66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1949450" y="5675313"/>
            <a:ext cx="1995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1. anonimno, 1788.</a:t>
            </a:r>
            <a:endParaRPr lang="en-US">
              <a:latin typeface="Constantia" pitchFamily="18" charset="0"/>
            </a:endParaRP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1949450" y="6045200"/>
            <a:ext cx="2022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2. potpisano, 1800.</a:t>
            </a:r>
            <a:endParaRPr lang="en-US">
              <a:latin typeface="Constantia" pitchFamily="18" charset="0"/>
            </a:endParaRPr>
          </a:p>
        </p:txBody>
      </p:sp>
      <p:pic>
        <p:nvPicPr>
          <p:cNvPr id="19465" name="Picture 2" descr="http://4.bp.blogspot.com/-aEn5tWTDM94/T23CbsjuvUI/AAAAAAAAAY8/LJFKUMS2hxo/s1600/William+Wordsworth+The+Preface+to+Lyrical+Balla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7150" y="939800"/>
            <a:ext cx="25781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3944938" y="6137275"/>
            <a:ext cx="360362" cy="184150"/>
          </a:xfrm>
          <a:prstGeom prst="rightArrow">
            <a:avLst/>
          </a:prstGeom>
          <a:solidFill>
            <a:srgbClr val="CC66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7" name="TextBox 9"/>
          <p:cNvSpPr txBox="1">
            <a:spLocks noChangeArrowheads="1"/>
          </p:cNvSpPr>
          <p:nvPr/>
        </p:nvSpPr>
        <p:spPr bwMode="auto">
          <a:xfrm>
            <a:off x="4473575" y="6043613"/>
            <a:ext cx="4075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Wordsworthov predgovor </a:t>
            </a:r>
            <a:r>
              <a:rPr lang="hr-HR">
                <a:solidFill>
                  <a:srgbClr val="FF0000"/>
                </a:solidFill>
                <a:latin typeface="Constantia" pitchFamily="18" charset="0"/>
              </a:rPr>
              <a:t>„</a:t>
            </a:r>
            <a:r>
              <a:rPr lang="hr-HR" b="1">
                <a:solidFill>
                  <a:srgbClr val="FF0000"/>
                </a:solidFill>
                <a:latin typeface="Constantia" pitchFamily="18" charset="0"/>
              </a:rPr>
              <a:t>Zapažanja</a:t>
            </a:r>
            <a:r>
              <a:rPr lang="hr-HR">
                <a:solidFill>
                  <a:srgbClr val="FF0000"/>
                </a:solidFill>
                <a:latin typeface="Constantia" pitchFamily="18" charset="0"/>
              </a:rPr>
              <a:t>”</a:t>
            </a:r>
            <a:endParaRPr lang="en-US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9468" name="TextBox 10"/>
          <p:cNvSpPr txBox="1">
            <a:spLocks noChangeArrowheads="1"/>
          </p:cNvSpPr>
          <p:nvPr/>
        </p:nvSpPr>
        <p:spPr bwMode="auto">
          <a:xfrm>
            <a:off x="5118100" y="1497013"/>
            <a:ext cx="889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pjesme</a:t>
            </a:r>
            <a:endParaRPr lang="en-US">
              <a:latin typeface="Constantia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930900" y="1593850"/>
            <a:ext cx="360363" cy="184150"/>
          </a:xfrm>
          <a:prstGeom prst="rightArrow">
            <a:avLst/>
          </a:prstGeom>
          <a:solidFill>
            <a:srgbClr val="CC66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70" name="TextBox 12"/>
          <p:cNvSpPr txBox="1">
            <a:spLocks noChangeArrowheads="1"/>
          </p:cNvSpPr>
          <p:nvPr/>
        </p:nvSpPr>
        <p:spPr bwMode="auto">
          <a:xfrm>
            <a:off x="6291263" y="1501775"/>
            <a:ext cx="2741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Pjesma o starom mornaru</a:t>
            </a:r>
            <a:endParaRPr lang="en-US">
              <a:latin typeface="Constantia" pitchFamily="18" charset="0"/>
            </a:endParaRPr>
          </a:p>
        </p:txBody>
      </p:sp>
      <p:sp>
        <p:nvSpPr>
          <p:cNvPr id="19471" name="TextBox 17"/>
          <p:cNvSpPr txBox="1">
            <a:spLocks noChangeArrowheads="1"/>
          </p:cNvSpPr>
          <p:nvPr/>
        </p:nvSpPr>
        <p:spPr bwMode="auto">
          <a:xfrm>
            <a:off x="5200650" y="2676525"/>
            <a:ext cx="328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 i="1">
                <a:solidFill>
                  <a:srgbClr val="FF0000"/>
                </a:solidFill>
                <a:latin typeface="Constantia" pitchFamily="18" charset="0"/>
              </a:rPr>
              <a:t>neobično prikazivao običnim</a:t>
            </a:r>
            <a:endParaRPr lang="en-US" b="1" i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9472" name="TextBox 18"/>
          <p:cNvSpPr txBox="1">
            <a:spLocks noChangeArrowheads="1"/>
          </p:cNvSpPr>
          <p:nvPr/>
        </p:nvSpPr>
        <p:spPr bwMode="auto">
          <a:xfrm>
            <a:off x="107950" y="1482725"/>
            <a:ext cx="2100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 i="1">
                <a:solidFill>
                  <a:srgbClr val="FF0000"/>
                </a:solidFill>
                <a:latin typeface="Constantia" pitchFamily="18" charset="0"/>
              </a:rPr>
              <a:t>obično prikazivao</a:t>
            </a:r>
          </a:p>
          <a:p>
            <a:r>
              <a:rPr lang="hr-HR" b="1" i="1">
                <a:solidFill>
                  <a:srgbClr val="FF0000"/>
                </a:solidFill>
                <a:latin typeface="Constantia" pitchFamily="18" charset="0"/>
              </a:rPr>
              <a:t>neobičnim</a:t>
            </a:r>
            <a:endParaRPr lang="en-US" b="1" i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9473" name="TextBox 19"/>
          <p:cNvSpPr txBox="1">
            <a:spLocks noChangeArrowheads="1"/>
          </p:cNvSpPr>
          <p:nvPr/>
        </p:nvSpPr>
        <p:spPr bwMode="auto">
          <a:xfrm>
            <a:off x="2224088" y="5229225"/>
            <a:ext cx="3402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latin typeface="Constantia" pitchFamily="18" charset="0"/>
              </a:rPr>
              <a:t>*</a:t>
            </a:r>
            <a:r>
              <a:rPr lang="hr-HR">
                <a:latin typeface="Constantia" pitchFamily="18" charset="0"/>
              </a:rPr>
              <a:t> začetak engleskog romantizma</a:t>
            </a:r>
            <a:endParaRPr lang="en-US">
              <a:latin typeface="Constantia" pitchFamily="18" charset="0"/>
            </a:endParaRPr>
          </a:p>
        </p:txBody>
      </p:sp>
      <p:sp>
        <p:nvSpPr>
          <p:cNvPr id="19474" name="TextBox 24"/>
          <p:cNvSpPr txBox="1">
            <a:spLocks noChangeArrowheads="1"/>
          </p:cNvSpPr>
          <p:nvPr/>
        </p:nvSpPr>
        <p:spPr bwMode="auto">
          <a:xfrm>
            <a:off x="53975" y="2195513"/>
            <a:ext cx="2062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intimno ostvarenje</a:t>
            </a:r>
          </a:p>
        </p:txBody>
      </p:sp>
      <p:sp>
        <p:nvSpPr>
          <p:cNvPr id="19475" name="TextBox 25"/>
          <p:cNvSpPr txBox="1">
            <a:spLocks noChangeArrowheads="1"/>
          </p:cNvSpPr>
          <p:nvPr/>
        </p:nvSpPr>
        <p:spPr bwMode="auto">
          <a:xfrm>
            <a:off x="22225" y="2962275"/>
            <a:ext cx="26828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„Stihovi sastavljeni  </a:t>
            </a:r>
          </a:p>
          <a:p>
            <a:r>
              <a:rPr lang="hr-HR">
                <a:latin typeface="Constantia" pitchFamily="18" charset="0"/>
              </a:rPr>
              <a:t>nekoliko milja iznad</a:t>
            </a:r>
          </a:p>
          <a:p>
            <a:r>
              <a:rPr lang="hr-HR">
                <a:latin typeface="Constantia" pitchFamily="18" charset="0"/>
              </a:rPr>
              <a:t>Tinternske opatije, </a:t>
            </a:r>
          </a:p>
          <a:p>
            <a:r>
              <a:rPr lang="hr-HR">
                <a:latin typeface="Constantia" pitchFamily="18" charset="0"/>
              </a:rPr>
              <a:t>prigodom ponovne</a:t>
            </a:r>
          </a:p>
          <a:p>
            <a:r>
              <a:rPr lang="hr-HR">
                <a:latin typeface="Constantia" pitchFamily="18" charset="0"/>
              </a:rPr>
              <a:t>posjete obala rijeke Wye”</a:t>
            </a:r>
          </a:p>
        </p:txBody>
      </p:sp>
      <p:sp>
        <p:nvSpPr>
          <p:cNvPr id="29" name="Right Arrow 28"/>
          <p:cNvSpPr/>
          <p:nvPr/>
        </p:nvSpPr>
        <p:spPr>
          <a:xfrm rot="5400000">
            <a:off x="827882" y="2645569"/>
            <a:ext cx="360362" cy="184150"/>
          </a:xfrm>
          <a:prstGeom prst="rightArrow">
            <a:avLst/>
          </a:prstGeom>
          <a:solidFill>
            <a:srgbClr val="CC66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77" name="TextBox 26"/>
          <p:cNvSpPr txBox="1">
            <a:spLocks noChangeArrowheads="1"/>
          </p:cNvSpPr>
          <p:nvPr/>
        </p:nvSpPr>
        <p:spPr bwMode="auto">
          <a:xfrm>
            <a:off x="468313" y="4581525"/>
            <a:ext cx="169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1600" i="1">
                <a:latin typeface="Constantia" pitchFamily="18" charset="0"/>
              </a:rPr>
              <a:t>(prilog 1. izdanju)</a:t>
            </a:r>
            <a:endParaRPr lang="en-US" sz="1600" i="1">
              <a:latin typeface="Constantia" pitchFamily="18" charset="0"/>
            </a:endParaRPr>
          </a:p>
        </p:txBody>
      </p:sp>
      <p:sp>
        <p:nvSpPr>
          <p:cNvPr id="19478" name="TextBox 16"/>
          <p:cNvSpPr txBox="1">
            <a:spLocks noChangeArrowheads="1"/>
          </p:cNvSpPr>
          <p:nvPr/>
        </p:nvSpPr>
        <p:spPr bwMode="auto">
          <a:xfrm>
            <a:off x="6291263" y="1865313"/>
            <a:ext cx="2935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nstantia" pitchFamily="18" charset="0"/>
              </a:rPr>
              <a:t>opsežna i sugestivna balada</a:t>
            </a:r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audiogo.com/media/catalog/product/9/7/9781445870809.jpg"/>
          <p:cNvPicPr>
            <a:picLocks noChangeAspect="1" noChangeArrowheads="1"/>
          </p:cNvPicPr>
          <p:nvPr/>
        </p:nvPicPr>
        <p:blipFill>
          <a:blip r:embed="rId2"/>
          <a:srcRect t="7233"/>
          <a:stretch>
            <a:fillRect/>
          </a:stretch>
        </p:blipFill>
        <p:spPr bwMode="auto">
          <a:xfrm>
            <a:off x="-9525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31763" y="115888"/>
            <a:ext cx="5727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800">
                <a:latin typeface="Monotype Corsiva" pitchFamily="66" charset="0"/>
              </a:rPr>
              <a:t>Wordsworthov predgovor</a:t>
            </a:r>
            <a:endParaRPr lang="en-US" sz="480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650" y="3789363"/>
            <a:ext cx="27051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smjernice za pjesništvo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971550" y="5056188"/>
            <a:ext cx="4283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poezija je spontani izljev snažnih osjećaja</a:t>
            </a:r>
            <a:endParaRPr lang="en-US">
              <a:latin typeface="Constantia" pitchFamily="18" charset="0"/>
            </a:endParaRPr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382588" y="5691188"/>
            <a:ext cx="5975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pjesništvo mora biti spontano, a ne kultivirano i školovano</a:t>
            </a:r>
            <a:endParaRPr lang="en-US">
              <a:latin typeface="Constantia" pitchFamily="18" charset="0"/>
            </a:endParaRP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827088" y="4391025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jezik seoskoga stanovništva - bliži je prirodi</a:t>
            </a:r>
            <a:endParaRPr lang="en-US">
              <a:latin typeface="Constantia" pitchFamily="18" charset="0"/>
            </a:endParaRP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587375" y="6237288"/>
            <a:ext cx="5770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nstantia" pitchFamily="18" charset="0"/>
              </a:rPr>
              <a:t>pjesnik pomoću mašte mora moći stvarati nove svjetove</a:t>
            </a:r>
            <a:endParaRPr lang="en-US">
              <a:latin typeface="Constantia" pitchFamily="18" charset="0"/>
            </a:endParaRPr>
          </a:p>
        </p:txBody>
      </p:sp>
      <p:pic>
        <p:nvPicPr>
          <p:cNvPr id="16" name="Picture 2" descr="http://www.audiogo.com/media/catalog/product/9/7/97814458708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/>
              <a:ext uri="{28A0092B-C50C-407E-A947-70E740481C1C}"/>
            </a:extLst>
          </a:blip>
          <a:srcRect l="38602" t="44125" r="42570" b="49116"/>
          <a:stretch/>
        </p:blipFill>
        <p:spPr bwMode="auto">
          <a:xfrm>
            <a:off x="1617853" y="3076137"/>
            <a:ext cx="3098164" cy="823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5" name="Explosion 1 14"/>
          <p:cNvSpPr/>
          <p:nvPr/>
        </p:nvSpPr>
        <p:spPr>
          <a:xfrm rot="20179605">
            <a:off x="512767" y="4442656"/>
            <a:ext cx="278915" cy="248813"/>
          </a:xfrm>
          <a:prstGeom prst="irregularSeal1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Explosion 1 19"/>
          <p:cNvSpPr/>
          <p:nvPr/>
        </p:nvSpPr>
        <p:spPr>
          <a:xfrm rot="3384131">
            <a:off x="155164" y="5734212"/>
            <a:ext cx="261968" cy="279166"/>
          </a:xfrm>
          <a:prstGeom prst="irregularSeal1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Explosion 1 20"/>
          <p:cNvSpPr/>
          <p:nvPr/>
        </p:nvSpPr>
        <p:spPr>
          <a:xfrm rot="20627037">
            <a:off x="617365" y="5107428"/>
            <a:ext cx="360040" cy="266328"/>
          </a:xfrm>
          <a:prstGeom prst="irregularSeal1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Explosion 1 21"/>
          <p:cNvSpPr/>
          <p:nvPr/>
        </p:nvSpPr>
        <p:spPr>
          <a:xfrm rot="1963255">
            <a:off x="338591" y="6320103"/>
            <a:ext cx="271921" cy="273865"/>
          </a:xfrm>
          <a:prstGeom prst="irregularSeal1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http://1.bp.blogspot.com/-_pOkac-YdRo/TdDL_z1bGtI/AAAAAAAAAAs/1OQaRkbrbjw/s1600/daffodil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1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0425" y="188913"/>
            <a:ext cx="2319338" cy="823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Sunovrati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1340768"/>
            <a:ext cx="2952328" cy="3693319"/>
          </a:xfrm>
          <a:prstGeom prst="rect">
            <a:avLst/>
          </a:prstGeom>
          <a:solidFill>
            <a:schemeClr val="accent1">
              <a:lumMod val="40000"/>
              <a:lumOff val="60000"/>
              <a:alpha val="73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>
                <a:latin typeface="Monotype Corsiva" pitchFamily="66" charset="0"/>
              </a:rPr>
              <a:t>Samotan sam ko oblak luto,</a:t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>Što lebdeć' i brijeg i dol hvata, </a:t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>Odjednom spazih mnoštvo žuto,</a:t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>Obilje zlatnih sunovrata, </a:t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>Uz jezero pod stabla skriše </a:t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>Oni se s vjetrom što ih njiše.</a:t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/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>Redom, ko zvijezde pune sjaja</a:t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>U mliječnoj stazi što se broje, </a:t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>U nizu kojem nema kraja</a:t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>Uz obalu se oni roje:</a:t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>Tisuće vidjeh kako tresu </a:t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>Glavama u tom vedrom plesu.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2080" y="1340768"/>
            <a:ext cx="2827556" cy="3693319"/>
          </a:xfrm>
          <a:prstGeom prst="rect">
            <a:avLst/>
          </a:prstGeom>
          <a:solidFill>
            <a:schemeClr val="accent1">
              <a:lumMod val="40000"/>
              <a:lumOff val="60000"/>
              <a:alpha val="73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>
                <a:latin typeface="Monotype Corsiva" pitchFamily="66" charset="0"/>
              </a:rPr>
              <a:t>I vali plešu, al' to cvijeće</a:t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>Nadmašuje ih plešuć' slađe:</a:t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>Pjesniku nema veće sreće</a:t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>Nego kad takvu družbu nađe! </a:t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>Gledah - i gledah - tad mi javi </a:t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>Prizora tog se smiso pravi:</a:t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/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>Jer često znaju oni meni,</a:t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>Dok ležim sjetan, na um doći, </a:t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>U nutarnjoj mi bljesnu zjeni</a:t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>Ozarujuć' me u samoći;</a:t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>I srce tad mi radost hvata </a:t>
            </a:r>
            <a:br>
              <a:rPr lang="en-US" sz="1400">
                <a:latin typeface="Monotype Corsiva" pitchFamily="66" charset="0"/>
              </a:rPr>
            </a:br>
            <a:r>
              <a:rPr lang="en-US" sz="1400">
                <a:latin typeface="Monotype Corsiva" pitchFamily="66" charset="0"/>
              </a:rPr>
              <a:t>Pa pleše usred sunovrata. </a:t>
            </a:r>
            <a:endParaRPr lang="vi-VN" sz="140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230188" y="1146175"/>
            <a:ext cx="233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latin typeface="Constantia" pitchFamily="18" charset="0"/>
              </a:rPr>
              <a:t>tema</a:t>
            </a:r>
            <a:r>
              <a:rPr lang="hr-HR">
                <a:latin typeface="Constantia" pitchFamily="18" charset="0"/>
              </a:rPr>
              <a:t>: romantičarska</a:t>
            </a:r>
            <a:endParaRPr lang="en-US">
              <a:latin typeface="Constantia" pitchFamily="18" charset="0"/>
            </a:endParaRP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3589338" y="2903538"/>
            <a:ext cx="467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u="sng">
                <a:latin typeface="Constantia" pitchFamily="18" charset="0"/>
              </a:rPr>
              <a:t>hiperbolizirana</a:t>
            </a:r>
            <a:r>
              <a:rPr lang="hr-HR">
                <a:latin typeface="Constantia" pitchFamily="18" charset="0"/>
              </a:rPr>
              <a:t> </a:t>
            </a:r>
            <a:r>
              <a:rPr lang="hr-HR" u="sng">
                <a:latin typeface="Constantia" pitchFamily="18" charset="0"/>
              </a:rPr>
              <a:t>usporedba</a:t>
            </a:r>
            <a:r>
              <a:rPr lang="hr-HR">
                <a:latin typeface="Constantia" pitchFamily="18" charset="0"/>
              </a:rPr>
              <a:t>: </a:t>
            </a:r>
            <a:r>
              <a:rPr lang="en-US">
                <a:latin typeface="Monotype Corsiva" pitchFamily="66" charset="0"/>
              </a:rPr>
              <a:t>ko zvijezde pune sjaja</a:t>
            </a:r>
            <a:endParaRPr lang="en-US">
              <a:latin typeface="Constantia" pitchFamily="18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69863" y="2903538"/>
            <a:ext cx="2916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latin typeface="Constantia" pitchFamily="18" charset="0"/>
              </a:rPr>
              <a:t>Stilska izražajna sredstva</a:t>
            </a:r>
            <a:endParaRPr lang="en-US" b="1">
              <a:latin typeface="Constantia" pitchFamily="18" charset="0"/>
            </a:endParaRP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5205413" y="3460750"/>
            <a:ext cx="2513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Monotype Corsiva" pitchFamily="66" charset="0"/>
              </a:rPr>
              <a:t>Tisuće vidjeh kako tresu </a:t>
            </a:r>
            <a:br>
              <a:rPr lang="en-US">
                <a:latin typeface="Monotype Corsiva" pitchFamily="66" charset="0"/>
              </a:rPr>
            </a:br>
            <a:r>
              <a:rPr lang="en-US">
                <a:latin typeface="Monotype Corsiva" pitchFamily="66" charset="0"/>
              </a:rPr>
              <a:t>Glavama u tom vedrom plesu</a:t>
            </a:r>
            <a:endParaRPr lang="en-US">
              <a:latin typeface="Constantia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flipV="1">
            <a:off x="3228975" y="3013075"/>
            <a:ext cx="360363" cy="152400"/>
          </a:xfrm>
          <a:prstGeom prst="rightArrow">
            <a:avLst/>
          </a:prstGeom>
          <a:solidFill>
            <a:srgbClr val="CC66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3589338" y="3438525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u="sng">
                <a:latin typeface="Constantia" pitchFamily="18" charset="0"/>
              </a:rPr>
              <a:t>personinikacija</a:t>
            </a:r>
            <a:r>
              <a:rPr lang="hr-HR">
                <a:latin typeface="Constantia" pitchFamily="18" charset="0"/>
              </a:rPr>
              <a:t>:</a:t>
            </a:r>
            <a:endParaRPr lang="en-US">
              <a:latin typeface="Constantia" pitchFamily="18" charset="0"/>
            </a:endParaRP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307975" y="147638"/>
            <a:ext cx="3687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800">
                <a:latin typeface="Constantia" pitchFamily="18" charset="0"/>
              </a:rPr>
              <a:t>Analiza pjesme</a:t>
            </a:r>
            <a:endParaRPr lang="en-US" sz="2800">
              <a:latin typeface="Constantia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 flipV="1">
            <a:off x="2589213" y="1252538"/>
            <a:ext cx="358775" cy="152400"/>
          </a:xfrm>
          <a:prstGeom prst="rightArrow">
            <a:avLst/>
          </a:prstGeom>
          <a:solidFill>
            <a:srgbClr val="CC66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7" name="TextBox 13"/>
          <p:cNvSpPr txBox="1">
            <a:spLocks noChangeArrowheads="1"/>
          </p:cNvSpPr>
          <p:nvPr/>
        </p:nvSpPr>
        <p:spPr bwMode="auto">
          <a:xfrm>
            <a:off x="3071813" y="1146175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nstantia" pitchFamily="18" charset="0"/>
              </a:rPr>
              <a:t>jedinstvo čovjeka i prirode</a:t>
            </a:r>
            <a:endParaRPr lang="en-US">
              <a:latin typeface="Constantia" pitchFamily="18" charset="0"/>
            </a:endParaRPr>
          </a:p>
        </p:txBody>
      </p:sp>
      <p:sp>
        <p:nvSpPr>
          <p:cNvPr id="22538" name="TextBox 15"/>
          <p:cNvSpPr txBox="1">
            <a:spLocks noChangeArrowheads="1"/>
          </p:cNvSpPr>
          <p:nvPr/>
        </p:nvSpPr>
        <p:spPr bwMode="auto">
          <a:xfrm>
            <a:off x="241300" y="762000"/>
            <a:ext cx="339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nstantia" pitchFamily="18" charset="0"/>
              </a:rPr>
              <a:t>nastaje nakon Lirskih balada</a:t>
            </a:r>
            <a:endParaRPr lang="en-US">
              <a:latin typeface="Constantia" pitchFamily="18" charset="0"/>
            </a:endParaRPr>
          </a:p>
        </p:txBody>
      </p:sp>
      <p:sp>
        <p:nvSpPr>
          <p:cNvPr id="22539" name="TextBox 16"/>
          <p:cNvSpPr txBox="1">
            <a:spLocks noChangeArrowheads="1"/>
          </p:cNvSpPr>
          <p:nvPr/>
        </p:nvSpPr>
        <p:spPr bwMode="auto">
          <a:xfrm>
            <a:off x="220663" y="1979613"/>
            <a:ext cx="1008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nstantia" pitchFamily="18" charset="0"/>
              </a:rPr>
              <a:t>motivi</a:t>
            </a:r>
            <a:endParaRPr lang="en-US">
              <a:latin typeface="Constantia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 flipV="1">
            <a:off x="1103313" y="2087563"/>
            <a:ext cx="358775" cy="152400"/>
          </a:xfrm>
          <a:prstGeom prst="rightArrow">
            <a:avLst/>
          </a:prstGeom>
          <a:solidFill>
            <a:srgbClr val="CC66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41" name="TextBox 18"/>
          <p:cNvSpPr txBox="1">
            <a:spLocks noChangeArrowheads="1"/>
          </p:cNvSpPr>
          <p:nvPr/>
        </p:nvSpPr>
        <p:spPr bwMode="auto">
          <a:xfrm>
            <a:off x="1531938" y="1979613"/>
            <a:ext cx="7400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>
                <a:latin typeface="Constantia" pitchFamily="18" charset="0"/>
              </a:rPr>
              <a:t>pejsažni (oblak, dol, narcisi, jezero, drveće, lahor, zaton, Mliječna staza)</a:t>
            </a:r>
            <a:endParaRPr lang="en-US" sz="1600">
              <a:latin typeface="Constantia" pitchFamily="18" charset="0"/>
            </a:endParaRPr>
          </a:p>
        </p:txBody>
      </p:sp>
      <p:sp>
        <p:nvSpPr>
          <p:cNvPr id="22542" name="TextBox 19"/>
          <p:cNvSpPr txBox="1">
            <a:spLocks noChangeArrowheads="1"/>
          </p:cNvSpPr>
          <p:nvPr/>
        </p:nvSpPr>
        <p:spPr bwMode="auto">
          <a:xfrm>
            <a:off x="1531938" y="2384425"/>
            <a:ext cx="6616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nstantia" pitchFamily="18" charset="0"/>
              </a:rPr>
              <a:t>osobni (samotan, luto, sluti nehaj, tugu, praznoću, samoću)</a:t>
            </a:r>
            <a:endParaRPr lang="en-US">
              <a:latin typeface="Constantia" pitchFamily="18" charset="0"/>
            </a:endParaRPr>
          </a:p>
        </p:txBody>
      </p:sp>
      <p:sp>
        <p:nvSpPr>
          <p:cNvPr id="22543" name="TextBox 20"/>
          <p:cNvSpPr txBox="1">
            <a:spLocks noChangeArrowheads="1"/>
          </p:cNvSpPr>
          <p:nvPr/>
        </p:nvSpPr>
        <p:spPr bwMode="auto">
          <a:xfrm>
            <a:off x="198438" y="5876925"/>
            <a:ext cx="5805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nstantia" pitchFamily="18" charset="0"/>
              </a:rPr>
              <a:t>četiri deveteračke sestine vezane rimom: ababcc</a:t>
            </a:r>
            <a:endParaRPr lang="en-US">
              <a:latin typeface="Constantia" pitchFamily="18" charset="0"/>
            </a:endParaRPr>
          </a:p>
        </p:txBody>
      </p:sp>
      <p:sp>
        <p:nvSpPr>
          <p:cNvPr id="22544" name="TextBox 21"/>
          <p:cNvSpPr txBox="1">
            <a:spLocks noChangeArrowheads="1"/>
          </p:cNvSpPr>
          <p:nvPr/>
        </p:nvSpPr>
        <p:spPr bwMode="auto">
          <a:xfrm>
            <a:off x="3589338" y="4160838"/>
            <a:ext cx="5219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u="sng">
                <a:latin typeface="Constantia" pitchFamily="18" charset="0"/>
              </a:rPr>
              <a:t>kontrasti</a:t>
            </a:r>
            <a:r>
              <a:rPr lang="hr-HR">
                <a:latin typeface="Constantia" pitchFamily="18" charset="0"/>
              </a:rPr>
              <a:t>: usamljeni pjesnik - oblak i mnoštvo</a:t>
            </a:r>
            <a:endParaRPr lang="en-US">
              <a:latin typeface="Constantia" pitchFamily="18" charset="0"/>
            </a:endParaRPr>
          </a:p>
        </p:txBody>
      </p:sp>
      <p:sp>
        <p:nvSpPr>
          <p:cNvPr id="22545" name="TextBox 22"/>
          <p:cNvSpPr txBox="1">
            <a:spLocks noChangeArrowheads="1"/>
          </p:cNvSpPr>
          <p:nvPr/>
        </p:nvSpPr>
        <p:spPr bwMode="auto">
          <a:xfrm>
            <a:off x="4624388" y="4435475"/>
            <a:ext cx="5021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nstantia" pitchFamily="18" charset="0"/>
              </a:rPr>
              <a:t>narcisa; pjesnik samotan - sunovrati vedri</a:t>
            </a:r>
            <a:endParaRPr lang="en-US">
              <a:latin typeface="Constantia" pitchFamily="18" charset="0"/>
            </a:endParaRPr>
          </a:p>
        </p:txBody>
      </p:sp>
      <p:sp>
        <p:nvSpPr>
          <p:cNvPr id="22546" name="TextBox 23"/>
          <p:cNvSpPr txBox="1">
            <a:spLocks noChangeArrowheads="1"/>
          </p:cNvSpPr>
          <p:nvPr/>
        </p:nvSpPr>
        <p:spPr bwMode="auto">
          <a:xfrm>
            <a:off x="3589338" y="4857750"/>
            <a:ext cx="4478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u="sng">
                <a:latin typeface="Constantia" pitchFamily="18" charset="0"/>
              </a:rPr>
              <a:t>kontrast</a:t>
            </a:r>
            <a:r>
              <a:rPr lang="hr-HR">
                <a:latin typeface="Constantia" pitchFamily="18" charset="0"/>
              </a:rPr>
              <a:t> i </a:t>
            </a:r>
            <a:r>
              <a:rPr lang="hr-HR" u="sng">
                <a:latin typeface="Constantia" pitchFamily="18" charset="0"/>
              </a:rPr>
              <a:t>hiperbola</a:t>
            </a:r>
            <a:r>
              <a:rPr lang="hr-HR">
                <a:latin typeface="Constantia" pitchFamily="18" charset="0"/>
              </a:rPr>
              <a:t>: </a:t>
            </a:r>
            <a:r>
              <a:rPr lang="hr-HR" sz="1600">
                <a:latin typeface="Monotype Corsiva" pitchFamily="66" charset="0"/>
              </a:rPr>
              <a:t>Moj pogled jedan: tisuće </a:t>
            </a:r>
            <a:endParaRPr lang="en-US" sz="1600">
              <a:latin typeface="Monotype Corsiva" pitchFamily="66" charset="0"/>
            </a:endParaRPr>
          </a:p>
        </p:txBody>
      </p:sp>
      <p:sp>
        <p:nvSpPr>
          <p:cNvPr id="22547" name="TextBox 24"/>
          <p:cNvSpPr txBox="1">
            <a:spLocks noChangeArrowheads="1"/>
          </p:cNvSpPr>
          <p:nvPr/>
        </p:nvSpPr>
        <p:spPr bwMode="auto">
          <a:xfrm>
            <a:off x="3589338" y="5311775"/>
            <a:ext cx="52197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u="sng">
                <a:latin typeface="Constantia" pitchFamily="18" charset="0"/>
              </a:rPr>
              <a:t>sinegdoha</a:t>
            </a:r>
            <a:r>
              <a:rPr lang="hr-HR">
                <a:latin typeface="Constantia" pitchFamily="18" charset="0"/>
              </a:rPr>
              <a:t> i </a:t>
            </a:r>
            <a:r>
              <a:rPr lang="hr-HR" u="sng">
                <a:latin typeface="Constantia" pitchFamily="18" charset="0"/>
              </a:rPr>
              <a:t>metafora</a:t>
            </a:r>
            <a:r>
              <a:rPr lang="hr-HR">
                <a:latin typeface="Constantia" pitchFamily="18" charset="0"/>
              </a:rPr>
              <a:t>: </a:t>
            </a:r>
            <a:r>
              <a:rPr lang="hr-HR" sz="1600">
                <a:latin typeface="Monotype Corsiva" pitchFamily="66" charset="0"/>
              </a:rPr>
              <a:t>U nutrašnjem nek sjaju oku, </a:t>
            </a:r>
            <a:br>
              <a:rPr lang="hr-HR" sz="1600">
                <a:latin typeface="Monotype Corsiva" pitchFamily="66" charset="0"/>
              </a:rPr>
            </a:br>
            <a:r>
              <a:rPr lang="hr-HR" sz="1600">
                <a:latin typeface="Monotype Corsiva" pitchFamily="66" charset="0"/>
              </a:rPr>
              <a:t>                                          Koje je sreća u samoći;</a:t>
            </a:r>
            <a:endParaRPr lang="en-US" sz="1600">
              <a:latin typeface="Monotype Corsiva" pitchFamily="66" charset="0"/>
            </a:endParaRPr>
          </a:p>
        </p:txBody>
      </p:sp>
      <p:sp>
        <p:nvSpPr>
          <p:cNvPr id="22548" name="TextBox 25"/>
          <p:cNvSpPr txBox="1">
            <a:spLocks noChangeArrowheads="1"/>
          </p:cNvSpPr>
          <p:nvPr/>
        </p:nvSpPr>
        <p:spPr bwMode="auto">
          <a:xfrm>
            <a:off x="230188" y="6251575"/>
            <a:ext cx="404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nstantia" pitchFamily="18" charset="0"/>
              </a:rPr>
              <a:t>jednostavan i melodiozan jezik</a:t>
            </a:r>
            <a:endParaRPr lang="en-US">
              <a:latin typeface="Constantia" pitchFamily="18" charset="0"/>
            </a:endParaRPr>
          </a:p>
        </p:txBody>
      </p:sp>
      <p:pic>
        <p:nvPicPr>
          <p:cNvPr id="1028" name="Picture 4" descr="http://www.theflowerexpert.com/media/images/mostpopularflowers/morepopularflowers/daffodil/daffodi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46959" y="20637"/>
            <a:ext cx="2445521" cy="18341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2550" name="AutoShape 6" descr="data:image/jpeg;base64,/9j/4AAQSkZJRgABAQAAAQABAAD/2wCEAAkGBhQSEBUUEhQVFRUVFx0VGBcWGBgXFxYYFxgYFxgXFhcaHCgeFxkjGRwXIC8gIycpLC0sFx4xNTAqNSYrLCkBCQoKDgwOGg8PGi8lHyQtLCk0Kio0LDQtLC0sKi00LCktLCwpLDAsLDIvMi8sLCosLCwsLiwsLSwsLiwsLC8sLP/AABEIALcBEwMBIgACEQEDEQH/xAAbAAABBQEBAAAAAAAAAAAAAAAEAAECAwUGB//EAD4QAAIBAwIFAwIEBAUCBQUAAAECEQMSIQAEBRMiMUEGUWEycSNCgZEUUqGxFTNiwdHh8AcWcpLxJENTc4L/xAAaAQADAQEBAQAAAAAAAAAAAAAAAQIDBAUG/8QAMxEAAQMDAwEGBAYDAQEAAAAAAQACEQMhMRJBUQQTImFxgZGhsdHwBRQyweHxI0JScmL/2gAMAwEAAhEDEQA/AITp51HT69FeWpTpabT6E0+lOlpDSTT6WkNPoQkNPpacDQhNGn08aQGhCaNPGpRpRoQoxpalGlGkhNpaeNLQhNGlp9LQhR0tSjS0IUdNqUaWmhR02pRptCE2lp9NoQlpp0jpaaEtLS006EJ5006bS0ISnT6bS0IUI08aB/x+j7t+2rF43RP5/wBwf+NKQlBRcaUajT3VNvpdT+o1fZpoVcacDVlmlZoQoAacDU7NSCaEKEacLqYTU7QBJwBpIVYTUhT0DV9Q0VMCW+R2/fQ9f1HP+WoH/qyf2GkSAmGkrX5emKa53bcVqUyT9QJkg/7e2tbacepvhug/Pb9/+dAcCmWkIuNNGr7J7Z1EppqZVUaWp26aNCajpaeNLQkm0tPptCaWm0+loQoxpRqWm0IUdNGpabQhROm1I6Y6aFHS0+m0ITaWlptCSWlpTptNC41qpPt+2qyk94/QRpA6tVdcq7M5VYTV9LeVFH1sP1OkANOy6JQYRNHj9X+f94P9xoqn6qqRBRSffI/31jsg+NOr+D+41oHLIsC26fqlvKKftI0SnqgR/lmfGf8Aprnyn6fP+2nA1UlSWhbv/mRiMKoPvk6B3O4qVPqafjx+2hANRBI1JkpiBsreV+mprSjzqjnHU0rnSgq9QVx0xbUGedRt0oT1BEbbePTPQ0fHcft21p0vUzAdaA/Yx/zrCt9zq+mn66qSFMNK6Db+oabfUCv9R/T/AI0ZS3SP9LA/bXKs4GqSf0OgPKk0xsV2ZGok65zb8TqqPqDD2bP9e+tLb8YVsN0n+n/TVhwKyLCEeW0rtQuByDOok6qFEqy/TX6ru012iE5Vt+mv1UX01+iESrb9NdqvmabmaaJVhbTF9VmpqJqaESrL9MX1UauomroRKuL6jfqo1dRNXQiVdfpaH52loRK5JQfY6sVW+dEtI7QcdxnxM6ZT5PadeR+bOwC9PsTyoctvGn5R86dmg4I+/jPjGpQTjye2p/NP4CfYFR5OnCaglNlbvP6/11Z/EGYAkx41X5s8JdkpBvETpjT9tV1KVxwrDGYJE/poVq8EgNj57/8AzrVvVDhLsJ3RsHvqwdtZx4qytBIx75/+dErxJCCSnjwYB1sOobusz07tlfGnt0MeIIcRGiUZT3J/QXf760FRp3WRpOGyZSRqZqA6tSnTj/MP/tP66sobGk2RVMTE2mP309TeVOl3CHAGkr5wdaFPhdP/APL8fE+0/tqa8LoE4qg9h3HntolvKVxss0uD3InUS/8ATWyvAaJ7PP6jU14HS9zj5GqEbFIk8LCnTirAjWyeHbf+Yf8Au1YeF0pXpEFbgZOR4I9wROju8ovwselvin0mPjuNHJx1YEyD50UNttx5p/qw/wBzq9eHopDBB7gwMjwR7jVCyg32Qyb9D2Yf2/vqwVQexH7jV9aih6iF+8D/AGGqf4qmBNyge/Yfvp6glonCS57Z+2lGrsRM4Pz31BDJMQcDt4mdOUtKrt0rdWlcxqMiY86JShV26azV5idNGiU4Q9ums1dd1EfY/vp40SiEPbqNuiLNRKaJRCot0tXW6WiUQvP03BKg3QQY/bRdCqZHV8+TOsxKbDBj9tXU0OMd+3v5/wCP6a8BwC9fKO3FbJwY/v5P3/XUF4gy9ibf+/2+2h1DvKqGZomFBJx3wM/OoNtKqkK6MpxhlKtnsYOYOkAMFKDlHU9wBGY7/wDc+NWLxL8yz9x/v8aDpbJyjNaSqQWMGFkwJ+5Gh9uCB2P9dLS0phaNXfGQ03eewn+nz51Jt2jHqQEnPsf+us8UHKMwRrUIDNBtUmSAxiATB/bUTQJYQDJ+/n/k6A0JZWiUpSBEFsec/v51NFpQQQY7d8/21RueFbikBzKNVZ/mpsJ+0jvquqXDFWDAjBBEFSDBDA5BnxqQZ/S6VXeCJpbBCbuZ0+3n7aKqMlsKI+Z7/t5x21k89vaDOcdvGdW0aNSwsUYKcXEG2TMQ0RnOmZ3KphcrqW7QeCT5nPxqR4j7SAe8fGha+1ZZlWHYZBBzkDt5Hb3jVKUGT6gQCJE4/wCxp2KU3hGfxhiCZHv5Ge+l/FeGH9v07ap/g3ZRURGKE2hgCQT/ACyPzeY0SnD6zG3kVCfHQ2cXYx3jOoJaN1OklWLX8XFT85BHzpnqrJyxzmGxqC8MrWoxo1baptRrGILdoGMmZx51VT2dVaYcUnKM1oa1rS0wAGiLpxGkHDYpXKMDKAYmfkyD57adt5JXvYR3BMriLf00JY6d1YAmASpHntkZII/vqC0nyoBP5sAnHvj41QO8p6iEVStJIPSf6fcffWlT4pUttFY9xlhJwLYDHNseO2sRJIH/AH+320RteHVnvtpuypF1oyt0wY7ntOPbSNQtvqhKSbQtIb2oAS7kntifPft31VVqSB1YHiYAnWb/ABRUwR8EHx7406FmJUKT9hMEmBOMZ09b8kqg6LQtOlvWVCgBjBA/KPeNR2NQ3dWAe5j7nxqg8K3SMAaVabrACjRdMWgxBM/OqN01Sm0OrqwnDAgggwRnvnTb1BNgQUjHC6AboK4KtTKHOZFuQMjJBwJidBcU4nZVFtQVFugwpHYDInJ7n27aG2mw3NT6KFW6LjFMzEgT2z3Hb31NOG7sieRUKlikqhkMO4wJH6jT/ORbUPdItGYVL8cdoxgCM/0OP01cnG6tsSP2P/f/AF0KErXMhpuWUZ6DcsCSWEew/pqkVmgkgkDvggfqYjV/mXHBRDNwia3HX5gYdsef+8ak/qBiD7z2H3/+dA0wX7UnaI/ywTAPaQP6adqdou5bAEmC4IBK/UB8jz7ao9QcEohovC6M+t6Vi0xtyOtSzXBmI6ptYiQcj4wdBVePVWfCqiHtdnB7SR5+w1jLVVjFuZxHv8aixYMSGb/j7+2gV3AQCkdBMkLa3fE6l5tdSPBAgdvvptYb7tp76WjtqnKJp/8AK9arBnZQUp2LUAdqkMy1FysQPFyiRPj30VVLkFx1BetYUTNpPZjKkk4jvH6ESluxlnFVTTuMAmwwpKlc5BFhGYn2zq+rxDovKwGcKRV6SZ5YLZBtXtjv3I86+IIdIGn6LvtGVX/GsoWsu3JqG9amLSoHUTJ7ZAOf5h8Tn0dy24JItJJbmU6i4CmMqx+ghgDEgTo3+NqSGSlcAyoWvkLUkKGUThSIkn2HbRm53NVXez8RUY3AIZQfUFIPSRcvfvDAxmdahwZhonmceG/NsFQRO6E4TwgUwvOp0ybYDQpQAvILHyCRg98sNWUt1VpVTSppSWmxALohVRMDKRlpWO/kGc4t4hlGVaVSonYALjyKkQwe0swHxafkgCGo1QiUmYgoxZ6p6eaCbSv0gAzj3f2AOkCasudcnbbzuUQG2C2a+1di/MsnEZhntXNwK5GJHeJ8aGZhzAtoNcrclRllMYmcmVB7z4GYI1VX4qQ1SYU3wgqCOiQHCNmTeT37xOO2pbvhNXlW89iJBLFfzzYYeZGJA6fjOsGtLYD4E4zx6+oWmcIveI55aqarG8CoRaAhIGcfROIOYjGstOKK+6dG2qVGEgMAgJgH6maLmPyfYabjO6ajTdKlRmMAXBS5VUfLVYiFyPAOfmNE16VV1Q1KxpuIWEAqX32wV7ZN0TJiGGtKbQ1veiDIBuPW2eFDs2KJo7cVlufbKjyXJKIWgN1Aj6rjA795HjT7/eUyIqUr16SiheZgQTi20MsEx2g/vhb7jIRalG6rdTKR1APH51BWQ5wpk56o1ZQ46jNyqVRr2tYOfw1VuhWLKcT+kG4fcv8ALPPfi22bCxmb/cwjWBZbW3YssgJJN1tTBdRaEt8BukwT5XHfF1aozTEPBBAbqP1WlVGMAdXV7+e4xNptjXy1IqrZNS4lixJQOaZIse4sVAx1ERGr+KbVjNOmKysCGMMVS1oz7QCok9u/21k6kA8AkfT2KsGRKLXiQCqLMgGGp0mFIEsAGAiJYkYz799Vb3iVYEdFSVZcQFB6llmpt1KGhgDJEjRK0adPJLmzJYs8WyxtYSAcEmR8Y86CSulateJVrQQwdRIJghVY2lZExIkz3EalmgnVpsNz9/fCDMRK0uJbf8KZcW9iGyUW4YbMDIOf276Fo3V6Za85A5Yhbi48sp7EnsAYiZzjQLoGoEblytSkIXluReSx6wM+2YMTPeBpqYoinStXlreAS8qzg9QDEjsxfB7Z+x1baUNjcHiR9lImStjcoxYoeqmKQNtwvZ5bHk3H3EZBz20NWqVb0ZXARVJNxIqA4QyApIM5iIIJ0NwRw7Q1k3lmCi8XshIAqH4VF7jqDDIg6i/CxTD1CWMkXuGLMgNpuogASBJUyPzSCdIM0P0Oj25RMiQtXbbpqnLZBcjAFizCUnMWxhgyAkCPzYmJEqcRqI0hKRWSGIdcASFbsDm7sZJggROhtrwFkaqS5qpVUFewcPmCZwuJM+6fbVnDdm1LmX8tAWFWFYuU6iVM56cOO4M/GjRTbMEEW539Z+GyJcUVU2S85mrctoYOsqJUxTDZmbgA2TklRqR3V1QqSLTLXBU6iPytkkkCYBn6gZxAopNzUpOCPpWpJFwwy3hQZhxKgH/SBp6iksjIltIkPUgWeVKqkCLpAPcd4JnUaTMHa3l9/NUpbjjFMSGcshtVFyDcIm72X6cwe5HkTLa7xgKYMS0DLgtkS0lu6A94j6fMaA2G4o1KpWk7XWwCw7kAhRdgPFOLR3ESSc6J2irTUVgAsNYxcCTFQXtP1BmMjyMZ1T6bWjTF/H18v5SBlE7qoqJ1uFLFkw5EXE+TMMDb1d+oY924ZuKb0goe/P1XFoJz9WRItGe0ziMayN9uNqBTjrpr1qiQw5jFQqxBZyDODd9OjNtSlRUosQlS69H6gEJKH2KtJI75iYydDqMU7yPHbeyQd3loGqF6wcmLuWuSYa0M2C/vaPb7TUNyFFRW6gjdiZQZ6VgmAZYAz3PwM0V15Klg4M9S01PSRgqOokfUIugdoA021oivRimbhUIFRkswDhixjMAGD3zPfWegRqOLXV4UOK1zCE1GplwQLAAYtcgZ7x2j7dvFlWjgkvUUWkgkgkr03NkEhZaSJzqHGuIjqplYYdQvDR09JM4B6SY7dj3BnQvEuKgBqTlWJIYZtZ6bta8MMrKOx7/2Ot6bHua2B8scqHEXWk60puKFGtsNSArr46iBlSyj4nEaG23EqRYuaskYIIQMA3loAJWY/XVFTZAlSC1JlMItwCOoDGXWJWbi3UPzeNCNXp7ZGpuHzDAB0YqoyFVom0zgHOqbSDhAJJ48Pvj55CYutWtUp3GLoOcUiRnPcGCc99LWI/EqUmGAEnBtJGe30n+50taCg4ff8IkJbf1YtVzSRb2vBAZRY5Ehix7pIzdBwIiNNvam4sXnBVWlc3Nm9ahgFFqADBOMGBDCPbWNtjQr1lLA0CquzMgBL4n8oFuLhMHtrow7VtoBWdAjkCUFzuO/TTBtuutEExiRrsq0mUHCBF7zkZFosbbe/hg15eMqnhnGQaDMgSGqBXCkC2Qt2AASCLR28HWjR48DVUKjk1OsrA8s8gyCWUYB9seDrkt7wChtqtrVgyYLAAq0TdBjBfAkfOun4du2NPa0jKirkMFVaakNcACsQSykwQSe/trLqOnpFuttwb7i0eOcK2vdg2UX4meUtflMIV+hshqnSwwc3EzKwIJY6sobJXrXq5BtRfxAbS8iBTBIIW0DpIIl/Oiqtcs1RHIoqimBcrPUZyGDQM4XvgzMTgnWNwdKu43lRatyoC1RQQU67kh+4ZSBa3YgwRrBrZY547sDmbG48/fzVE3AN0eNk/8AE0zXp22i1bSCMXdSNBBYCZU5yDPeY7XiiXGnUFamf8+1QQzIZqC5s3oB3j/UftHfUtwHqUFqK1Z5rKQAqENKlQrfmK9XeCVGMToSttN6Laj1BctgYR1KBazFgo7L0ErMZmCRi2sFRsvcMCIPsQCDa/upLiMAq7Z+pqdTc1EAy56nuYAhD1SJMKVg4xjPk6t4Fx1HLU7wHDPeADmAbhTbPY9v0OI1Pg+1qUalaotBOpmYNeoDtlS0ibKJBwI8HvA1bw7YmqgapTovUeo1RZAIQFFBkqOmQAJzkjt4mqKQBgWgXkZg7cR5JtLjCnxHcK1T8F6TctHZERC0k3e2CAD9PYxJ7yAeH7alVlqlIuahuBOVpCmwWQ5A6WC4IBPi3B0274Yu2S7aVAKYaWpt9VxCoolz/MT37T7zIfE2/hjSoQZgFakFgab9iKYOXDBDET0DOc6U6Yc3TScZPobXM+sf0k4x+oLd4jSJZKgcpSNUcxVAqQbqapDD6SxZjOR28xqngPEDVKrc80wQQTMk3G9jGWgGVPbMzEanzE2pC1XqMxuay1SrKzMEtQTa0qXgQQe/mQt3slG5FNGqWvDOvVIpokFmbNpmViPET7c7Gtc0sPEgxx6XMH5KiSDPwS37Mm5FgWovLd6oYiFvlEHUS14S5QAB4PYnWjudptKYtSnTlSvRBJEkhixgsFU9UExA/fN3O52lOoLqd1Zal7gMZJ6VIiR+eSAB+UCc5zN3ub96QaTrcltZHiQ5VlYpaR4yADmPGBrdlF1SMgAeUx6+x4MKHPDfUrY2GzqCogqhKlAgq1VQbCLqpgtHe4jzi0TpcXoPU3aQObtxSLIkqqhrbgYBXzEg+AZxqlfUS7uhVmkQiQO63CFBtVZm0MAfeCc+wPpzfbXrNSoy1DUa1TcCQLhTUEe5nGDjx2NNY8E1CLgRAE3O9jY8oJBgSj9hvG3juMbdEdblVTzGX6FYv2DwAJg+3tqW/wB7T29NaFZXqCFCupBcAkhGAOUIZWBifAHeNYVL1E9Kox5BplqhqJaGAsdHKr4kAlWEf2nWtteI1N8ty1OW1J71gBiTUWBaGiADKgSeoj2GtKvT6HBxEM88GLXEnPn8FLXyI3Re14+1dQaIUKoJcGJsXljxAIEEQfB+2gV9QNWrL1U6KNSlzg3AsQ4YkCDF2RJAPnVvCOEjbota1nCmGtIuYkuXuQsfpQzEAfVPvrL3GzotVVWUBSwBK3KVCsb0YXEAACZB/N38aunQoFzg0SBg5897+qTnPgStV+NUqQCoKgFNnVRTJFIuy2/XPYdMAz2znuzbhKDkPWqPV5KqFuIUMguZWWBggvBYe+rODbymnOqoYpkdVBiZ7TcpbDkMAOxjudQ9V0nqbcFRbBJbyCwZSi8zsagVmmTm3ydZsY3tdBBvaTGc39fecpuJ0yELxDjFNqbrRcBhe5B7l4WIMA5HbzdTB+8+JcUSuHp0gatQoVpMkhybYIcRlpBIHYB/vFfCfRdYFKrqwliTTVlWqi4gqGMMASZBjHgzo7benOU1Esp5pc5YP0rLWQBhmUiSucOO+NaOd0zDDXSRPv4+Fkmio7IiVPe1F2tEimim4rTZkPSaih7geolWD5AJjBIzp629atRqUKCmnVsLACEMtaHXIMsWLTkE98eTqFBF3DFnkVV5RUgS1Qn/ADCpEZkAAjE/vzXH624pVFfmKCR9SxDQCpYj3wOwiAD3OuegxtZwb/tmTNz5el1o/utnZaewqDclVM3UkYEBnpJzLmtD+YYAGZuHVPwDtlqUaiCndRpGVa5rwZHXK3BRUOCBImQQCCNZnBdmagqu1Up1C4DJKMSzFeqDP0RB+vXR7femtzLKlhIvIjKuFvSJPUSobv8AysQRiN6zRSc5ou3gzafhva3zUMOsAlDcQ4pRNZKRUNTqwxd3aFqNIYk4vUfTBAjUOIekA9Vmfl0EWCACWVkPchiIXs3TH+2tN6D1EplRSaoaYq0zUTA/0FbiFOceJXwNc8f4o/htzFLC5FBUDFglBfaMhMSMExkiZoE27I6YEGTO+Y9L29lT2j/YSt9tyu3NNbiaRpMA56l6WhIwZBXJ+r499Dczbv8A/UoqGmlK1h1XgFWgBTm6SVmZ8yBrnOKbqolKjQZOWwcrdzLgfoxEERdb2OI+Trb4rtqVYrTolAQzKWpIq8x0pjACiF/MTBgFR3jAaAZBJN5uMQN7cjF7cIDi6QB/anvfTO2dy1heY6hzCDge0jS1zm5Neg7UqdeURiFg1MCZg9HcdiPcHS11to14Gmpb1+intGbtR3EdqNrWbkVQrBSRzCDcFYEqGgAmCptBkiRMmNGcN4PXWkKzV1TKVFp3AWjrguWiDgmRMgk4jS3XFStNxuqXLR2flrUAlQCkjPVIhoHnp7jVe09V0UNM23tRuU2g2sBim4BMCEx7dWsi+u+mABJ3NjMfDNvBTDA7MBD0d/VXcFjt2NY5WkEJPXJuIAl8QQ3+n76A/iKvMCybl/y6YHZ6ZJsAz2AP6TrZ3/E6dSslamxpVUJvZTfEy5aCevBA+wIxjRnpbd03dmAWpXZZEIJDhyWtuNoWGUXYnsJjWpr9nT7U07wBHv5gDeVHZ6jp1LGT1PzaiNVW00r2DIJYKxJGfAWQAPA9tdBwXitPdTTJHNuZlLRFRmKggAjAKAAqD2J851mVOG1aVZKjbdWDyQFVCXvDDl4wxBAYL2icZyfw56fIqVadOkKn+XRpEASS1kODEsXVoYmerJ1h1PZGmNA8AQQQCSbHw5m0LSkHA3KDO43bbk0afXymZ0uW0gKSkAmLbliJ+PjWJxHiVWnuTezKe7hSQJxIz7gAz867Xh3GGpKKm+rIt4cFfocMcYtyCqR7xMzjXAU9mdzXCJUBrNVtW9pUqVJAwuSIgnsI1t0jmuLtTQGgRIxO94Aj0U1QREG5Xcbbe1Ka81qQTmWiish2VomSp+kOoe3v9H20+z3tRedSq0nS+GUBMkKOoAqYlshRED28aH2NXfCsqvFVUcUnKKMnDC/C2gLOVgds5OhPV3Ga9GsFZFH4l9Oot3UKZi17u5AJ+MkjvrgbSL6mgAEm8g8ERn4/2ty4NbJmyO4jxnbmgaApnIJBkQGIdVJvMzdm0GZ99B7Xj6VKlF66qKlKQTLFuYtP8Op0/lNoEQRrPq8U3O2c7irQEVjkG0hWBW+DBKn/AEmO/mNWeoaO6rUkrlUWkLTTpKFNRgwMuLASVggROPYRrpb0zWww4M97VuRcAfYtOyyLyb/CFs+oqy1aaNTAeqjOQyylpsD4yJY95Hefc5E2Hqult2aBcrkEOtvNI/KjnsVkHGO/7ri/D1NNE2t43DhUFKo7K6Skueq1SBCgsMAr9hqDelCaQfeMyuoROnASmlOFYgAlz0kQSpn9NRSHTinoqExeB/tngbTiLeabtZMt/hDca3dUbdN0adNWchg6EM103AmB+GxF8mTLNqPDKa1rnq1LQsvggVHLgoYYmRAM5BB7HvrlX3LMzUpuVWa6wm1luyRBzMyD5n7R2nA9g1HZK9VVqrWmKd3hbClRSrEWyvcQeoDyNehVZ2NGLSTAjjMXPHisW999lv7PZbfaFyj9FQ2lj1qF7wygQo6WWT2CyfjHHEqX8TQYUQtd5QEKQQGU2si3BSSAAD/r8abgnH0OxrIii5RzQjMTcytdNxMtEDHmPnWpw/btt0q1K5LcxzEdkUN0iQtykkki2BkeSNeK4GkX9pJd+kbF1vu2LWXUO8Bpx8kuLVKa7enTWwqKwCtW7MKYYHmlliCquobuQRA86CTdU6S1aVOjy2rX0kRW6pNrjAkKoV8HGA3adE0+InktX5VyJVblKUIhj00gigdSA+ZEMT5OKeBDlVtwagpNUegarWmL3dq3TTPhSiqJGfpPk6YlrHapMGYnJne+Bafgg3IhD8Ofc/w60WF1JxJqASEFU2laogxAujBye4iRLh1BKW5q00c2FZcMQKjKyq1Sc3Tb+mWg+RsekX/BMgC3AKloqKGksobJUSMwfqjzrO4ns6e6LsqDmpbRXqhbUYPCOMG5SVgiREwNPtz2r2EQNyIySLm/35paO6CLquv6WSrBes1Zi/LSLV5ahbDcAT1rEQe5WBMzorecMANKp/EVrdsyggopll71MxObfBiGPvDbwvt3RgjVk5DByQqNyywZUBJF7gxPZj1HudX8Iq1KiVWqVKS1GlURXANMVTa0suS1/Y98e0ayfUqlraky0eW9rCLew58FYa24i6keJ0wivUUBBbOZCI4YvImWU1M4yARIxrCp8UqndpU2qtUQU0pMrlVDt2Ipg5TMAnMEHMa6Phr0OcrCoXqSUeHWGNNTTD2ySwOf1+RrO3nPqVFq0VVegqt6whpo19ylR9RDNC+QnzqaRYHEadv9rDf12zI5hU4E7qjj/pWoCK22IFjixAQQEkEQZEWtItEzj5Jwqnpbd1ipxLtaoOAACSzQB0rg/GP27Kts6kLUFRaTOWED6BchtuLezDAA7ue+uT2/GKlJgikO9xNMgqQLlYRdkBldSYzN379/SV6zqfcLS4c53tPnvKwqMaDebra3/o6jTCcp3RVqolVgS0gD6nBAtkk9oGRAGSCtv6Yo06lyQ4dlFtYhrVBZ8oQMgmFYyeqfGcnhfFtzRSsz0zUoAktnrW4LUDLmWaGUz+UScRqym9PcANQqilVnmENLMABKIxnptUYAxP3xhU7eNL32xORzeLj5K2Bk2CK4hxxqRC01FU5NO1S5UU3wKhMY62yMCR5OquD7Pch1L11WjUIIMBmugkLTwRItGTgRidYHEfVAqNzCCGW3ESH6lvB6gFlAnjJSMTOr9xUqPtqA2yVi6AgwrwhIKk5E3xOQYFw+NdB6RzaYbABNiTf1kqO0BMgrpP8ACqb0ydw1/KcOCscxzCsxZoGDcJH6giBrF4jwLb0qaEEQpY1FR5KAo56bmyvQ2CZMnz20E4IKNJTuK7O71FUriCWAQ0rZIeYGcZCz21RxrZbasi16ikWkisUtUvYpUlhBBIaBH+ojXNSeWvs8ls7C08bePqtHQRi61eE8RPJTlU6thEiOXGTPx5nS1EbVEAWmt6KAFbnIJEDxH6fppa5XNpuJda/OfW61ErH33p87oUF3NaypEm1C0hrSmWtILBWNpXB7/JdP0lsqDEAPLU3U1HgqlykTPSLoJjvGe2Ncv6K4rWLK8VKqUybmPWIEuxkLJYZ8kwwjuNaG64hV3O6tpFloggu5ChVIEK5OF6jaIxOfPb0H0uoY40w+GgE2sLny9hdYgsI1ESSsvfBdnUwRUUrmJCsrXqrSTJIGSIHfXVbP1dtrAwCU6hQsbVhVZiqM3T1GpkAQO0/OuY3Xphl3a0armnSclabFkYkKLiyAGLbzNsg5jvof1V6RfbgsWvBaRgAiXIEgHzg+e/jXa9lDqNDXP7xEyN/281iC9kkCy0P/ADZUau5SqAisOWj9UXWyZOAgKnH+s61vTXFKL1aj2oi07ixaCgGRTtUjAGJJPcTrAX03TT+HrXM9GpatUwAaY6maYLTgYPYj7jWp6gOzqOtaneSrKzLTS1Ag+qm4EW1OlSJyYnxjOsyi4dnSBuIkDBGxxfOfNDXPF3LCp8Mq7quEZrnBbuSAQMeRKgjPaY8Tg6fo3b0ErsaxXmqyoqVBCAEluZf2LZgQfk9wRbU3/wDiG6V05iBUyafS9SoxAXsDi4oCTGFMeNaTejNqWrUgDRVDTlmLs55guIyYCyCP0bPbVV+o/wAfZ1e5IFgJi8H3kWAQ2n3pbe/utir6jXlVKlNCeYyi7KX3iy5GPcBVJwcfAOua456gpVNlRZj+OzG1UMYVnsqGRFtuIMzd8a7XaJt66qiJTanSVeXd1Hl/S2GyIgAHv2J0Fw3Y0tw1HcPceUxsVglscsBYQ/TMh8efbXiUK1Gl3i0jSZzfBhv14XU9rjZZe542tLatRrIxqhVYh1+t3JJa1iVYSCZBOCI7xrN9L1N0+0NQMhp0CFUQJdBULshg48ZYDBGddJxDeUK4Q1rGmrawLELaCFBRpwJZJjvLe+BuC8QopS3Qp01XbpdcCCOaSSQwZQZUrjucAfM9TXjsSBTJcXAmccQMenn7Zkd8Gdtly/Gv4jdbrmKlboUBSSYWzqunsskMSREY++tHgew3VcMXrOoyJqEdTLIVR+YxN1xx14yNX7j1A9Om4dTTFVi6CZUpUpEWkjBgsIHsq+w0dvuOOBzXFNRy3SnSLhSCo/DYSmTIc2SCsiZxHVUqVAwMp0wALAmDjj7iyhrW6iSSeVzNb0qdn+M1lUSC6nKQYgEiDDN2j+X412mz361Wp0TTYUnAenepVEAW0JSxDwIx4OfaAD6Zq7vZUylU0+YvMObg8i5AwGBDM32hcGNHcP3zugO7oujgLTV1DAm60B0fshJmRjwMiY5eqr9u25lzZBgxHBje/BxlVTZpNrA/FBb70XQIqGnfRVTMNcbipMkZJi2QFjIb9daVPdqoity6TtYOtgBC3F3QHFpEQPB7xEa5r1PXq7fcFqO4DyIpqCCxBDSxCgq1ksMweoHxmHozh9Oszbncct3qsVKVIm3l9bqo857xET2jSqUnv6ftaz5aACIzNrX8ryqa4B2lgv8ABdW1ahuKJCOojrVaZClrX/DbOBdYRJH9tZO69KKaVOtTLGqUVVV36S2DTkgQFtLSCe7DXO8Z9KuK1u2FVVDctbwytacA3sFFptbJI7xmRrsuAUVp0iKtRQoWH+mw5PWWbDAKFUT2CntMCHD8swPpVJBMwRfyKBLzDh6rMp8JqLSc8zkV6zKtOmrWgwirUsH5GZlaOw6ABgzqNTYUNnRp09wrM7sLQvSRUQuVYHDIGDMs9v763eJ8IZzUr82mIKcq8DlqqkEXQoZuok9/YawxRp1KdMVVZWS+2py2IvQEBgzXGpTAUyogSRgk4mnW7Rs6rSJjMxYTwPnKstAKVPn7lq+1YpUktFSqTKdJCAWDLCSQ0HsfbB+0ZaVOnSYIAAFLhSKZZAzByJY5U3i4/k8TGq9qz0hTSnYyNM1bwFqMTDQfgG5e0iSDMzTxfb1+ldyiPQRl/wAsmYNwXMR1HMeAB75HDtHaBAbmxuSLSBz4WSAAE7oSjwhalcVbqQLUvpRWmmKaIQsE3EB2UwIi0D2jX4bxmmKTmmQOoUUU9lcLg3MRCmVkYAxgToX06iVqG4RGDhWaGKtcbiKi9RImDAwADYur99wNqm4q1dqyXU6gJpskIz2EEz2/MSWiZU+wOlWe17jSqkiObDaJtvPw802gxIQvG64FIpVCvWpi5iVGMm0A4xBHwbRjWZvGWjO0pqGWpU5lWzrVFZqakqfqp2yQLic5mCBqj1P6iWo4pOlRKita8iOYoU2Blk9Qf74Y++rPTFaoiVUqpU5TkKHIVlRmZlvKn6kLBVntM+2u1lF9OgHnzjmTkeWQP3WRc1z49JWN6raolWoqVHdHaHMWGXnBWO5UHsIwD4jXScH3nN2la2iEIpxT6BfdayflEsQG9vzn31bu+ItXrkUAhPS1MkgAKtwNKoSpUE29KAeGPuRr8SN1lj2V2gAuxJEkkqGEgYY5jMLOs63UAsp0yId/WQI8pj0VMZcmbINF26LTqVVNxVqctEMouUM8ZW6TmA3R8aGpKoatTvSmygcunTlZqikbiifIkie5me2o8Y2VarvaagWIZOQrKCt97gBgSs1PIGW/ZcX9KNX3JrCoRUvQrUIJpgjKrYATaAoBYsMt2PnFrm21vyJzMXsPnKogjARXFeAitSpLVrRXWoHFUC0Aj8RgRkGFug4zGs07Ykl+QrKtQszMW5LU2N/MVXxMAGAD8d9A7w72tUdqKl7lZWi0QmVCICRJjqn6oIJiCNCNuatCoOaHWEK8t/DFGVWjtAT2J/N7HXTRo1Gt06gTmOOcRbjbdJ5bOFo7rcujsjpQuUwSwMkjucDS10G54Mm4Y1RVw8H/ACg8QAIuBgxHcaWsG9X04ADrHf8AVn2T0O+4UeG7FI3SIAhIWmxBJDWqVZh2k3XZgEnQlKFhqFW2o34FSm9pVoYhXZFiGaRDMRgqPMGq8bWiawarD1CXLgfWVkWoQLVLkjuf6zriv8QP8SWuLfSFJJ7DPbGJjv8AyjWvT9M+uXuDrWyMwIMz/eFDqgZEi673hezYVHLtDxzAR9McyMXEj/7Yn4CeROjuJVqFZbmQPCgwykBlqFDIkREfmGQRg40NwfYpSh6lTmHlktVvIphCQQCCexz7djjWD6t3b0muFUVEZmVAGFyjLGYEEyIk9ig1ytYa3UQ12MRbzA+wtHPhsuWlV4Gu3pV0JYUmcFWY02vQKfwlvuhgq4JABiTjs/HNztWpcklraYZUxFVm5ZIsYgSTbBnBuj21P0z6geqCQn4KdzUIIQkYRD9R6TnBmfE6hx3gO3fqDw6Ws5T6bZtkUxmY6Ao8CPGra8trBtYkEGZHMRJ8frZSW9yWCVynp/dCnWpgd8wQbXJIFssDk3R/7T+nVbLb1NyzVmqqlNiqMVh7qlOoSgI7+VziR7HQFejtqv4akUlakpR4Fq1VqWXHMkElgZ+I0FwjjldhTp0yLFaD2z1BVLkAYkTJj9cR6PUTXl9MQRnVxm2RM+0LCn3O6ceC6mjRFHmUnWoatRBlFOFkq0H+SQCT3z4wNZXEN4dpU5tEOEJBRGBYOr3c1kqSYCnqBOYZhgRor1bxars6RLzULOLai9A6ZIR4792AEQRB0DwrcNu6fJrOoBgbYxlCEIZpHt09/wCbE+OGgwlhrOEsOY35IEfzErV7rhoN1n+l92G3LfhI6OJhluVApL3d5AUT2z410e6Sm+3KUkSm9Yyq9SlUCX2IoEMxtZcxF32GuU4pwvcbJwbHS6En6g7MuQjKIILT094IxrT4twPfI9PrU2hqwSnd0lVWTDKCDhRBESPvHd1DG1KjXseACLXyR4YO3ssaZIBaRK3uHPUFXbrWDjkiFUqGUhVNKoAwAxicmf2gl8S2u23VFUrhegtVmn0QsMSen/Tg+8DXB7n1I5ovTqu6V5BAFysD1s0nuMH4ydCji7vuK9W4EulQPJgFIE4HY25A9xrE/h9Vx1A6SMR+3gZPr8K7dotEyvQH4qu2o0XvcJLKiFYtBKgCoB7ScjuIjT1Ka7/ZxSZQGqSGClApD3BgsdzIHcfUc+/AHjFbdMwZgxS5luHimajgELgt1Ae3SPbWtxLdnb7FLarJuJSjYrC1GQtVqAHybmAJEACB8nB/QOp6QD/kLvTfw8c/VaCqHA/8wuk9ObSlT2Zp0jTFYlr2MyxBBqKGwQCARiP1idY3Eqm1O8esFVqbgFkjK1FADlREhgHDSDAKsfJ1l7L1GdxXp7eKaywemzyoFSQSjMPBmoJjuw9tdBtvRDIletui0wyU1SHtJVU5otIzA7NAxJ76tzfyz3OrvILptNzJGPb0ukCHgBgwtWj6iV6WSCgpE8tmuZxcVQmo355VT8XCdSZQm2an+GTWUcsKSzuHhXBn64LHIiZ7DXlRrSpFFnZFVg0gE2kDJiRaWUGcQR37HXSelN0+8MmtT29WkFCKF7oLsIlwPzM/y6K/4YKDS8Hugz9P5PCG19XdIR269VfwzLRAFWg0MpZsIMysZPS0AA9gPOui2m8o1tlNKo4p0la63BuyWXvIgyQPlT7a571twuhybqaBHDqGMQHuP1d5LXe3cE+06zeHca5IIqkMlroCoutkiUKj27g+z6X5dlei2rRBDpv4x4cxxynrLH6X4XSUOE0qNMW1GFCowqZXqphWC2M63LaGIyQBmPONTi3FU5QViTTckP7nBcKYybrStsGQYx2PHbH1g3JqC0OwEWkTefJHvBgxBx9tU8J46au6as9Y0llhRQdZWFILkEQBBb5ORiJ1lU6Os5xdV/1k/TAmfHwVsqsiG5K6/b7GgpWoFAp7iAFIipTcAsQGjpmGuHuB76p4LuSjpS+rpLBh2DBi1kg57xdABz76H4buKW5rttTPQx3CVaJUgzBJbBj6oPg9vE6u4HtqVB1StU/EIIpq0qXFzAZB6pCglT7j21y1BDXB8kxMZMXgz5Z+KtrpQnH92lSsaXZpauxcXNdR+lFn6QQFOPGifU/DmdFqUGEmmTUUMsVIcPC4DE3Mx8TgdzBxPU+2rDdnck0nFOkFqLjBxgL+bDAT7Lntnp6rAG2zMLUpcpc24+texAaRBHY++tzNIUnsM2nnif2+YUjvFwKA4Yi1OHoALPrBa0XfVVAAAyfnyATEnVHA6SNt6pvaowdSWuZTasdLEiGXDYHeBqzjO+as9hvoMGDUmZCrfSwMqwl1GTjEH41XxClTouKdDHOHPNRjKSjBWWyBINy+cAk+MgkgzYuOqOLzne3HGEYjwRfqXibU6y8qlzW5ZEgDpdw4pgA/zEGQDJtA76F4F6nJQ06qFHUnmEobT3ZkBmS1snPYDAxqnjXGlqBeWoqMtWnc9ImJXNOBk5chcT3P6Q9L8sU3O4NxqPPLdQUFRZBKYi60pcY9+40xQaOmlzbiPP24v4bIk6xB+ip3vqJqNeyFFNra1JzItFtoE57HHtA0c9epvKZFSmEoh1dq1NlMoFLBIImQWkkj399Hcd2Cnl7l0Ban0gfXTgmbiABcBOJIEgd9B/4sG2+4ARvxKrozEwepSJImQVFqkewHfQHNcxr6bO9iZwZ2+87IggkE2QdM8kCnV3CK6dJCK0Y7H/KOSIJz3J0tG8K9U0Xoo1SwOVAeWE3DDHt5IJ/XS0nGoHEOpGfT6Kg5kZWJxziFffPVpbdC6IQDETcO05+iQYPuPtrK9RemX2pFNypBW5H7dgCyxJgXHEn2+2us9F7GhQpvUUmpVIZSVyrCmcijgYyvfP6azPV+5FdQoVlqMxlGZnJEfTn6DJX6cAnvr0ul6k064oUx/jFsXJjOfDhcr6Wpmtxv92XMLtqtSyitUsakJYWYKQMqCe0YPiNLi/D/AOHrGkRgMbJIJCGbZI918/Hvrsv/AA94JG2Y7hUYMWVVKfiBDCsbrrlUkHAA7Trk/Vzcje1FDllUAEH7KAveTAxnOJ12UOqFTqnUW4aD6mR/X7rJ9MCmHHdaPCKG8NCo22ANN3tLArKRAZmX6otjIBxOtpOG06QouNwxqMyisyglSrHDLIUhMfVkYnQfpP1bCrtHpF0cEJYok3kEhxOe7SfjQHrHilQ14BimFdUwBKwKbgx3Er51yvbWqdQaRAbm9u8IgTYz8MbwtWFraYfn9l3W62yVdotBmFuZvtvIUkyPyr1RmDj5jXJbBalHeCjSsiozKGdyKTcvzCg3Eowt/wD2azttx4F6bvTDFKYptHQWRfYqQQ2TJ8nQ/D69ZqrVKaPR5QNQABiEDWnqHfrAUXeRn50qHRVaTXscbGTfE+/kk6s1xBaMLrN7tv4wPRq1kULWWooQXOVKhZYmAQrssx/xoHgD1OH7oLUfl0mFzB0MBGyLW74Ns9wCSMySMKhxk02VyOpb0tBP0uKlpDfmGf6a7jhG5TeM9WqS6qvRSMjowFYsMAEoTHufgayrsd0tM03j/GRfwOLeO97K2FtU6hlY/qn1Jt3FRgWrE5pVFYgUyE6ShxaQ8/efOIq4j6jrpQpK1JgtJUpmopgsDTAMiZEyV9smdWV/T1KhXBaqiU6qKhppBtqFrum7AUAHJz2x1DS2XF3G8Xb7qihRTUvuAdeXFyntEj3Hv2GdAbR0NFJuoNE3zEbY+klM65OowTayp3fpxt1UXctUP41M1FZhdLLSUGlM4WSQD4KgZnUOP8MD0BVQJRamhR0M5CuoVUZfqJBUSe5VvOdd9U4YvIelSAsKzT6pRcHCnJC9sicMY9teX7KhXBq0wxFNUHMDdVO4kwqnwSwgFfY9gNV0PVGvJmAyIHgfuPMLOtTa0RFytPhXp2qtKtXGFDC0AAMRFtSRkrCxg97m8jWZvfS1TmrRNQGpVRXDMISGYDLSSPM48Dvrr+H7Tdqjh0Y3+AyL1AQWwczA8f31g7/fVaJtqi1rFABiVW68BT3IuBjOuihXq1KjtLmk+EYj9j7ylUYxrRY/f1QuwNPZcXWk6K64VqtYZUwCay9ggJ7TMA9/Ou82PqKmzM1KrdT5hZie7AU8xP5cGPe3GucStSpsalNKtWoCRWYi8sl5YkxiLTAgQQAYEYK2O2oVHv24FNXqmlCSAB0liuIXz7YYx5153VtbX77wbNgnb1G07fJdFKWWGJWV6opUEaoduHQuXLM0FXd+WzIFI+ixkMdo8eTp7T0rszQSpTrMtZQFFQFoDXWXctiDaCwBzrn+J791qVEoA1r6q1ZW5lhQehkGCAQoB79OPOo0eKVFpCnYyMagKD6TSnDhgVl1Zce2Pca9B1CuaLOzcREeojeePrbAXN2jNZ1BdHR9MbRa7Ua+4q7hwnMNOWW1QSbrgckBsZnJOZ0+12O1eu1NFQq9JalJWDAv0HLMD9QYCQe4eMRrL4pxynuaDPWLLUpobQrxc4a89oIXEee6nBnVXpLZtWqJUINJFNwZIgswBNME+bTkgQI9yNcYZVbTc+pUIIERtPhHPgFt3SQGiZ+SP9JcYShuqhZs1QtiqCbuZ1REEyoUjx2OtH1PsS7qKiynJhSegLUuZoLrABiRAkQxwdc7xvg9Xabha1BKj0wFJqN1QUuzd4kEyQIExnJ106epqVc8p71ZCtq1RBZaq2SyH6ouIPwZ1nWJ7RvU0pcCL82t6fyhgEFjrXWL6aq0aPPQXF3AAFXpUw0JNuVKkgFp7nHjWJ6k31zBw9QupLZ+pGVcsluApZrhGekz31rcW4AaJsapJItBYYYAAs0gm0dkycn76hT4IyFN0n4iJdVdqbDvTW5QAepDdbIPsdd7DQDj1IdM4ne2LrIh8BhCn6C21N1roxe/lkgASpVlKswH80nGQCCPnXRblf4dNuh7vbRDCCwHeGlu3c4MSI9tV1PUgqUXqIZWxpVQFtsCSkmJADNn9tUb7eLvKSptnF1s0pNrh6VRCVYN+UQD/wDzOY15FY1K1bW8Q0m/hA8h5roZDGwDJS33qylRayo19amYBhgOW0XMrEd4jt+5zrlavFRuFQLPQxQAkD8OoSAZJEYImSBIE66/inp/mPUZGD9a9mkDquqJYTFwuJAOII8zrgOObQUd0AhVxf1BRGVftHvgfefkx6P4dT6d36P1Z+Hwys+oc8Zwu/8AT2zXb7e5UB3EOXiFkUntYLmAYBIHk+064ziHrAtRCqsG4FSPy9CIDPnpUyCO5Hto/e+pq9MVlcBWWsyggdIvVhVUZz3n4nXI0qDNBGBhB2MmQvbv766Ok6M63Va9yTIM+fwiPisX1bBrF6LwLiDbuge7C006heIm0SY89WR7Y1mcM9K1alB33VWrTNRwtMKbrmPQ1WqIm3z3GB8DVFTY1dvtnWi8pLmpAKuFBCAsDIBMmBk/sTorhHH9wyJT5tNhymC0yOW8KvQ0wbmEEETBg5nXL2b2Bz6Bbpn1AF/T6LoLw6A/MKFT/wAK6gJncIT5PLfuc+NNo87riFTriJAwKdSO0eMabVCr1u9Zvw+iz0U/+SpeluDnkcus7LUKMyfmp/iM11W3+aSViRj+gHGuNctaVNTIDnIkhhcjyL+rFqgTmNLS1h0w7bqCX8zHjdbVRoZZaKcfQ72pcYYMZ6TinTVzMiZueJHup8HXD8d3rtuec4VnSoQwjpblmLSPa2RP20tLXp9DQYypbdoXLXqOIHmhtrvYV6lMlCjAp2JW4MRmO4g5+Trr+CejnqKj7uqGVhKqpNwLSz5iASc+R30tLS/Faz6LAWWMxO8Ryn0jA98Owg+KenEoVqaU69z1SKdOmUIME4LPNvf4866P09wuvt6VQVbA6DmMslmK/SnUOkQFiAfHzpaWvJ6rqqjqLGvMyJv/AOoi0WXRTptZUJbzCyeD+mxNapVFMJtTmk4erKMgqCDcAOljEZBGfm3/ABA7KtdSQLTqwDSc3wLQRBn5IGfeflaWuqhUd1NfRVuCIjb9IPzOcqXtDGFzcj6rE4t6qFSmiooW02TaJKYKGR+a0Qf/AE6p4V6kbb7g1LA5dhLNJYBrg4HyZ7n+RdLS17bekpCmacWK4jVeXB0ro+Kf+IVM0GSmrBCrKpi0G20qMGQCLgR8j51ncV9ac4VKNNSq1aZkY6qjKFBmcCM/fS0tcrPwzp6YkDElW7qHuUdl69cQOlhyqbZXs0KHnyYafvoDjHqAboISlgh+qbjJIhfeARj76Wlrpp9FRpv1tbf+FD6z3jSTZS2XqirRBKYJQIY916Q0nHn9hrZ9N+qU2dJ75bmNdEE2hYpLHyxkfAjS0tRW6KjVGkj9REx4YTZXe0zwsLiXHL6vMcGXZQICgWgk2sBgwQvjMfuLUVrGqXXUywXMgpc3YAexJ7Yj50tLXYym1gAbhYlxJun4dtBXrikWtQ9LNEkDvMeWMR7ZHtrW3Br7W6mlRCilggg32lgSxxaCQAO+PGlpa439/qBTddsTHjyutrdNHtBmV2ux4ylfh9KopdUBgq8Oz2Egox7EEj7dtcX6u4zTrbsVKIhqcC6INynEg4jBGPjGlpa8r8O6Zja9T/5Lh7nflXXeTTatV/XNGsitVphSAyuoW4WNC4PkEyPfOsir6xahTWnt6hqAI/1Aj65Izgyoj4z8aWlr0GfhtBpgC3Bx93WX5h8SuWocTqSYcxMkeO0Ex2/pra9P7+rTrVHpWcw02K3CYMyYk98kTptLXdVpMcC0jKw1kGQtml/4kspYU6IIZg0kwQxUXYGO4OsHc79jy6zQ7MwmZMlXNwYH3MH2zpaWsaXR0aJJYIlU+s9/6ioDiXNqqlaqKVN35ztYWF0d7Vye8R866ziPojk7ZVoOKrVHWqGt5bgU1ZrQWaAsEt3BkefC0ted+JVX9O+n2ZsZtaLY8fiujp2h7SSsjfbqpy2o9xUZVqy2QUJCiQM58j286b/C6yqtaqJpMAqmVLQALJH3n+s99Ppa1qVeydTDQO8b+38BBZqcQdl0Oy9R1VphTTyMGTOZ9wwB/bS0tLQfw/pyZLfmtQ9w3X//2Q=="/>
          <p:cNvSpPr>
            <a:spLocks noChangeAspect="1" noChangeArrowheads="1"/>
          </p:cNvSpPr>
          <p:nvPr/>
        </p:nvSpPr>
        <p:spPr bwMode="auto">
          <a:xfrm>
            <a:off x="1946275" y="-2171700"/>
            <a:ext cx="90011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>
              <a:latin typeface="Constantia" pitchFamily="18" charset="0"/>
            </a:endParaRPr>
          </a:p>
        </p:txBody>
      </p:sp>
      <p:sp>
        <p:nvSpPr>
          <p:cNvPr id="22551" name="AutoShape 8" descr="data:image/jpeg;base64,/9j/4AAQSkZJRgABAQAAAQABAAD/2wCEAAkGBhQSEBUUEhQVFRUVFx0VGBcWGBgXFxYYFxgYFxgXFhcaHCgeFxkjGRwXIC8gIycpLC0sFx4xNTAqNSYrLCkBCQoKDgwOGg8PGi8lHyQtLCk0Kio0LDQtLC0sKi00LCktLCwpLDAsLDIvMi8sLCosLCwsLiwsLSwsLiwsLC8sLP/AABEIALcBEwMBIgACEQEDEQH/xAAbAAABBQEBAAAAAAAAAAAAAAAEAAECAwUGB//EAD4QAAIBAwIFAwIEBAUCBQUAAAECEQMSIQAEBRMiMUEGUWEycSNCgZEUUqGxFTNiwdHh8AcWcpLxJENTc4L/xAAaAQADAQEBAQAAAAAAAAAAAAAAAQIDBAUG/8QAMxEAAQMDAwEGBAYDAQEAAAAAAQACEQMhMRJBUQQTImFxgZGhsdHwBRQyweHxI0JScmL/2gAMAwEAAhEDEQA/AITp51HT69FeWpTpabT6E0+lOlpDSTT6WkNPoQkNPpacDQhNGn08aQGhCaNPGpRpRoQoxpalGlGkhNpaeNLQhNGlp9LQhR0tSjS0IUdNqUaWmhR02pRptCE2lp9NoQlpp0jpaaEtLS006EJ5006bS0ISnT6bS0IUI08aB/x+j7t+2rF43RP5/wBwf+NKQlBRcaUajT3VNvpdT+o1fZpoVcacDVlmlZoQoAacDU7NSCaEKEacLqYTU7QBJwBpIVYTUhT0DV9Q0VMCW+R2/fQ9f1HP+WoH/qyf2GkSAmGkrX5emKa53bcVqUyT9QJkg/7e2tbacepvhug/Pb9/+dAcCmWkIuNNGr7J7Z1EppqZVUaWp26aNCajpaeNLQkm0tPptCaWm0+loQoxpRqWm0IUdNGpabQhROm1I6Y6aFHS0+m0ITaWlptCSWlpTptNC41qpPt+2qyk94/QRpA6tVdcq7M5VYTV9LeVFH1sP1OkANOy6JQYRNHj9X+f94P9xoqn6qqRBRSffI/31jsg+NOr+D+41oHLIsC26fqlvKKftI0SnqgR/lmfGf8Aprnyn6fP+2nA1UlSWhbv/mRiMKoPvk6B3O4qVPqafjx+2hANRBI1JkpiBsreV+mprSjzqjnHU0rnSgq9QVx0xbUGedRt0oT1BEbbePTPQ0fHcft21p0vUzAdaA/Yx/zrCt9zq+mn66qSFMNK6Db+oabfUCv9R/T/AI0ZS3SP9LA/bXKs4GqSf0OgPKk0xsV2ZGok65zb8TqqPqDD2bP9e+tLb8YVsN0n+n/TVhwKyLCEeW0rtQuByDOok6qFEqy/TX6ru012iE5Vt+mv1UX01+iESrb9NdqvmabmaaJVhbTF9VmpqJqaESrL9MX1UauomroRKuL6jfqo1dRNXQiVdfpaH52loRK5JQfY6sVW+dEtI7QcdxnxM6ZT5PadeR+bOwC9PsTyoctvGn5R86dmg4I+/jPjGpQTjye2p/NP4CfYFR5OnCaglNlbvP6/11Z/EGYAkx41X5s8JdkpBvETpjT9tV1KVxwrDGYJE/poVq8EgNj57/8AzrVvVDhLsJ3RsHvqwdtZx4qytBIx75/+dErxJCCSnjwYB1sOobusz07tlfGnt0MeIIcRGiUZT3J/QXf760FRp3WRpOGyZSRqZqA6tSnTj/MP/tP66sobGk2RVMTE2mP309TeVOl3CHAGkr5wdaFPhdP/APL8fE+0/tqa8LoE4qg9h3HntolvKVxss0uD3InUS/8ATWyvAaJ7PP6jU14HS9zj5GqEbFIk8LCnTirAjWyeHbf+Yf8Au1YeF0pXpEFbgZOR4I9wROju8ovwselvin0mPjuNHJx1YEyD50UNttx5p/qw/wBzq9eHopDBB7gwMjwR7jVCyg32Qyb9D2Yf2/vqwVQexH7jV9aih6iF+8D/AGGqf4qmBNyge/Yfvp6glonCS57Z+2lGrsRM4Pz31BDJMQcDt4mdOUtKrt0rdWlcxqMiY86JShV26azV5idNGiU4Q9ums1dd1EfY/vp40SiEPbqNuiLNRKaJRCot0tXW6WiUQvP03BKg3QQY/bRdCqZHV8+TOsxKbDBj9tXU0OMd+3v5/wCP6a8BwC9fKO3FbJwY/v5P3/XUF4gy9ibf+/2+2h1DvKqGZomFBJx3wM/OoNtKqkK6MpxhlKtnsYOYOkAMFKDlHU9wBGY7/wDc+NWLxL8yz9x/v8aDpbJyjNaSqQWMGFkwJ+5Gh9uCB2P9dLS0phaNXfGQ03eewn+nz51Jt2jHqQEnPsf+us8UHKMwRrUIDNBtUmSAxiATB/bUTQJYQDJ+/n/k6A0JZWiUpSBEFsec/v51NFpQQQY7d8/21RueFbikBzKNVZ/mpsJ+0jvquqXDFWDAjBBEFSDBDA5BnxqQZ/S6VXeCJpbBCbuZ0+3n7aKqMlsKI+Z7/t5x21k89vaDOcdvGdW0aNSwsUYKcXEG2TMQ0RnOmZ3KphcrqW7QeCT5nPxqR4j7SAe8fGha+1ZZlWHYZBBzkDt5Hb3jVKUGT6gQCJE4/wCxp2KU3hGfxhiCZHv5Ge+l/FeGH9v07ap/g3ZRURGKE2hgCQT/ACyPzeY0SnD6zG3kVCfHQ2cXYx3jOoJaN1OklWLX8XFT85BHzpnqrJyxzmGxqC8MrWoxo1baptRrGILdoGMmZx51VT2dVaYcUnKM1oa1rS0wAGiLpxGkHDYpXKMDKAYmfkyD57adt5JXvYR3BMriLf00JY6d1YAmASpHntkZII/vqC0nyoBP5sAnHvj41QO8p6iEVStJIPSf6fcffWlT4pUttFY9xlhJwLYDHNseO2sRJIH/AH+320RteHVnvtpuypF1oyt0wY7ntOPbSNQtvqhKSbQtIb2oAS7kntifPft31VVqSB1YHiYAnWb/ABRUwR8EHx7406FmJUKT9hMEmBOMZ09b8kqg6LQtOlvWVCgBjBA/KPeNR2NQ3dWAe5j7nxqg8K3SMAaVabrACjRdMWgxBM/OqN01Sm0OrqwnDAgggwRnvnTb1BNgQUjHC6AboK4KtTKHOZFuQMjJBwJidBcU4nZVFtQVFugwpHYDInJ7n27aG2mw3NT6KFW6LjFMzEgT2z3Hb31NOG7sieRUKlikqhkMO4wJH6jT/ORbUPdItGYVL8cdoxgCM/0OP01cnG6tsSP2P/f/AF0KErXMhpuWUZ6DcsCSWEew/pqkVmgkgkDvggfqYjV/mXHBRDNwia3HX5gYdsef+8ak/qBiD7z2H3/+dA0wX7UnaI/ywTAPaQP6adqdou5bAEmC4IBK/UB8jz7ao9QcEohovC6M+t6Vi0xtyOtSzXBmI6ptYiQcj4wdBVePVWfCqiHtdnB7SR5+w1jLVVjFuZxHv8aixYMSGb/j7+2gV3AQCkdBMkLa3fE6l5tdSPBAgdvvptYb7tp76WjtqnKJp/8AK9arBnZQUp2LUAdqkMy1FysQPFyiRPj30VVLkFx1BetYUTNpPZjKkk4jvH6ESluxlnFVTTuMAmwwpKlc5BFhGYn2zq+rxDovKwGcKRV6SZ5YLZBtXtjv3I86+IIdIGn6LvtGVX/GsoWsu3JqG9amLSoHUTJ7ZAOf5h8Tn0dy24JItJJbmU6i4CmMqx+ghgDEgTo3+NqSGSlcAyoWvkLUkKGUThSIkn2HbRm53NVXez8RUY3AIZQfUFIPSRcvfvDAxmdahwZhonmceG/NsFQRO6E4TwgUwvOp0ybYDQpQAvILHyCRg98sNWUt1VpVTSppSWmxALohVRMDKRlpWO/kGc4t4hlGVaVSonYALjyKkQwe0swHxafkgCGo1QiUmYgoxZ6p6eaCbSv0gAzj3f2AOkCasudcnbbzuUQG2C2a+1di/MsnEZhntXNwK5GJHeJ8aGZhzAtoNcrclRllMYmcmVB7z4GYI1VX4qQ1SYU3wgqCOiQHCNmTeT37xOO2pbvhNXlW89iJBLFfzzYYeZGJA6fjOsGtLYD4E4zx6+oWmcIveI55aqarG8CoRaAhIGcfROIOYjGstOKK+6dG2qVGEgMAgJgH6maLmPyfYabjO6ajTdKlRmMAXBS5VUfLVYiFyPAOfmNE16VV1Q1KxpuIWEAqX32wV7ZN0TJiGGtKbQ1veiDIBuPW2eFDs2KJo7cVlufbKjyXJKIWgN1Aj6rjA795HjT7/eUyIqUr16SiheZgQTi20MsEx2g/vhb7jIRalG6rdTKR1APH51BWQ5wpk56o1ZQ46jNyqVRr2tYOfw1VuhWLKcT+kG4fcv8ALPPfi22bCxmb/cwjWBZbW3YssgJJN1tTBdRaEt8BukwT5XHfF1aozTEPBBAbqP1WlVGMAdXV7+e4xNptjXy1IqrZNS4lixJQOaZIse4sVAx1ERGr+KbVjNOmKysCGMMVS1oz7QCok9u/21k6kA8AkfT2KsGRKLXiQCqLMgGGp0mFIEsAGAiJYkYz799Vb3iVYEdFSVZcQFB6llmpt1KGhgDJEjRK0adPJLmzJYs8WyxtYSAcEmR8Y86CSulateJVrQQwdRIJghVY2lZExIkz3EalmgnVpsNz9/fCDMRK0uJbf8KZcW9iGyUW4YbMDIOf276Fo3V6Za85A5Yhbi48sp7EnsAYiZzjQLoGoEblytSkIXluReSx6wM+2YMTPeBpqYoinStXlreAS8qzg9QDEjsxfB7Z+x1baUNjcHiR9lImStjcoxYoeqmKQNtwvZ5bHk3H3EZBz20NWqVb0ZXARVJNxIqA4QyApIM5iIIJ0NwRw7Q1k3lmCi8XshIAqH4VF7jqDDIg6i/CxTD1CWMkXuGLMgNpuogASBJUyPzSCdIM0P0Oj25RMiQtXbbpqnLZBcjAFizCUnMWxhgyAkCPzYmJEqcRqI0hKRWSGIdcASFbsDm7sZJggROhtrwFkaqS5qpVUFewcPmCZwuJM+6fbVnDdm1LmX8tAWFWFYuU6iVM56cOO4M/GjRTbMEEW539Z+GyJcUVU2S85mrctoYOsqJUxTDZmbgA2TklRqR3V1QqSLTLXBU6iPytkkkCYBn6gZxAopNzUpOCPpWpJFwwy3hQZhxKgH/SBp6iksjIltIkPUgWeVKqkCLpAPcd4JnUaTMHa3l9/NUpbjjFMSGcshtVFyDcIm72X6cwe5HkTLa7xgKYMS0DLgtkS0lu6A94j6fMaA2G4o1KpWk7XWwCw7kAhRdgPFOLR3ESSc6J2irTUVgAsNYxcCTFQXtP1BmMjyMZ1T6bWjTF/H18v5SBlE7qoqJ1uFLFkw5EXE+TMMDb1d+oY924ZuKb0goe/P1XFoJz9WRItGe0ziMayN9uNqBTjrpr1qiQw5jFQqxBZyDODd9OjNtSlRUosQlS69H6gEJKH2KtJI75iYydDqMU7yPHbeyQd3loGqF6wcmLuWuSYa0M2C/vaPb7TUNyFFRW6gjdiZQZ6VgmAZYAz3PwM0V15Klg4M9S01PSRgqOokfUIugdoA021oivRimbhUIFRkswDhixjMAGD3zPfWegRqOLXV4UOK1zCE1GplwQLAAYtcgZ7x2j7dvFlWjgkvUUWkgkgkr03NkEhZaSJzqHGuIjqplYYdQvDR09JM4B6SY7dj3BnQvEuKgBqTlWJIYZtZ6bta8MMrKOx7/2Ot6bHua2B8scqHEXWk60puKFGtsNSArr46iBlSyj4nEaG23EqRYuaskYIIQMA3loAJWY/XVFTZAlSC1JlMItwCOoDGXWJWbi3UPzeNCNXp7ZGpuHzDAB0YqoyFVom0zgHOqbSDhAJJ48Pvj55CYutWtUp3GLoOcUiRnPcGCc99LWI/EqUmGAEnBtJGe30n+50taCg4ff8IkJbf1YtVzSRb2vBAZRY5Ehix7pIzdBwIiNNvam4sXnBVWlc3Nm9ahgFFqADBOMGBDCPbWNtjQr1lLA0CquzMgBL4n8oFuLhMHtrow7VtoBWdAjkCUFzuO/TTBtuutEExiRrsq0mUHCBF7zkZFosbbe/hg15eMqnhnGQaDMgSGqBXCkC2Qt2AASCLR28HWjR48DVUKjk1OsrA8s8gyCWUYB9seDrkt7wChtqtrVgyYLAAq0TdBjBfAkfOun4du2NPa0jKirkMFVaakNcACsQSykwQSe/trLqOnpFuttwb7i0eOcK2vdg2UX4meUtflMIV+hshqnSwwc3EzKwIJY6sobJXrXq5BtRfxAbS8iBTBIIW0DpIIl/Oiqtcs1RHIoqimBcrPUZyGDQM4XvgzMTgnWNwdKu43lRatyoC1RQQU67kh+4ZSBa3YgwRrBrZY547sDmbG48/fzVE3AN0eNk/8AE0zXp22i1bSCMXdSNBBYCZU5yDPeY7XiiXGnUFamf8+1QQzIZqC5s3oB3j/UftHfUtwHqUFqK1Z5rKQAqENKlQrfmK9XeCVGMToSttN6Laj1BctgYR1KBazFgo7L0ErMZmCRi2sFRsvcMCIPsQCDa/upLiMAq7Z+pqdTc1EAy56nuYAhD1SJMKVg4xjPk6t4Fx1HLU7wHDPeADmAbhTbPY9v0OI1Pg+1qUalaotBOpmYNeoDtlS0ibKJBwI8HvA1bw7YmqgapTovUeo1RZAIQFFBkqOmQAJzkjt4mqKQBgWgXkZg7cR5JtLjCnxHcK1T8F6TctHZERC0k3e2CAD9PYxJ7yAeH7alVlqlIuahuBOVpCmwWQ5A6WC4IBPi3B0274Yu2S7aVAKYaWpt9VxCoolz/MT37T7zIfE2/hjSoQZgFakFgab9iKYOXDBDET0DOc6U6Yc3TScZPobXM+sf0k4x+oLd4jSJZKgcpSNUcxVAqQbqapDD6SxZjOR28xqngPEDVKrc80wQQTMk3G9jGWgGVPbMzEanzE2pC1XqMxuay1SrKzMEtQTa0qXgQQe/mQt3slG5FNGqWvDOvVIpokFmbNpmViPET7c7Gtc0sPEgxx6XMH5KiSDPwS37Mm5FgWovLd6oYiFvlEHUS14S5QAB4PYnWjudptKYtSnTlSvRBJEkhixgsFU9UExA/fN3O52lOoLqd1Zal7gMZJ6VIiR+eSAB+UCc5zN3ub96QaTrcltZHiQ5VlYpaR4yADmPGBrdlF1SMgAeUx6+x4MKHPDfUrY2GzqCogqhKlAgq1VQbCLqpgtHe4jzi0TpcXoPU3aQObtxSLIkqqhrbgYBXzEg+AZxqlfUS7uhVmkQiQO63CFBtVZm0MAfeCc+wPpzfbXrNSoy1DUa1TcCQLhTUEe5nGDjx2NNY8E1CLgRAE3O9jY8oJBgSj9hvG3juMbdEdblVTzGX6FYv2DwAJg+3tqW/wB7T29NaFZXqCFCupBcAkhGAOUIZWBifAHeNYVL1E9Kox5BplqhqJaGAsdHKr4kAlWEf2nWtteI1N8ty1OW1J71gBiTUWBaGiADKgSeoj2GtKvT6HBxEM88GLXEnPn8FLXyI3Re14+1dQaIUKoJcGJsXljxAIEEQfB+2gV9QNWrL1U6KNSlzg3AsQ4YkCDF2RJAPnVvCOEjbota1nCmGtIuYkuXuQsfpQzEAfVPvrL3GzotVVWUBSwBK3KVCsb0YXEAACZB/N38aunQoFzg0SBg5897+qTnPgStV+NUqQCoKgFNnVRTJFIuy2/XPYdMAz2znuzbhKDkPWqPV5KqFuIUMguZWWBggvBYe+rODbymnOqoYpkdVBiZ7TcpbDkMAOxjudQ9V0nqbcFRbBJbyCwZSi8zsagVmmTm3ydZsY3tdBBvaTGc39fecpuJ0yELxDjFNqbrRcBhe5B7l4WIMA5HbzdTB+8+JcUSuHp0gatQoVpMkhybYIcRlpBIHYB/vFfCfRdYFKrqwliTTVlWqi4gqGMMASZBjHgzo7benOU1Esp5pc5YP0rLWQBhmUiSucOO+NaOd0zDDXSRPv4+Fkmio7IiVPe1F2tEimim4rTZkPSaih7geolWD5AJjBIzp629atRqUKCmnVsLACEMtaHXIMsWLTkE98eTqFBF3DFnkVV5RUgS1Qn/ADCpEZkAAjE/vzXH624pVFfmKCR9SxDQCpYj3wOwiAD3OuegxtZwb/tmTNz5el1o/utnZaewqDclVM3UkYEBnpJzLmtD+YYAGZuHVPwDtlqUaiCndRpGVa5rwZHXK3BRUOCBImQQCCNZnBdmagqu1Up1C4DJKMSzFeqDP0RB+vXR7femtzLKlhIvIjKuFvSJPUSobv8AysQRiN6zRSc5ou3gzafhva3zUMOsAlDcQ4pRNZKRUNTqwxd3aFqNIYk4vUfTBAjUOIekA9Vmfl0EWCACWVkPchiIXs3TH+2tN6D1EplRSaoaYq0zUTA/0FbiFOceJXwNc8f4o/htzFLC5FBUDFglBfaMhMSMExkiZoE27I6YEGTO+Y9L29lT2j/YSt9tyu3NNbiaRpMA56l6WhIwZBXJ+r499Dczbv8A/UoqGmlK1h1XgFWgBTm6SVmZ8yBrnOKbqolKjQZOWwcrdzLgfoxEERdb2OI+Trb4rtqVYrTolAQzKWpIq8x0pjACiF/MTBgFR3jAaAZBJN5uMQN7cjF7cIDi6QB/anvfTO2dy1heY6hzCDge0jS1zm5Neg7UqdeURiFg1MCZg9HcdiPcHS11to14Gmpb1+intGbtR3EdqNrWbkVQrBSRzCDcFYEqGgAmCptBkiRMmNGcN4PXWkKzV1TKVFp3AWjrguWiDgmRMgk4jS3XFStNxuqXLR2flrUAlQCkjPVIhoHnp7jVe09V0UNM23tRuU2g2sBim4BMCEx7dWsi+u+mABJ3NjMfDNvBTDA7MBD0d/VXcFjt2NY5WkEJPXJuIAl8QQ3+n76A/iKvMCybl/y6YHZ6ZJsAz2AP6TrZ3/E6dSslamxpVUJvZTfEy5aCevBA+wIxjRnpbd03dmAWpXZZEIJDhyWtuNoWGUXYnsJjWpr9nT7U07wBHv5gDeVHZ6jp1LGT1PzaiNVW00r2DIJYKxJGfAWQAPA9tdBwXitPdTTJHNuZlLRFRmKggAjAKAAqD2J851mVOG1aVZKjbdWDyQFVCXvDDl4wxBAYL2icZyfw56fIqVadOkKn+XRpEASS1kODEsXVoYmerJ1h1PZGmNA8AQQQCSbHw5m0LSkHA3KDO43bbk0afXymZ0uW0gKSkAmLbliJ+PjWJxHiVWnuTezKe7hSQJxIz7gAz867Xh3GGpKKm+rIt4cFfocMcYtyCqR7xMzjXAU9mdzXCJUBrNVtW9pUqVJAwuSIgnsI1t0jmuLtTQGgRIxO94Aj0U1QREG5Xcbbe1Ka81qQTmWiish2VomSp+kOoe3v9H20+z3tRedSq0nS+GUBMkKOoAqYlshRED28aH2NXfCsqvFVUcUnKKMnDC/C2gLOVgds5OhPV3Ga9GsFZFH4l9Oot3UKZi17u5AJ+MkjvrgbSL6mgAEm8g8ERn4/2ty4NbJmyO4jxnbmgaApnIJBkQGIdVJvMzdm0GZ99B7Xj6VKlF66qKlKQTLFuYtP8Op0/lNoEQRrPq8U3O2c7irQEVjkG0hWBW+DBKn/AEmO/mNWeoaO6rUkrlUWkLTTpKFNRgwMuLASVggROPYRrpb0zWww4M97VuRcAfYtOyyLyb/CFs+oqy1aaNTAeqjOQyylpsD4yJY95Hefc5E2Hqult2aBcrkEOtvNI/KjnsVkHGO/7ri/D1NNE2t43DhUFKo7K6Skueq1SBCgsMAr9hqDelCaQfeMyuoROnASmlOFYgAlz0kQSpn9NRSHTinoqExeB/tngbTiLeabtZMt/hDca3dUbdN0adNWchg6EM103AmB+GxF8mTLNqPDKa1rnq1LQsvggVHLgoYYmRAM5BB7HvrlX3LMzUpuVWa6wm1luyRBzMyD5n7R2nA9g1HZK9VVqrWmKd3hbClRSrEWyvcQeoDyNehVZ2NGLSTAjjMXPHisW999lv7PZbfaFyj9FQ2lj1qF7wygQo6WWT2CyfjHHEqX8TQYUQtd5QEKQQGU2si3BSSAAD/r8abgnH0OxrIii5RzQjMTcytdNxMtEDHmPnWpw/btt0q1K5LcxzEdkUN0iQtykkki2BkeSNeK4GkX9pJd+kbF1vu2LWXUO8Bpx8kuLVKa7enTWwqKwCtW7MKYYHmlliCquobuQRA86CTdU6S1aVOjy2rX0kRW6pNrjAkKoV8HGA3adE0+InktX5VyJVblKUIhj00gigdSA+ZEMT5OKeBDlVtwagpNUegarWmL3dq3TTPhSiqJGfpPk6YlrHapMGYnJne+Bafgg3IhD8Ofc/w60WF1JxJqASEFU2laogxAujBye4iRLh1BKW5q00c2FZcMQKjKyq1Sc3Tb+mWg+RsekX/BMgC3AKloqKGksobJUSMwfqjzrO4ns6e6LsqDmpbRXqhbUYPCOMG5SVgiREwNPtz2r2EQNyIySLm/35paO6CLquv6WSrBes1Zi/LSLV5ahbDcAT1rEQe5WBMzorecMANKp/EVrdsyggopll71MxObfBiGPvDbwvt3RgjVk5DByQqNyywZUBJF7gxPZj1HudX8Iq1KiVWqVKS1GlURXANMVTa0suS1/Y98e0ayfUqlraky0eW9rCLew58FYa24i6keJ0wivUUBBbOZCI4YvImWU1M4yARIxrCp8UqndpU2qtUQU0pMrlVDt2Ipg5TMAnMEHMa6Phr0OcrCoXqSUeHWGNNTTD2ySwOf1+RrO3nPqVFq0VVegqt6whpo19ylR9RDNC+QnzqaRYHEadv9rDf12zI5hU4E7qjj/pWoCK22IFjixAQQEkEQZEWtItEzj5Jwqnpbd1ipxLtaoOAACSzQB0rg/GP27Kts6kLUFRaTOWED6BchtuLezDAA7ue+uT2/GKlJgikO9xNMgqQLlYRdkBldSYzN379/SV6zqfcLS4c53tPnvKwqMaDebra3/o6jTCcp3RVqolVgS0gD6nBAtkk9oGRAGSCtv6Yo06lyQ4dlFtYhrVBZ8oQMgmFYyeqfGcnhfFtzRSsz0zUoAktnrW4LUDLmWaGUz+UScRqym9PcANQqilVnmENLMABKIxnptUYAxP3xhU7eNL32xORzeLj5K2Bk2CK4hxxqRC01FU5NO1S5UU3wKhMY62yMCR5OquD7Pch1L11WjUIIMBmugkLTwRItGTgRidYHEfVAqNzCCGW3ESH6lvB6gFlAnjJSMTOr9xUqPtqA2yVi6AgwrwhIKk5E3xOQYFw+NdB6RzaYbABNiTf1kqO0BMgrpP8ACqb0ydw1/KcOCscxzCsxZoGDcJH6giBrF4jwLb0qaEEQpY1FR5KAo56bmyvQ2CZMnz20E4IKNJTuK7O71FUriCWAQ0rZIeYGcZCz21RxrZbasi16ikWkisUtUvYpUlhBBIaBH+ojXNSeWvs8ls7C08bePqtHQRi61eE8RPJTlU6thEiOXGTPx5nS1EbVEAWmt6KAFbnIJEDxH6fppa5XNpuJda/OfW61ErH33p87oUF3NaypEm1C0hrSmWtILBWNpXB7/JdP0lsqDEAPLU3U1HgqlykTPSLoJjvGe2Ncv6K4rWLK8VKqUybmPWIEuxkLJYZ8kwwjuNaG64hV3O6tpFloggu5ChVIEK5OF6jaIxOfPb0H0uoY40w+GgE2sLny9hdYgsI1ESSsvfBdnUwRUUrmJCsrXqrSTJIGSIHfXVbP1dtrAwCU6hQsbVhVZiqM3T1GpkAQO0/OuY3Xphl3a0armnSclabFkYkKLiyAGLbzNsg5jvof1V6RfbgsWvBaRgAiXIEgHzg+e/jXa9lDqNDXP7xEyN/281iC9kkCy0P/ADZUau5SqAisOWj9UXWyZOAgKnH+s61vTXFKL1aj2oi07ixaCgGRTtUjAGJJPcTrAX03TT+HrXM9GpatUwAaY6maYLTgYPYj7jWp6gOzqOtaneSrKzLTS1Ag+qm4EW1OlSJyYnxjOsyi4dnSBuIkDBGxxfOfNDXPF3LCp8Mq7quEZrnBbuSAQMeRKgjPaY8Tg6fo3b0ErsaxXmqyoqVBCAEluZf2LZgQfk9wRbU3/wDiG6V05iBUyafS9SoxAXsDi4oCTGFMeNaTejNqWrUgDRVDTlmLs55guIyYCyCP0bPbVV+o/wAfZ1e5IFgJi8H3kWAQ2n3pbe/utir6jXlVKlNCeYyi7KX3iy5GPcBVJwcfAOua456gpVNlRZj+OzG1UMYVnsqGRFtuIMzd8a7XaJt66qiJTanSVeXd1Hl/S2GyIgAHv2J0Fw3Y0tw1HcPceUxsVglscsBYQ/TMh8efbXiUK1Gl3i0jSZzfBhv14XU9rjZZe542tLatRrIxqhVYh1+t3JJa1iVYSCZBOCI7xrN9L1N0+0NQMhp0CFUQJdBULshg48ZYDBGddJxDeUK4Q1rGmrawLELaCFBRpwJZJjvLe+BuC8QopS3Qp01XbpdcCCOaSSQwZQZUrjucAfM9TXjsSBTJcXAmccQMenn7Zkd8Gdtly/Gv4jdbrmKlboUBSSYWzqunsskMSREY++tHgew3VcMXrOoyJqEdTLIVR+YxN1xx14yNX7j1A9Om4dTTFVi6CZUpUpEWkjBgsIHsq+w0dvuOOBzXFNRy3SnSLhSCo/DYSmTIc2SCsiZxHVUqVAwMp0wALAmDjj7iyhrW6iSSeVzNb0qdn+M1lUSC6nKQYgEiDDN2j+X412mz361Wp0TTYUnAenepVEAW0JSxDwIx4OfaAD6Zq7vZUylU0+YvMObg8i5AwGBDM32hcGNHcP3zugO7oujgLTV1DAm60B0fshJmRjwMiY5eqr9u25lzZBgxHBje/BxlVTZpNrA/FBb70XQIqGnfRVTMNcbipMkZJi2QFjIb9daVPdqoity6TtYOtgBC3F3QHFpEQPB7xEa5r1PXq7fcFqO4DyIpqCCxBDSxCgq1ksMweoHxmHozh9Oszbncct3qsVKVIm3l9bqo857xET2jSqUnv6ftaz5aACIzNrX8ryqa4B2lgv8ABdW1ahuKJCOojrVaZClrX/DbOBdYRJH9tZO69KKaVOtTLGqUVVV36S2DTkgQFtLSCe7DXO8Z9KuK1u2FVVDctbwytacA3sFFptbJI7xmRrsuAUVp0iKtRQoWH+mw5PWWbDAKFUT2CntMCHD8swPpVJBMwRfyKBLzDh6rMp8JqLSc8zkV6zKtOmrWgwirUsH5GZlaOw6ABgzqNTYUNnRp09wrM7sLQvSRUQuVYHDIGDMs9v763eJ8IZzUr82mIKcq8DlqqkEXQoZuok9/YawxRp1KdMVVZWS+2py2IvQEBgzXGpTAUyogSRgk4mnW7Rs6rSJjMxYTwPnKstAKVPn7lq+1YpUktFSqTKdJCAWDLCSQ0HsfbB+0ZaVOnSYIAAFLhSKZZAzByJY5U3i4/k8TGq9qz0hTSnYyNM1bwFqMTDQfgG5e0iSDMzTxfb1+ldyiPQRl/wAsmYNwXMR1HMeAB75HDtHaBAbmxuSLSBz4WSAAE7oSjwhalcVbqQLUvpRWmmKaIQsE3EB2UwIi0D2jX4bxmmKTmmQOoUUU9lcLg3MRCmVkYAxgToX06iVqG4RGDhWaGKtcbiKi9RImDAwADYur99wNqm4q1dqyXU6gJpskIz2EEz2/MSWiZU+wOlWe17jSqkiObDaJtvPw802gxIQvG64FIpVCvWpi5iVGMm0A4xBHwbRjWZvGWjO0pqGWpU5lWzrVFZqakqfqp2yQLic5mCBqj1P6iWo4pOlRKita8iOYoU2Blk9Qf74Y++rPTFaoiVUqpU5TkKHIVlRmZlvKn6kLBVntM+2u1lF9OgHnzjmTkeWQP3WRc1z49JWN6raolWoqVHdHaHMWGXnBWO5UHsIwD4jXScH3nN2la2iEIpxT6BfdayflEsQG9vzn31bu+ItXrkUAhPS1MkgAKtwNKoSpUE29KAeGPuRr8SN1lj2V2gAuxJEkkqGEgYY5jMLOs63UAsp0yId/WQI8pj0VMZcmbINF26LTqVVNxVqctEMouUM8ZW6TmA3R8aGpKoatTvSmygcunTlZqikbiifIkie5me2o8Y2VarvaagWIZOQrKCt97gBgSs1PIGW/ZcX9KNX3JrCoRUvQrUIJpgjKrYATaAoBYsMt2PnFrm21vyJzMXsPnKogjARXFeAitSpLVrRXWoHFUC0Aj8RgRkGFug4zGs07Ykl+QrKtQszMW5LU2N/MVXxMAGAD8d9A7w72tUdqKl7lZWi0QmVCICRJjqn6oIJiCNCNuatCoOaHWEK8t/DFGVWjtAT2J/N7HXTRo1Gt06gTmOOcRbjbdJ5bOFo7rcujsjpQuUwSwMkjucDS10G54Mm4Y1RVw8H/ACg8QAIuBgxHcaWsG9X04ADrHf8AVn2T0O+4UeG7FI3SIAhIWmxBJDWqVZh2k3XZgEnQlKFhqFW2o34FSm9pVoYhXZFiGaRDMRgqPMGq8bWiawarD1CXLgfWVkWoQLVLkjuf6zriv8QP8SWuLfSFJJ7DPbGJjv8AyjWvT9M+uXuDrWyMwIMz/eFDqgZEi673hezYVHLtDxzAR9McyMXEj/7Yn4CeROjuJVqFZbmQPCgwykBlqFDIkREfmGQRg40NwfYpSh6lTmHlktVvIphCQQCCexz7djjWD6t3b0muFUVEZmVAGFyjLGYEEyIk9ig1ytYa3UQ12MRbzA+wtHPhsuWlV4Gu3pV0JYUmcFWY02vQKfwlvuhgq4JABiTjs/HNztWpcklraYZUxFVm5ZIsYgSTbBnBuj21P0z6geqCQn4KdzUIIQkYRD9R6TnBmfE6hx3gO3fqDw6Ws5T6bZtkUxmY6Ao8CPGra8trBtYkEGZHMRJ8frZSW9yWCVynp/dCnWpgd8wQbXJIFssDk3R/7T+nVbLb1NyzVmqqlNiqMVh7qlOoSgI7+VziR7HQFejtqv4akUlakpR4Fq1VqWXHMkElgZ+I0FwjjldhTp0yLFaD2z1BVLkAYkTJj9cR6PUTXl9MQRnVxm2RM+0LCn3O6ceC6mjRFHmUnWoatRBlFOFkq0H+SQCT3z4wNZXEN4dpU5tEOEJBRGBYOr3c1kqSYCnqBOYZhgRor1bxars6RLzULOLai9A6ZIR4792AEQRB0DwrcNu6fJrOoBgbYxlCEIZpHt09/wCbE+OGgwlhrOEsOY35IEfzErV7rhoN1n+l92G3LfhI6OJhluVApL3d5AUT2z410e6Sm+3KUkSm9Yyq9SlUCX2IoEMxtZcxF32GuU4pwvcbJwbHS6En6g7MuQjKIILT094IxrT4twPfI9PrU2hqwSnd0lVWTDKCDhRBESPvHd1DG1KjXseACLXyR4YO3ssaZIBaRK3uHPUFXbrWDjkiFUqGUhVNKoAwAxicmf2gl8S2u23VFUrhegtVmn0QsMSen/Tg+8DXB7n1I5ovTqu6V5BAFysD1s0nuMH4ydCji7vuK9W4EulQPJgFIE4HY25A9xrE/h9Vx1A6SMR+3gZPr8K7dotEyvQH4qu2o0XvcJLKiFYtBKgCoB7ScjuIjT1Ka7/ZxSZQGqSGClApD3BgsdzIHcfUc+/AHjFbdMwZgxS5luHimajgELgt1Ae3SPbWtxLdnb7FLarJuJSjYrC1GQtVqAHybmAJEACB8nB/QOp6QD/kLvTfw8c/VaCqHA/8wuk9ObSlT2Zp0jTFYlr2MyxBBqKGwQCARiP1idY3Eqm1O8esFVqbgFkjK1FADlREhgHDSDAKsfJ1l7L1GdxXp7eKaywemzyoFSQSjMPBmoJjuw9tdBtvRDIletui0wyU1SHtJVU5otIzA7NAxJ76tzfyz3OrvILptNzJGPb0ukCHgBgwtWj6iV6WSCgpE8tmuZxcVQmo355VT8XCdSZQm2an+GTWUcsKSzuHhXBn64LHIiZ7DXlRrSpFFnZFVg0gE2kDJiRaWUGcQR37HXSelN0+8MmtT29WkFCKF7oLsIlwPzM/y6K/4YKDS8Hugz9P5PCG19XdIR269VfwzLRAFWg0MpZsIMysZPS0AA9gPOui2m8o1tlNKo4p0la63BuyWXvIgyQPlT7a571twuhybqaBHDqGMQHuP1d5LXe3cE+06zeHca5IIqkMlroCoutkiUKj27g+z6X5dlei2rRBDpv4x4cxxynrLH6X4XSUOE0qNMW1GFCowqZXqphWC2M63LaGIyQBmPONTi3FU5QViTTckP7nBcKYybrStsGQYx2PHbH1g3JqC0OwEWkTefJHvBgxBx9tU8J46au6as9Y0llhRQdZWFILkEQBBb5ORiJ1lU6Os5xdV/1k/TAmfHwVsqsiG5K6/b7GgpWoFAp7iAFIipTcAsQGjpmGuHuB76p4LuSjpS+rpLBh2DBi1kg57xdABz76H4buKW5rttTPQx3CVaJUgzBJbBj6oPg9vE6u4HtqVB1StU/EIIpq0qXFzAZB6pCglT7j21y1BDXB8kxMZMXgz5Z+KtrpQnH92lSsaXZpauxcXNdR+lFn6QQFOPGifU/DmdFqUGEmmTUUMsVIcPC4DE3Mx8TgdzBxPU+2rDdnck0nFOkFqLjBxgL+bDAT7Lntnp6rAG2zMLUpcpc24+texAaRBHY++tzNIUnsM2nnif2+YUjvFwKA4Yi1OHoALPrBa0XfVVAAAyfnyATEnVHA6SNt6pvaowdSWuZTasdLEiGXDYHeBqzjO+as9hvoMGDUmZCrfSwMqwl1GTjEH41XxClTouKdDHOHPNRjKSjBWWyBINy+cAk+MgkgzYuOqOLzne3HGEYjwRfqXibU6y8qlzW5ZEgDpdw4pgA/zEGQDJtA76F4F6nJQ06qFHUnmEobT3ZkBmS1snPYDAxqnjXGlqBeWoqMtWnc9ImJXNOBk5chcT3P6Q9L8sU3O4NxqPPLdQUFRZBKYi60pcY9+40xQaOmlzbiPP24v4bIk6xB+ip3vqJqNeyFFNra1JzItFtoE57HHtA0c9epvKZFSmEoh1dq1NlMoFLBIImQWkkj399Hcd2Cnl7l0Ban0gfXTgmbiABcBOJIEgd9B/4sG2+4ARvxKrozEwepSJImQVFqkewHfQHNcxr6bO9iZwZ2+87IggkE2QdM8kCnV3CK6dJCK0Y7H/KOSIJz3J0tG8K9U0Xoo1SwOVAeWE3DDHt5IJ/XS0nGoHEOpGfT6Kg5kZWJxziFffPVpbdC6IQDETcO05+iQYPuPtrK9RemX2pFNypBW5H7dgCyxJgXHEn2+2us9F7GhQpvUUmpVIZSVyrCmcijgYyvfP6azPV+5FdQoVlqMxlGZnJEfTn6DJX6cAnvr0ul6k064oUx/jFsXJjOfDhcr6Wpmtxv92XMLtqtSyitUsakJYWYKQMqCe0YPiNLi/D/AOHrGkRgMbJIJCGbZI918/Hvrsv/AA94JG2Y7hUYMWVVKfiBDCsbrrlUkHAA7Trk/Vzcje1FDllUAEH7KAveTAxnOJ12UOqFTqnUW4aD6mR/X7rJ9MCmHHdaPCKG8NCo22ANN3tLArKRAZmX6otjIBxOtpOG06QouNwxqMyisyglSrHDLIUhMfVkYnQfpP1bCrtHpF0cEJYok3kEhxOe7SfjQHrHilQ14BimFdUwBKwKbgx3Er51yvbWqdQaRAbm9u8IgTYz8MbwtWFraYfn9l3W62yVdotBmFuZvtvIUkyPyr1RmDj5jXJbBalHeCjSsiozKGdyKTcvzCg3Eowt/wD2azttx4F6bvTDFKYptHQWRfYqQQ2TJ8nQ/D69ZqrVKaPR5QNQABiEDWnqHfrAUXeRn50qHRVaTXscbGTfE+/kk6s1xBaMLrN7tv4wPRq1kULWWooQXOVKhZYmAQrssx/xoHgD1OH7oLUfl0mFzB0MBGyLW74Ns9wCSMySMKhxk02VyOpb0tBP0uKlpDfmGf6a7jhG5TeM9WqS6qvRSMjowFYsMAEoTHufgayrsd0tM03j/GRfwOLeO97K2FtU6hlY/qn1Jt3FRgWrE5pVFYgUyE6ShxaQ8/efOIq4j6jrpQpK1JgtJUpmopgsDTAMiZEyV9smdWV/T1KhXBaqiU6qKhppBtqFrum7AUAHJz2x1DS2XF3G8Xb7qihRTUvuAdeXFyntEj3Hv2GdAbR0NFJuoNE3zEbY+klM65OowTayp3fpxt1UXctUP41M1FZhdLLSUGlM4WSQD4KgZnUOP8MD0BVQJRamhR0M5CuoVUZfqJBUSe5VvOdd9U4YvIelSAsKzT6pRcHCnJC9sicMY9teX7KhXBq0wxFNUHMDdVO4kwqnwSwgFfY9gNV0PVGvJmAyIHgfuPMLOtTa0RFytPhXp2qtKtXGFDC0AAMRFtSRkrCxg97m8jWZvfS1TmrRNQGpVRXDMISGYDLSSPM48Dvrr+H7Tdqjh0Y3+AyL1AQWwczA8f31g7/fVaJtqi1rFABiVW68BT3IuBjOuihXq1KjtLmk+EYj9j7ylUYxrRY/f1QuwNPZcXWk6K64VqtYZUwCay9ggJ7TMA9/Ou82PqKmzM1KrdT5hZie7AU8xP5cGPe3GucStSpsalNKtWoCRWYi8sl5YkxiLTAgQQAYEYK2O2oVHv24FNXqmlCSAB0liuIXz7YYx5153VtbX77wbNgnb1G07fJdFKWWGJWV6opUEaoduHQuXLM0FXd+WzIFI+ixkMdo8eTp7T0rszQSpTrMtZQFFQFoDXWXctiDaCwBzrn+J791qVEoA1r6q1ZW5lhQehkGCAQoB79OPOo0eKVFpCnYyMagKD6TSnDhgVl1Zce2Pca9B1CuaLOzcREeojeePrbAXN2jNZ1BdHR9MbRa7Ua+4q7hwnMNOWW1QSbrgckBsZnJOZ0+12O1eu1NFQq9JalJWDAv0HLMD9QYCQe4eMRrL4pxynuaDPWLLUpobQrxc4a89oIXEee6nBnVXpLZtWqJUINJFNwZIgswBNME+bTkgQI9yNcYZVbTc+pUIIERtPhHPgFt3SQGiZ+SP9JcYShuqhZs1QtiqCbuZ1REEyoUjx2OtH1PsS7qKiynJhSegLUuZoLrABiRAkQxwdc7xvg9Xabha1BKj0wFJqN1QUuzd4kEyQIExnJ106epqVc8p71ZCtq1RBZaq2SyH6ouIPwZ1nWJ7RvU0pcCL82t6fyhgEFjrXWL6aq0aPPQXF3AAFXpUw0JNuVKkgFp7nHjWJ6k31zBw9QupLZ+pGVcsluApZrhGekz31rcW4AaJsapJItBYYYAAs0gm0dkycn76hT4IyFN0n4iJdVdqbDvTW5QAepDdbIPsdd7DQDj1IdM4ne2LrIh8BhCn6C21N1roxe/lkgASpVlKswH80nGQCCPnXRblf4dNuh7vbRDCCwHeGlu3c4MSI9tV1PUgqUXqIZWxpVQFtsCSkmJADNn9tUb7eLvKSptnF1s0pNrh6VRCVYN+UQD/wDzOY15FY1K1bW8Q0m/hA8h5roZDGwDJS33qylRayo19amYBhgOW0XMrEd4jt+5zrlavFRuFQLPQxQAkD8OoSAZJEYImSBIE66/inp/mPUZGD9a9mkDquqJYTFwuJAOII8zrgOObQUd0AhVxf1BRGVftHvgfefkx6P4dT6d36P1Z+Hwys+oc8Zwu/8AT2zXb7e5UB3EOXiFkUntYLmAYBIHk+064ziHrAtRCqsG4FSPy9CIDPnpUyCO5Hto/e+pq9MVlcBWWsyggdIvVhVUZz3n4nXI0qDNBGBhB2MmQvbv766Ok6M63Va9yTIM+fwiPisX1bBrF6LwLiDbuge7C006heIm0SY89WR7Y1mcM9K1alB33VWrTNRwtMKbrmPQ1WqIm3z3GB8DVFTY1dvtnWi8pLmpAKuFBCAsDIBMmBk/sTorhHH9wyJT5tNhymC0yOW8KvQ0wbmEEETBg5nXL2b2Bz6Bbpn1AF/T6LoLw6A/MKFT/wAK6gJncIT5PLfuc+NNo87riFTriJAwKdSO0eMabVCr1u9Zvw+iz0U/+SpeluDnkcus7LUKMyfmp/iM11W3+aSViRj+gHGuNctaVNTIDnIkhhcjyL+rFqgTmNLS1h0w7bqCX8zHjdbVRoZZaKcfQ72pcYYMZ6TinTVzMiZueJHup8HXD8d3rtuec4VnSoQwjpblmLSPa2RP20tLXp9DQYypbdoXLXqOIHmhtrvYV6lMlCjAp2JW4MRmO4g5+Trr+CejnqKj7uqGVhKqpNwLSz5iASc+R30tLS/Faz6LAWWMxO8Ryn0jA98Owg+KenEoVqaU69z1SKdOmUIME4LPNvf4866P09wuvt6VQVbA6DmMslmK/SnUOkQFiAfHzpaWvJ6rqqjqLGvMyJv/AOoi0WXRTptZUJbzCyeD+mxNapVFMJtTmk4erKMgqCDcAOljEZBGfm3/ABA7KtdSQLTqwDSc3wLQRBn5IGfeflaWuqhUd1NfRVuCIjb9IPzOcqXtDGFzcj6rE4t6qFSmiooW02TaJKYKGR+a0Qf/AE6p4V6kbb7g1LA5dhLNJYBrg4HyZ7n+RdLS17bekpCmacWK4jVeXB0ro+Kf+IVM0GSmrBCrKpi0G20qMGQCLgR8j51ncV9ac4VKNNSq1aZkY6qjKFBmcCM/fS0tcrPwzp6YkDElW7qHuUdl69cQOlhyqbZXs0KHnyYafvoDjHqAboISlgh+qbjJIhfeARj76Wlrpp9FRpv1tbf+FD6z3jSTZS2XqirRBKYJQIY916Q0nHn9hrZ9N+qU2dJ75bmNdEE2hYpLHyxkfAjS0tRW6KjVGkj9REx4YTZXe0zwsLiXHL6vMcGXZQICgWgk2sBgwQvjMfuLUVrGqXXUywXMgpc3YAexJ7Yj50tLXYym1gAbhYlxJun4dtBXrikWtQ9LNEkDvMeWMR7ZHtrW3Br7W6mlRCilggg32lgSxxaCQAO+PGlpa439/qBTddsTHjyutrdNHtBmV2ux4ylfh9KopdUBgq8Oz2Egox7EEj7dtcX6u4zTrbsVKIhqcC6INynEg4jBGPjGlpa8r8O6Zja9T/5Lh7nflXXeTTatV/XNGsitVphSAyuoW4WNC4PkEyPfOsir6xahTWnt6hqAI/1Aj65Izgyoj4z8aWlr0GfhtBpgC3Bx93WX5h8SuWocTqSYcxMkeO0Ex2/pra9P7+rTrVHpWcw02K3CYMyYk98kTptLXdVpMcC0jKw1kGQtml/4kspYU6IIZg0kwQxUXYGO4OsHc79jy6zQ7MwmZMlXNwYH3MH2zpaWsaXR0aJJYIlU+s9/6ioDiXNqqlaqKVN35ztYWF0d7Vye8R866ziPojk7ZVoOKrVHWqGt5bgU1ZrQWaAsEt3BkefC0ted+JVX9O+n2ZsZtaLY8fiujp2h7SSsjfbqpy2o9xUZVqy2QUJCiQM58j286b/C6yqtaqJpMAqmVLQALJH3n+s99Ppa1qVeydTDQO8b+38BBZqcQdl0Oy9R1VphTTyMGTOZ9wwB/bS0tLQfw/pyZLfmtQ9w3X//2Q=="/>
          <p:cNvSpPr>
            <a:spLocks noChangeAspect="1" noChangeArrowheads="1"/>
          </p:cNvSpPr>
          <p:nvPr/>
        </p:nvSpPr>
        <p:spPr bwMode="auto">
          <a:xfrm>
            <a:off x="307975" y="-2727325"/>
            <a:ext cx="90011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>
              <a:latin typeface="Constantia" pitchFamily="18" charset="0"/>
            </a:endParaRPr>
          </a:p>
        </p:txBody>
      </p:sp>
      <p:pic>
        <p:nvPicPr>
          <p:cNvPr id="1038" name="Picture 14" descr="http://metrouk2.files.wordpress.com/2008/02/daffodilsswns_45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8293" y="3460008"/>
            <a:ext cx="3261381" cy="2174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2553" name="TextBox 29"/>
          <p:cNvSpPr txBox="1">
            <a:spLocks noChangeArrowheads="1"/>
          </p:cNvSpPr>
          <p:nvPr/>
        </p:nvSpPr>
        <p:spPr bwMode="auto">
          <a:xfrm>
            <a:off x="6948488" y="6092825"/>
            <a:ext cx="2457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200">
                <a:latin typeface="Constantia" pitchFamily="18" charset="0"/>
              </a:rPr>
              <a:t>(poanta pjesme)</a:t>
            </a:r>
            <a:endParaRPr lang="en-US" sz="12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490</Words>
  <Application>Microsoft Office PowerPoint</Application>
  <PresentationFormat>On-screen Show (4:3)</PresentationFormat>
  <Paragraphs>109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Predložak dizajna</vt:lpstr>
      </vt:variant>
      <vt:variant>
        <vt:i4>2</vt:i4>
      </vt:variant>
      <vt:variant>
        <vt:lpstr>Naslovi slajdova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Monotype Corsiva</vt:lpstr>
      <vt:lpstr>Flow</vt:lpstr>
      <vt:lpstr>Flow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Jezerski pjesnici</dc:title>
  <dc:creator>Dizdar, Tumir</dc:creator>
  <cp:lastModifiedBy>/</cp:lastModifiedBy>
  <cp:revision>31</cp:revision>
  <dcterms:created xsi:type="dcterms:W3CDTF">2013-09-21T13:48:34Z</dcterms:created>
  <dcterms:modified xsi:type="dcterms:W3CDTF">2013-09-26T15:47:11Z</dcterms:modified>
</cp:coreProperties>
</file>