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70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E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800F37-15E2-4DDE-BF72-DBB32A311BA4}" type="datetimeFigureOut">
              <a:rPr lang="hr-HR" smtClean="0"/>
              <a:t>2.6.2016.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6F901-BD38-4E2B-9829-8FD27D7D3B9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5920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9A48-9C32-4C98-BD55-C01765D088A7}" type="datetime1">
              <a:rPr lang="hr-HR" smtClean="0"/>
              <a:t>2.6.2016.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Lara Šijanović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2C904-32C9-45CD-B754-58A384240A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178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38713-6A28-4921-A5F4-48FEA6EBA350}" type="datetime1">
              <a:rPr lang="hr-HR" smtClean="0"/>
              <a:t>2.6.2016.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Lara Šijanović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2C904-32C9-45CD-B754-58A384240A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2503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8F1EA-1A9C-4274-98BD-A7DA52E6B309}" type="datetime1">
              <a:rPr lang="hr-HR" smtClean="0"/>
              <a:t>2.6.2016.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Lara Šijanović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2C904-32C9-45CD-B754-58A384240A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9448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6F1AA-C72D-405E-B7AC-60E74CE550E0}" type="datetime1">
              <a:rPr lang="hr-HR" smtClean="0"/>
              <a:t>2.6.2016.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Lara Šijanović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2C904-32C9-45CD-B754-58A384240A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1503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EE474-FDEE-42AA-9932-F0E939A7ADEA}" type="datetime1">
              <a:rPr lang="hr-HR" smtClean="0"/>
              <a:t>2.6.2016.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Lara Šijanović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2C904-32C9-45CD-B754-58A384240A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0675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0D1D9-C205-48F3-9C9C-77A945D8E455}" type="datetime1">
              <a:rPr lang="hr-HR" smtClean="0"/>
              <a:t>2.6.2016.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Lara Šijanović</a:t>
            </a: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2C904-32C9-45CD-B754-58A384240A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604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2316C-FF74-48C5-BD39-1DBF098A6B2D}" type="datetime1">
              <a:rPr lang="hr-HR" smtClean="0"/>
              <a:t>2.6.2016.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Lara Šijanović</a:t>
            </a:r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2C904-32C9-45CD-B754-58A384240A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189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8F72D-7B11-4411-A475-2063D92C22D5}" type="datetime1">
              <a:rPr lang="hr-HR" smtClean="0"/>
              <a:t>2.6.2016.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Lara Šijanović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2C904-32C9-45CD-B754-58A384240A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8137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E613-547D-402B-9F77-1DB0D8B3A005}" type="datetime1">
              <a:rPr lang="hr-HR" smtClean="0"/>
              <a:t>2.6.2016.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Lara Šijanović</a:t>
            </a:r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2C904-32C9-45CD-B754-58A384240A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5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F0242-5888-4AA8-88F9-0CE413AA15E3}" type="datetime1">
              <a:rPr lang="hr-HR" smtClean="0"/>
              <a:t>2.6.2016.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Lara Šijanović</a:t>
            </a: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2C904-32C9-45CD-B754-58A384240A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1776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A5C0-84FB-4F2C-9F13-CCFF81AAE8C1}" type="datetime1">
              <a:rPr lang="hr-HR" smtClean="0"/>
              <a:t>2.6.2016.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Lara Šijanović</a:t>
            </a: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2C904-32C9-45CD-B754-58A384240A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2690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CB0A1-A3DA-4C2D-A504-16BB7B2A2AFA}" type="datetime1">
              <a:rPr lang="hr-HR" smtClean="0"/>
              <a:t>2.6.2016.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r-HR" smtClean="0"/>
              <a:t>Lara Šijanović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2C904-32C9-45CD-B754-58A384240A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9692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5berFfer64U" TargetMode="External"/><Relationship Id="rId3" Type="http://schemas.openxmlformats.org/officeDocument/2006/relationships/hyperlink" Target="http://www.zbornica.com/index.php?option=com_zoo&amp;task=item&amp;item_id=980&amp;Itemid=632" TargetMode="External"/><Relationship Id="rId7" Type="http://schemas.openxmlformats.org/officeDocument/2006/relationships/hyperlink" Target="https://www.youtube.com/watch?v=4yikpWtIFU8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-RP19fnff_c" TargetMode="External"/><Relationship Id="rId5" Type="http://schemas.openxmlformats.org/officeDocument/2006/relationships/hyperlink" Target="http://www.pjesmicezadjecu.com/zanimljivosti-o-zivotinjama/vjeverica-kradljivica.html" TargetMode="External"/><Relationship Id="rId10" Type="http://schemas.openxmlformats.org/officeDocument/2006/relationships/image" Target="../media/image21.jpeg"/><Relationship Id="rId4" Type="http://schemas.openxmlformats.org/officeDocument/2006/relationships/hyperlink" Target="http://www.wildcroatia.net/blog/222-vjeverice" TargetMode="External"/><Relationship Id="rId9" Type="http://schemas.openxmlformats.org/officeDocument/2006/relationships/hyperlink" Target="https://www.youtube.com/watch?v=8sOw3mCz4Oc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10" Type="http://schemas.openxmlformats.org/officeDocument/2006/relationships/slide" Target="slide10.xml"/><Relationship Id="rId4" Type="http://schemas.openxmlformats.org/officeDocument/2006/relationships/slide" Target="slide4.xml"/><Relationship Id="rId9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sOw3mCz4Oc" TargetMode="External"/><Relationship Id="rId2" Type="http://schemas.openxmlformats.org/officeDocument/2006/relationships/hyperlink" Target="https://www.youtube.com/watch?v=5berFfer64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yikpWtIFU8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hyperlink" Target="https://www.youtube.com/watch?v=-RP19fnff_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VJEVERICA</a:t>
            </a:r>
            <a:endParaRPr lang="hr-HR" dirty="0"/>
          </a:p>
        </p:txBody>
      </p:sp>
      <p:pic>
        <p:nvPicPr>
          <p:cNvPr id="4" name="Slika 3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Obični oblačić 4"/>
          <p:cNvSpPr/>
          <p:nvPr/>
        </p:nvSpPr>
        <p:spPr>
          <a:xfrm>
            <a:off x="1906292" y="415729"/>
            <a:ext cx="5300419" cy="2051226"/>
          </a:xfrm>
          <a:prstGeom prst="cloudCallou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kstniOkvir 5"/>
          <p:cNvSpPr txBox="1"/>
          <p:nvPr/>
        </p:nvSpPr>
        <p:spPr>
          <a:xfrm flipH="1">
            <a:off x="3192648" y="929898"/>
            <a:ext cx="28516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UPOZNAJTE ME….</a:t>
            </a:r>
          </a:p>
          <a:p>
            <a:r>
              <a:rPr lang="hr-HR" sz="2800" dirty="0" smtClean="0"/>
              <a:t>ŽIVOT VJEVERICE</a:t>
            </a:r>
            <a:endParaRPr lang="hr-HR" sz="2800" dirty="0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5770" y="3007164"/>
            <a:ext cx="1737224" cy="3088398"/>
          </a:xfrm>
          <a:prstGeom prst="rect">
            <a:avLst/>
          </a:prstGeom>
        </p:spPr>
      </p:pic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7612252" y="6210127"/>
            <a:ext cx="4489342" cy="498310"/>
          </a:xfrm>
        </p:spPr>
        <p:txBody>
          <a:bodyPr/>
          <a:lstStyle/>
          <a:p>
            <a:r>
              <a:rPr lang="hr-HR" dirty="0" smtClean="0"/>
              <a:t>LARA ŠIJANOVIĆ 4.B OŠ MITNICA</a:t>
            </a:r>
          </a:p>
        </p:txBody>
      </p:sp>
      <p:sp>
        <p:nvSpPr>
          <p:cNvPr id="10" name="TekstniOkvir 9"/>
          <p:cNvSpPr txBox="1"/>
          <p:nvPr/>
        </p:nvSpPr>
        <p:spPr>
          <a:xfrm>
            <a:off x="209006" y="5509329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UČITELJICA: SANJA STARC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56952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  <p:sndAc>
          <p:stSnd>
            <p:snd r:embed="rId2" name="explode.wav"/>
          </p:stSnd>
        </p:sndAc>
      </p:transition>
    </mc:Choice>
    <mc:Fallback xmlns="">
      <p:transition spd="slow">
        <p:circle/>
        <p:sndAc>
          <p:stSnd>
            <p:snd r:embed="rId5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400" b="1" spc="600" dirty="0">
                <a:ln w="12700">
                  <a:solidFill>
                    <a:srgbClr val="002060"/>
                  </a:solidFill>
                  <a:prstDash val="solid"/>
                </a:ln>
                <a:blipFill dpi="0" rotWithShape="1">
                  <a:blip r:embed="rId2">
                    <a:alphaModFix amt="82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640000" algn="bl" rotWithShape="0">
                    <a:schemeClr val="accent1"/>
                  </a:outerShdw>
                </a:effectLst>
              </a:rPr>
              <a:t>LITERATURA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40963" y="1534332"/>
            <a:ext cx="11499742" cy="5036949"/>
          </a:xfrm>
        </p:spPr>
        <p:txBody>
          <a:bodyPr>
            <a:normAutofit fontScale="85000" lnSpcReduction="20000"/>
          </a:bodyPr>
          <a:lstStyle/>
          <a:p>
            <a:r>
              <a:rPr lang="hr-HR" dirty="0"/>
              <a:t> Č</a:t>
            </a:r>
            <a:r>
              <a:rPr lang="hr-HR" dirty="0" smtClean="0"/>
              <a:t>asopis </a:t>
            </a:r>
            <a:r>
              <a:rPr lang="hr-HR" dirty="0"/>
              <a:t>Moj planet, Mozaik </a:t>
            </a:r>
            <a:r>
              <a:rPr lang="hr-HR" dirty="0" smtClean="0"/>
              <a:t>knjiga</a:t>
            </a:r>
          </a:p>
          <a:p>
            <a:r>
              <a:rPr lang="hr-HR" dirty="0" smtClean="0"/>
              <a:t>Zbornica, Hrvatski </a:t>
            </a:r>
            <a:r>
              <a:rPr lang="hr-HR" dirty="0"/>
              <a:t>obrazovni portal:  Vjeverice- </a:t>
            </a:r>
            <a:r>
              <a:rPr lang="hr-HR" dirty="0">
                <a:hlinkClick r:id="rId3"/>
              </a:rPr>
              <a:t>http://</a:t>
            </a:r>
            <a:r>
              <a:rPr lang="hr-HR" dirty="0" smtClean="0">
                <a:hlinkClick r:id="rId3"/>
              </a:rPr>
              <a:t>www.zbornica.com/index.php?option=com_zoo&amp;task=item&amp;item_id=980&amp;Itemid=632</a:t>
            </a:r>
            <a:r>
              <a:rPr lang="hr-HR" dirty="0" smtClean="0"/>
              <a:t> (</a:t>
            </a:r>
            <a:r>
              <a:rPr lang="hr-HR" dirty="0" err="1" smtClean="0"/>
              <a:t>pristupljeno</a:t>
            </a:r>
            <a:r>
              <a:rPr lang="hr-HR" dirty="0" smtClean="0"/>
              <a:t> 20.03.2016.)</a:t>
            </a:r>
          </a:p>
          <a:p>
            <a:r>
              <a:rPr lang="hr-HR" dirty="0" err="1" smtClean="0"/>
              <a:t>WildCroatia</a:t>
            </a:r>
            <a:r>
              <a:rPr lang="hr-HR" dirty="0"/>
              <a:t>: Vjeverice: </a:t>
            </a:r>
            <a:r>
              <a:rPr lang="hr-HR" dirty="0">
                <a:hlinkClick r:id="rId4"/>
              </a:rPr>
              <a:t>http://</a:t>
            </a:r>
            <a:r>
              <a:rPr lang="hr-HR" dirty="0" smtClean="0">
                <a:hlinkClick r:id="rId4"/>
              </a:rPr>
              <a:t>www.wildcroatia.net/blog/222-vjeverice</a:t>
            </a:r>
            <a:r>
              <a:rPr lang="hr-HR" dirty="0" smtClean="0"/>
              <a:t> </a:t>
            </a:r>
            <a:r>
              <a:rPr lang="hr-HR" dirty="0"/>
              <a:t>(</a:t>
            </a:r>
            <a:r>
              <a:rPr lang="hr-HR" dirty="0" err="1"/>
              <a:t>pristupljeno</a:t>
            </a:r>
            <a:r>
              <a:rPr lang="hr-HR" dirty="0"/>
              <a:t> 20.03.2016.)</a:t>
            </a:r>
          </a:p>
          <a:p>
            <a:r>
              <a:rPr lang="hr-HR" dirty="0" smtClean="0"/>
              <a:t>Lukin portal za djecu i obitelj: </a:t>
            </a:r>
            <a:r>
              <a:rPr lang="hr-HR" dirty="0"/>
              <a:t>Vjeverica kradljivica </a:t>
            </a:r>
            <a:r>
              <a:rPr lang="hr-HR" dirty="0">
                <a:hlinkClick r:id="rId5"/>
              </a:rPr>
              <a:t>http://</a:t>
            </a:r>
            <a:r>
              <a:rPr lang="hr-HR" dirty="0" smtClean="0">
                <a:hlinkClick r:id="rId5"/>
              </a:rPr>
              <a:t>www.pjesmicezadjecu.com/zanimljivosti-o-zivotinjama/vjeverica-kradljivica.html</a:t>
            </a:r>
            <a:r>
              <a:rPr lang="hr-HR" dirty="0"/>
              <a:t> </a:t>
            </a:r>
            <a:r>
              <a:rPr lang="hr-HR" dirty="0" smtClean="0"/>
              <a:t>(</a:t>
            </a:r>
            <a:r>
              <a:rPr lang="hr-HR" dirty="0" err="1" smtClean="0"/>
              <a:t>pristupljeno</a:t>
            </a:r>
            <a:r>
              <a:rPr lang="hr-HR" dirty="0" smtClean="0"/>
              <a:t> 20.03.2016.)</a:t>
            </a:r>
          </a:p>
          <a:p>
            <a:r>
              <a:rPr lang="hr-HR" dirty="0" smtClean="0"/>
              <a:t>You tube</a:t>
            </a:r>
            <a:r>
              <a:rPr lang="hr-HR" dirty="0"/>
              <a:t>: </a:t>
            </a:r>
            <a:r>
              <a:rPr lang="en-US" dirty="0"/>
              <a:t>The </a:t>
            </a:r>
            <a:r>
              <a:rPr lang="en-US" dirty="0" err="1"/>
              <a:t>Chipettes</a:t>
            </a:r>
            <a:r>
              <a:rPr lang="en-US" dirty="0"/>
              <a:t> - Single Ladies [Put A Ring On It</a:t>
            </a:r>
            <a:r>
              <a:rPr lang="en-US" dirty="0" smtClean="0"/>
              <a:t>]</a:t>
            </a:r>
            <a:r>
              <a:rPr lang="hr-HR" dirty="0" smtClean="0"/>
              <a:t>: </a:t>
            </a:r>
            <a:endParaRPr lang="en-US" dirty="0"/>
          </a:p>
          <a:p>
            <a:pPr marL="0" indent="0">
              <a:buNone/>
            </a:pPr>
            <a:r>
              <a:rPr lang="hr-HR" dirty="0" smtClean="0">
                <a:hlinkClick r:id="rId6"/>
              </a:rPr>
              <a:t>www.youtube.com/watch?v</a:t>
            </a:r>
            <a:r>
              <a:rPr lang="hr-HR" dirty="0">
                <a:hlinkClick r:id="rId6"/>
              </a:rPr>
              <a:t>=-</a:t>
            </a:r>
            <a:r>
              <a:rPr lang="hr-HR" dirty="0" smtClean="0">
                <a:hlinkClick r:id="rId6"/>
              </a:rPr>
              <a:t>RP19fnff_c</a:t>
            </a:r>
            <a:r>
              <a:rPr lang="hr-HR" dirty="0" smtClean="0"/>
              <a:t>, </a:t>
            </a:r>
            <a:r>
              <a:rPr lang="hr-HR" dirty="0"/>
              <a:t>10 </a:t>
            </a:r>
            <a:r>
              <a:rPr lang="hr-HR" dirty="0" err="1"/>
              <a:t>Funniest</a:t>
            </a:r>
            <a:r>
              <a:rPr lang="hr-HR" dirty="0"/>
              <a:t> </a:t>
            </a:r>
            <a:r>
              <a:rPr lang="hr-HR" dirty="0" err="1"/>
              <a:t>Squirrel</a:t>
            </a:r>
            <a:r>
              <a:rPr lang="hr-HR" dirty="0"/>
              <a:t> </a:t>
            </a:r>
            <a:r>
              <a:rPr lang="hr-HR" dirty="0" err="1"/>
              <a:t>Videos</a:t>
            </a:r>
            <a:endParaRPr lang="hr-HR" dirty="0"/>
          </a:p>
          <a:p>
            <a:pPr marL="0" indent="0">
              <a:buNone/>
            </a:pPr>
            <a:r>
              <a:rPr lang="hr-HR" dirty="0">
                <a:hlinkClick r:id="rId7"/>
              </a:rPr>
              <a:t>https://</a:t>
            </a:r>
            <a:r>
              <a:rPr lang="hr-HR" dirty="0" smtClean="0">
                <a:hlinkClick r:id="rId7"/>
              </a:rPr>
              <a:t>www.youtube.com/watch?v=4yikpWtIFU8</a:t>
            </a:r>
            <a:r>
              <a:rPr lang="hr-HR" dirty="0" smtClean="0"/>
              <a:t>, </a:t>
            </a:r>
            <a:r>
              <a:rPr lang="hr-HR" dirty="0"/>
              <a:t>Najhrabrija vjeverica na svijetu pokušava pojesti zmiju! </a:t>
            </a:r>
            <a:r>
              <a:rPr lang="hr-HR" dirty="0">
                <a:hlinkClick r:id="rId8"/>
              </a:rPr>
              <a:t>https://</a:t>
            </a:r>
            <a:r>
              <a:rPr lang="hr-HR" dirty="0" smtClean="0">
                <a:hlinkClick r:id="rId8"/>
              </a:rPr>
              <a:t>www.youtube.com/watch?v=5berFfer64U</a:t>
            </a:r>
            <a:r>
              <a:rPr lang="hr-HR" dirty="0" smtClean="0"/>
              <a:t>, </a:t>
            </a:r>
            <a:r>
              <a:rPr lang="en-US" dirty="0"/>
              <a:t>Amazing Squirrel Fights off Crows - Protects Dead Friend's </a:t>
            </a:r>
            <a:r>
              <a:rPr lang="en-US" dirty="0" smtClean="0"/>
              <a:t>Body</a:t>
            </a:r>
            <a:r>
              <a:rPr lang="hr-HR" dirty="0" smtClean="0"/>
              <a:t> </a:t>
            </a:r>
            <a:r>
              <a:rPr lang="hr-HR" dirty="0" smtClean="0">
                <a:hlinkClick r:id="rId9"/>
              </a:rPr>
              <a:t>https</a:t>
            </a:r>
            <a:r>
              <a:rPr lang="hr-HR" dirty="0">
                <a:hlinkClick r:id="rId9"/>
              </a:rPr>
              <a:t>://</a:t>
            </a:r>
            <a:r>
              <a:rPr lang="hr-HR" dirty="0" smtClean="0">
                <a:hlinkClick r:id="rId9"/>
              </a:rPr>
              <a:t>www.youtube.com/watch?v=8sOw3mCz4Oc</a:t>
            </a:r>
            <a:r>
              <a:rPr lang="hr-HR" dirty="0"/>
              <a:t> </a:t>
            </a:r>
            <a:r>
              <a:rPr lang="hr-HR" dirty="0" smtClean="0"/>
              <a:t>(</a:t>
            </a:r>
            <a:r>
              <a:rPr lang="hr-HR" dirty="0" err="1"/>
              <a:t>pristupljeno</a:t>
            </a:r>
            <a:r>
              <a:rPr lang="hr-HR" dirty="0"/>
              <a:t> 20.03.2016.)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3FA91-BA61-4166-829F-A685D72BF174}" type="datetime1">
              <a:rPr lang="hr-HR" smtClean="0"/>
              <a:t>2.6.2016.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Lara Šijanović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2C904-32C9-45CD-B754-58A384240A23}" type="slidenum">
              <a:rPr lang="hr-HR" smtClean="0"/>
              <a:t>10</a:t>
            </a:fld>
            <a:endParaRPr lang="hr-HR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026" y="117567"/>
            <a:ext cx="3074679" cy="200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70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E613-547D-402B-9F77-1DB0D8B3A005}" type="datetime1">
              <a:rPr lang="hr-HR" smtClean="0"/>
              <a:t>2.6.2016.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Lara Šijanović</a:t>
            </a:r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2C904-32C9-45CD-B754-58A384240A23}" type="slidenum">
              <a:rPr lang="hr-HR" smtClean="0"/>
              <a:t>11</a:t>
            </a:fld>
            <a:endParaRPr lang="hr-HR"/>
          </a:p>
        </p:txBody>
      </p:sp>
      <p:pic>
        <p:nvPicPr>
          <p:cNvPr id="7" name="Slika 6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Obični oblačić 7"/>
          <p:cNvSpPr/>
          <p:nvPr/>
        </p:nvSpPr>
        <p:spPr>
          <a:xfrm rot="14290778">
            <a:off x="2187266" y="228490"/>
            <a:ext cx="2359745" cy="2898063"/>
          </a:xfrm>
          <a:prstGeom prst="cloud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hr-HR" sz="2400" dirty="0" smtClean="0"/>
              <a:t>IMA LI PITANJA?????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89697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503" y="84642"/>
            <a:ext cx="10515600" cy="865315"/>
          </a:xfrm>
        </p:spPr>
        <p:txBody>
          <a:bodyPr/>
          <a:lstStyle/>
          <a:p>
            <a:r>
              <a:rPr lang="hr-HR" dirty="0" smtClean="0">
                <a:latin typeface="Algerian" panose="04020705040A02060702" pitchFamily="82" charset="0"/>
              </a:rPr>
              <a:t>BUDIMO PRIJATELJI ŽIVOTINJAMA</a:t>
            </a:r>
            <a:endParaRPr lang="hr-HR" dirty="0">
              <a:latin typeface="Algerian" panose="04020705040A02060702" pitchFamily="82" charset="0"/>
            </a:endParaRP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6F1AA-C72D-405E-B7AC-60E74CE550E0}" type="datetime1">
              <a:rPr lang="hr-HR" smtClean="0"/>
              <a:t>2.6.2016.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Lara Šijanović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2C904-32C9-45CD-B754-58A384240A23}" type="slidenum">
              <a:rPr lang="hr-HR" smtClean="0"/>
              <a:t>12</a:t>
            </a:fld>
            <a:endParaRPr lang="hr-HR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480" y="754152"/>
            <a:ext cx="4924536" cy="2713898"/>
          </a:xfrm>
          <a:prstGeom prst="rect">
            <a:avLst/>
          </a:prstGeom>
        </p:spPr>
      </p:pic>
      <p:pic>
        <p:nvPicPr>
          <p:cNvPr id="7" name="Rezervirano mjesto sadržaja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3" y="754152"/>
            <a:ext cx="3814759" cy="2145802"/>
          </a:xfr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2" y="2920430"/>
            <a:ext cx="3914180" cy="2201726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03090" y="2089370"/>
            <a:ext cx="6103847" cy="3433414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211" y="4594312"/>
            <a:ext cx="3006620" cy="2254965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6" y="4603035"/>
            <a:ext cx="3006620" cy="2254965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563" y="4594312"/>
            <a:ext cx="3029878" cy="2272409"/>
          </a:xfrm>
          <a:prstGeom prst="rect">
            <a:avLst/>
          </a:prstGeom>
        </p:spPr>
      </p:pic>
      <p:pic>
        <p:nvPicPr>
          <p:cNvPr id="14" name="Slika 13"/>
          <p:cNvPicPr preferRelativeResize="0"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972" y="2899954"/>
            <a:ext cx="4867859" cy="222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646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026" y="365125"/>
            <a:ext cx="7486973" cy="6143625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94468" y="1825625"/>
            <a:ext cx="11059332" cy="4351338"/>
          </a:xfrm>
        </p:spPr>
        <p:txBody>
          <a:bodyPr>
            <a:normAutofit fontScale="92500" lnSpcReduction="20000"/>
          </a:bodyPr>
          <a:lstStyle/>
          <a:p>
            <a:r>
              <a:rPr lang="hr-HR" dirty="0" smtClean="0"/>
              <a:t>OPIS			</a:t>
            </a:r>
            <a:r>
              <a:rPr lang="hr-HR" dirty="0" err="1" smtClean="0">
                <a:hlinkClick r:id="rId3" action="ppaction://hlinksldjump"/>
              </a:rPr>
              <a:t>slide</a:t>
            </a:r>
            <a:r>
              <a:rPr lang="hr-HR" dirty="0" smtClean="0">
                <a:hlinkClick r:id="rId3" action="ppaction://hlinksldjump"/>
              </a:rPr>
              <a:t> 3</a:t>
            </a:r>
            <a:endParaRPr lang="hr-HR" dirty="0" smtClean="0"/>
          </a:p>
          <a:p>
            <a:r>
              <a:rPr lang="hr-HR" dirty="0" smtClean="0"/>
              <a:t>STANIŠTE		</a:t>
            </a:r>
            <a:r>
              <a:rPr lang="hr-HR" dirty="0" err="1" smtClean="0">
                <a:hlinkClick r:id="rId4" action="ppaction://hlinksldjump"/>
              </a:rPr>
              <a:t>slide</a:t>
            </a:r>
            <a:r>
              <a:rPr lang="hr-HR" dirty="0" smtClean="0">
                <a:hlinkClick r:id="rId4" action="ppaction://hlinksldjump"/>
              </a:rPr>
              <a:t> 4</a:t>
            </a:r>
            <a:r>
              <a:rPr lang="hr-HR" dirty="0" smtClean="0"/>
              <a:t>	</a:t>
            </a:r>
          </a:p>
          <a:p>
            <a:r>
              <a:rPr lang="hr-HR" dirty="0" smtClean="0"/>
              <a:t>OSOBINE		</a:t>
            </a:r>
            <a:r>
              <a:rPr lang="hr-HR" dirty="0" err="1" smtClean="0">
                <a:hlinkClick r:id="rId5" action="ppaction://hlinksldjump"/>
              </a:rPr>
              <a:t>slide</a:t>
            </a:r>
            <a:r>
              <a:rPr lang="hr-HR" dirty="0" smtClean="0">
                <a:hlinkClick r:id="rId5" action="ppaction://hlinksldjump"/>
              </a:rPr>
              <a:t> 5</a:t>
            </a:r>
            <a:endParaRPr lang="hr-HR" dirty="0" smtClean="0"/>
          </a:p>
          <a:p>
            <a:r>
              <a:rPr lang="hr-HR" dirty="0"/>
              <a:t>PREHRANA	</a:t>
            </a:r>
            <a:r>
              <a:rPr lang="hr-HR" dirty="0" smtClean="0"/>
              <a:t>	</a:t>
            </a:r>
            <a:r>
              <a:rPr lang="hr-HR" dirty="0" err="1" smtClean="0">
                <a:hlinkClick r:id="rId6" action="ppaction://hlinksldjump"/>
              </a:rPr>
              <a:t>slide</a:t>
            </a:r>
            <a:r>
              <a:rPr lang="hr-HR" dirty="0" smtClean="0">
                <a:hlinkClick r:id="rId6" action="ppaction://hlinksldjump"/>
              </a:rPr>
              <a:t> 6</a:t>
            </a:r>
            <a:endParaRPr lang="hr-HR" dirty="0" smtClean="0"/>
          </a:p>
          <a:p>
            <a:r>
              <a:rPr lang="hr-HR" dirty="0" smtClean="0"/>
              <a:t>SRODNICI		</a:t>
            </a:r>
            <a:r>
              <a:rPr lang="hr-HR" dirty="0" err="1" smtClean="0">
                <a:hlinkClick r:id="rId7" action="ppaction://hlinksldjump"/>
              </a:rPr>
              <a:t>slide</a:t>
            </a:r>
            <a:r>
              <a:rPr lang="hr-HR" dirty="0" smtClean="0">
                <a:hlinkClick r:id="rId7" action="ppaction://hlinksldjump"/>
              </a:rPr>
              <a:t> 7</a:t>
            </a:r>
            <a:endParaRPr lang="hr-HR" dirty="0" smtClean="0"/>
          </a:p>
          <a:p>
            <a:r>
              <a:rPr lang="hr-HR" dirty="0" smtClean="0"/>
              <a:t>OBRANA		</a:t>
            </a:r>
            <a:r>
              <a:rPr lang="hr-HR" dirty="0" err="1" smtClean="0">
                <a:hlinkClick r:id="rId8" action="ppaction://hlinksldjump"/>
              </a:rPr>
              <a:t>slide</a:t>
            </a:r>
            <a:r>
              <a:rPr lang="hr-HR" dirty="0" smtClean="0">
                <a:hlinkClick r:id="rId8" action="ppaction://hlinksldjump"/>
              </a:rPr>
              <a:t> 8</a:t>
            </a:r>
            <a:r>
              <a:rPr lang="hr-HR" dirty="0" smtClean="0"/>
              <a:t> </a:t>
            </a:r>
          </a:p>
          <a:p>
            <a:r>
              <a:rPr lang="hr-HR" dirty="0" smtClean="0"/>
              <a:t>ZANIMLJIVOSTI	</a:t>
            </a:r>
            <a:r>
              <a:rPr lang="hr-HR" dirty="0" err="1" smtClean="0">
                <a:hlinkClick r:id="rId9" action="ppaction://hlinksldjump"/>
              </a:rPr>
              <a:t>slide</a:t>
            </a:r>
            <a:r>
              <a:rPr lang="hr-HR" dirty="0" smtClean="0">
                <a:hlinkClick r:id="rId9" action="ppaction://hlinksldjump"/>
              </a:rPr>
              <a:t> 9</a:t>
            </a:r>
            <a:endParaRPr lang="hr-HR" dirty="0" smtClean="0"/>
          </a:p>
          <a:p>
            <a:r>
              <a:rPr lang="hr-HR" dirty="0" smtClean="0"/>
              <a:t>KUĆNI LJUBIMAC	</a:t>
            </a:r>
            <a:r>
              <a:rPr lang="hr-HR" dirty="0" err="1" smtClean="0">
                <a:hlinkClick r:id="rId9" action="ppaction://hlinksldjump"/>
              </a:rPr>
              <a:t>slide</a:t>
            </a:r>
            <a:r>
              <a:rPr lang="hr-HR" dirty="0" smtClean="0">
                <a:hlinkClick r:id="rId9" action="ppaction://hlinksldjump"/>
              </a:rPr>
              <a:t> 9</a:t>
            </a:r>
            <a:endParaRPr lang="hr-HR" dirty="0" smtClean="0"/>
          </a:p>
          <a:p>
            <a:r>
              <a:rPr lang="hr-HR" dirty="0" smtClean="0"/>
              <a:t>STRANI NAZIVI	</a:t>
            </a:r>
            <a:r>
              <a:rPr lang="hr-HR" dirty="0" err="1" smtClean="0">
                <a:hlinkClick r:id="rId9" action="ppaction://hlinksldjump"/>
              </a:rPr>
              <a:t>slide</a:t>
            </a:r>
            <a:r>
              <a:rPr lang="hr-HR" dirty="0" smtClean="0">
                <a:hlinkClick r:id="rId9" action="ppaction://hlinksldjump"/>
              </a:rPr>
              <a:t> 9</a:t>
            </a:r>
            <a:endParaRPr lang="hr-HR" dirty="0" smtClean="0"/>
          </a:p>
          <a:p>
            <a:r>
              <a:rPr lang="hr-HR" dirty="0" smtClean="0"/>
              <a:t>LITERATURA	</a:t>
            </a:r>
            <a:r>
              <a:rPr lang="hr-HR" dirty="0" err="1" smtClean="0">
                <a:hlinkClick r:id="rId10" action="ppaction://hlinksldjump"/>
              </a:rPr>
              <a:t>slide</a:t>
            </a:r>
            <a:r>
              <a:rPr lang="hr-HR" dirty="0" smtClean="0">
                <a:hlinkClick r:id="rId10" action="ppaction://hlinksldjump"/>
              </a:rPr>
              <a:t> 10</a:t>
            </a:r>
            <a:endParaRPr lang="hr-HR" dirty="0" smtClean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5" name="Pravokutnik 4"/>
          <p:cNvSpPr/>
          <p:nvPr/>
        </p:nvSpPr>
        <p:spPr>
          <a:xfrm>
            <a:off x="1132296" y="570508"/>
            <a:ext cx="27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hr-HR" sz="5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SADRŽAJ</a:t>
            </a:r>
            <a:endParaRPr lang="hr-HR" sz="5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zervirano mjesto datum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BE612-DD56-444A-9B26-0FF3AEF3FE07}" type="datetime1">
              <a:rPr lang="hr-HR" smtClean="0"/>
              <a:t>2.6.2016.</a:t>
            </a:fld>
            <a:endParaRPr lang="hr-HR"/>
          </a:p>
        </p:txBody>
      </p:sp>
      <p:sp>
        <p:nvSpPr>
          <p:cNvPr id="7" name="Rezervirano mjesto podnožj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Lara Šijanović</a:t>
            </a:r>
            <a:endParaRPr lang="hr-HR"/>
          </a:p>
        </p:txBody>
      </p:sp>
      <p:sp>
        <p:nvSpPr>
          <p:cNvPr id="8" name="Rezervirano mjesto broja slajd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2C904-32C9-45CD-B754-58A384240A23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3962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Elipsasti oblačić 2"/>
          <p:cNvSpPr/>
          <p:nvPr/>
        </p:nvSpPr>
        <p:spPr>
          <a:xfrm rot="1558479">
            <a:off x="7764653" y="395812"/>
            <a:ext cx="3688596" cy="1596325"/>
          </a:xfrm>
          <a:prstGeom prst="wedgeEllipseCallou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CRVENO-SMEĐA ILI CRNA</a:t>
            </a:r>
          </a:p>
          <a:p>
            <a:pPr algn="ctr"/>
            <a:r>
              <a:rPr lang="hr-HR" dirty="0" smtClean="0"/>
              <a:t>NARASTE DO 24 CM</a:t>
            </a:r>
          </a:p>
          <a:p>
            <a:pPr algn="ctr"/>
            <a:endParaRPr lang="hr-HR" dirty="0"/>
          </a:p>
        </p:txBody>
      </p:sp>
      <p:sp>
        <p:nvSpPr>
          <p:cNvPr id="4" name="Elipsasti oblačić 3"/>
          <p:cNvSpPr/>
          <p:nvPr/>
        </p:nvSpPr>
        <p:spPr>
          <a:xfrm rot="19299255">
            <a:off x="434559" y="340961"/>
            <a:ext cx="2603716" cy="1255363"/>
          </a:xfrm>
          <a:prstGeom prst="wedgeEllipseCallou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KITNJASTI REP</a:t>
            </a:r>
          </a:p>
          <a:p>
            <a:pPr algn="ctr"/>
            <a:r>
              <a:rPr lang="hr-HR" dirty="0" smtClean="0"/>
              <a:t>DO 19 CM</a:t>
            </a:r>
            <a:endParaRPr lang="hr-HR" dirty="0"/>
          </a:p>
        </p:txBody>
      </p:sp>
      <p:sp>
        <p:nvSpPr>
          <p:cNvPr id="5" name="Elipsasti oblačić 4"/>
          <p:cNvSpPr/>
          <p:nvPr/>
        </p:nvSpPr>
        <p:spPr>
          <a:xfrm rot="3655198">
            <a:off x="9159499" y="2276047"/>
            <a:ext cx="2603715" cy="1782305"/>
          </a:xfrm>
          <a:prstGeom prst="wedgeEllipseCallou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DOBAR HVATAČ I PENJAČ, AKTIVNA DANJU I NOĆU, NE SPAVA PRAVI ZIMSK SAN</a:t>
            </a:r>
            <a:endParaRPr lang="hr-HR" dirty="0"/>
          </a:p>
        </p:txBody>
      </p:sp>
      <p:sp>
        <p:nvSpPr>
          <p:cNvPr id="6" name="Elipsasti oblačić 5"/>
          <p:cNvSpPr/>
          <p:nvPr/>
        </p:nvSpPr>
        <p:spPr>
          <a:xfrm rot="18452273">
            <a:off x="-222707" y="4537351"/>
            <a:ext cx="2823117" cy="1689315"/>
          </a:xfrm>
          <a:prstGeom prst="wedgeEllipseCallou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GRADI LOPTASTA GNIJEZDA U KOJIMA SKRIVA HRANU I MLADE</a:t>
            </a:r>
            <a:endParaRPr lang="hr-HR" dirty="0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49AE4-5393-44CA-9E91-EF06839A3EF1}" type="datetime1">
              <a:rPr lang="hr-HR" smtClean="0"/>
              <a:t>2.6.2016.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Lara Šijanović</a:t>
            </a:r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2C904-32C9-45CD-B754-58A384240A23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6303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258" y="840164"/>
            <a:ext cx="5047280" cy="59379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400" b="1" spc="600" dirty="0">
                <a:ln w="12700">
                  <a:solidFill>
                    <a:srgbClr val="002060"/>
                  </a:solidFill>
                  <a:prstDash val="solid"/>
                </a:ln>
                <a:blipFill dpi="0" rotWithShape="1">
                  <a:blip r:embed="rId3">
                    <a:alphaModFix amt="82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640000" algn="bl" rotWithShape="0">
                    <a:schemeClr val="accent1"/>
                  </a:outerShdw>
                </a:effectLst>
              </a:rPr>
              <a:t>STANIŠTE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25464" y="1441342"/>
            <a:ext cx="6462794" cy="4735621"/>
          </a:xfrm>
        </p:spPr>
        <p:txBody>
          <a:bodyPr anchor="ctr"/>
          <a:lstStyle/>
          <a:p>
            <a:r>
              <a:rPr lang="hr-HR" dirty="0" smtClean="0"/>
              <a:t>Naseljava Europu</a:t>
            </a:r>
            <a:r>
              <a:rPr lang="hr-HR" dirty="0"/>
              <a:t>, Aziju i </a:t>
            </a:r>
            <a:r>
              <a:rPr lang="hr-HR" dirty="0" smtClean="0"/>
              <a:t>Ameriku</a:t>
            </a:r>
          </a:p>
          <a:p>
            <a:r>
              <a:rPr lang="hr-HR" dirty="0"/>
              <a:t>U Europi žive dvije vrste vjeverica, obične i </a:t>
            </a:r>
            <a:r>
              <a:rPr lang="hr-HR" dirty="0" smtClean="0"/>
              <a:t>sive, krzno </a:t>
            </a:r>
            <a:r>
              <a:rPr lang="hr-HR" dirty="0"/>
              <a:t>običnih vjeverica je crvenkastosmeđe, pa ih se često naziva crvenim vjevericama, a krzno sivih vjeverica je </a:t>
            </a:r>
            <a:r>
              <a:rPr lang="hr-HR" dirty="0" err="1"/>
              <a:t>sivosmeđe</a:t>
            </a:r>
            <a:r>
              <a:rPr lang="hr-HR" dirty="0"/>
              <a:t> </a:t>
            </a:r>
            <a:endParaRPr lang="hr-HR" dirty="0" smtClean="0"/>
          </a:p>
          <a:p>
            <a:r>
              <a:rPr lang="hr-HR" dirty="0" smtClean="0"/>
              <a:t>Živi u šumama, parkovima, vrtovima</a:t>
            </a:r>
            <a:endParaRPr lang="hr-HR" dirty="0"/>
          </a:p>
        </p:txBody>
      </p:sp>
      <p:sp>
        <p:nvSpPr>
          <p:cNvPr id="5" name="Obični oblačić 4"/>
          <p:cNvSpPr/>
          <p:nvPr/>
        </p:nvSpPr>
        <p:spPr>
          <a:xfrm>
            <a:off x="8394916" y="0"/>
            <a:ext cx="3797084" cy="1286359"/>
          </a:xfrm>
          <a:prstGeom prst="cloudCallo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GLEDAJTE ME SVI!!!!!</a:t>
            </a:r>
            <a:endParaRPr lang="hr-HR" dirty="0"/>
          </a:p>
        </p:txBody>
      </p:sp>
      <p:sp>
        <p:nvSpPr>
          <p:cNvPr id="6" name="Rezervirano mjesto datum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13C24-A1E2-4CE4-8E3A-E9C3DE628D48}" type="datetime1">
              <a:rPr lang="hr-HR" smtClean="0"/>
              <a:t>2.6.2016.</a:t>
            </a:fld>
            <a:endParaRPr lang="hr-HR"/>
          </a:p>
        </p:txBody>
      </p:sp>
      <p:sp>
        <p:nvSpPr>
          <p:cNvPr id="7" name="Rezervirano mjesto podnožj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Lara Šijanović</a:t>
            </a:r>
            <a:endParaRPr lang="hr-HR"/>
          </a:p>
        </p:txBody>
      </p:sp>
      <p:sp>
        <p:nvSpPr>
          <p:cNvPr id="8" name="Rezervirano mjesto broja slajd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2C904-32C9-45CD-B754-58A384240A23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5041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                 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525" y="103741"/>
            <a:ext cx="5554362" cy="2610550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8" y="51513"/>
            <a:ext cx="2701127" cy="3485326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 flipH="1">
            <a:off x="154871" y="2521440"/>
            <a:ext cx="4414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solidFill>
                  <a:srgbClr val="FF0000"/>
                </a:solidFill>
              </a:rPr>
              <a:t>REP SLUŽI ZA </a:t>
            </a:r>
          </a:p>
          <a:p>
            <a:r>
              <a:rPr lang="hr-HR" sz="2800" dirty="0" smtClean="0">
                <a:solidFill>
                  <a:srgbClr val="FF0000"/>
                </a:solidFill>
              </a:rPr>
              <a:t>RAVNOTEŽU</a:t>
            </a:r>
            <a:endParaRPr lang="hr-HR" sz="2800" dirty="0">
              <a:solidFill>
                <a:srgbClr val="FF0000"/>
              </a:solidFill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8787539" y="844518"/>
            <a:ext cx="4262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solidFill>
                  <a:srgbClr val="FF0000"/>
                </a:solidFill>
              </a:rPr>
              <a:t>DEBLJANJE PRIJE ZIME</a:t>
            </a:r>
            <a:endParaRPr lang="hr-HR" sz="2800" dirty="0">
              <a:solidFill>
                <a:srgbClr val="FF0000"/>
              </a:solidFill>
            </a:endParaRP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467" y="3161706"/>
            <a:ext cx="5224221" cy="3488013"/>
          </a:xfrm>
          <a:prstGeom prst="rect">
            <a:avLst/>
          </a:prstGeom>
        </p:spPr>
      </p:pic>
      <p:sp>
        <p:nvSpPr>
          <p:cNvPr id="10" name="TekstniOkvir 9"/>
          <p:cNvSpPr txBox="1"/>
          <p:nvPr/>
        </p:nvSpPr>
        <p:spPr>
          <a:xfrm>
            <a:off x="6938074" y="3199946"/>
            <a:ext cx="5253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rgbClr val="FF0000"/>
                </a:solidFill>
              </a:rPr>
              <a:t>GNIJEZDA OBLAŽU TRAVOM</a:t>
            </a:r>
            <a:endParaRPr lang="hr-HR" sz="3200" dirty="0">
              <a:solidFill>
                <a:srgbClr val="FF0000"/>
              </a:solidFill>
            </a:endParaRPr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08" y="3630496"/>
            <a:ext cx="4697930" cy="3105854"/>
          </a:xfrm>
          <a:prstGeom prst="rect">
            <a:avLst/>
          </a:prstGeom>
        </p:spPr>
      </p:pic>
      <p:sp>
        <p:nvSpPr>
          <p:cNvPr id="12" name="TekstniOkvir 11"/>
          <p:cNvSpPr txBox="1"/>
          <p:nvPr/>
        </p:nvSpPr>
        <p:spPr>
          <a:xfrm>
            <a:off x="18282" y="6274685"/>
            <a:ext cx="607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rgbClr val="FF0000"/>
                </a:solidFill>
              </a:rPr>
              <a:t>DOBAR NJUH I POD SNJEŽNIM POKRIVAČEM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13" name="Pravokutnik 12"/>
          <p:cNvSpPr/>
          <p:nvPr/>
        </p:nvSpPr>
        <p:spPr>
          <a:xfrm>
            <a:off x="3366269" y="1409016"/>
            <a:ext cx="281519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hr-HR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OSOBINE</a:t>
            </a:r>
            <a:endParaRPr lang="hr-H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25D19-0334-4970-A4F6-3234EFF5D1CC}" type="datetime1">
              <a:rPr lang="hr-HR" smtClean="0"/>
              <a:t>2.6.2016.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Lara Šijanović</a:t>
            </a:r>
            <a:endParaRPr lang="hr-HR"/>
          </a:p>
        </p:txBody>
      </p:sp>
      <p:sp>
        <p:nvSpPr>
          <p:cNvPr id="14" name="Rezervirano mjesto broja slajd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2C904-32C9-45CD-B754-58A384240A23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27250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02780"/>
          </a:xfrm>
        </p:spPr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PREHRANA</a:t>
            </a:r>
            <a:endParaRPr lang="hr-HR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80447" y="867906"/>
            <a:ext cx="11344760" cy="5309057"/>
          </a:xfrm>
        </p:spPr>
        <p:txBody>
          <a:bodyPr/>
          <a:lstStyle/>
          <a:p>
            <a:r>
              <a:rPr lang="hr-HR" dirty="0" smtClean="0"/>
              <a:t>Prehranjuju </a:t>
            </a:r>
            <a:r>
              <a:rPr lang="hr-HR" dirty="0"/>
              <a:t>se bobicama, plodovima, gljivama, jajima, sjemenkama i mladim </a:t>
            </a:r>
            <a:r>
              <a:rPr lang="hr-HR" dirty="0" smtClean="0"/>
              <a:t>pticama. Crvene vjeverice ne vole </a:t>
            </a:r>
            <a:r>
              <a:rPr lang="hr-HR" dirty="0" err="1" smtClean="0"/>
              <a:t>žireve</a:t>
            </a:r>
            <a:r>
              <a:rPr lang="hr-HR" dirty="0" smtClean="0"/>
              <a:t>, dok ih sive obožavaju</a:t>
            </a:r>
          </a:p>
          <a:p>
            <a:r>
              <a:rPr lang="hr-HR" dirty="0" smtClean="0"/>
              <a:t>Vjeverice ne pojedu odmah sve plodove koje pronađu, nego ih spremaju u skrovište</a:t>
            </a:r>
          </a:p>
          <a:p>
            <a:r>
              <a:rPr lang="hr-HR" dirty="0" smtClean="0"/>
              <a:t>Žive </a:t>
            </a:r>
            <a:r>
              <a:rPr lang="hr-HR" dirty="0"/>
              <a:t>8-10 </a:t>
            </a:r>
            <a:r>
              <a:rPr lang="hr-HR" dirty="0" smtClean="0"/>
              <a:t>godina</a:t>
            </a:r>
          </a:p>
          <a:p>
            <a:r>
              <a:rPr lang="hr-HR" dirty="0" smtClean="0"/>
              <a:t>Hranu </a:t>
            </a:r>
            <a:r>
              <a:rPr lang="hr-HR" dirty="0"/>
              <a:t>pridržavaju prednjim šapama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827" y="2247254"/>
            <a:ext cx="5560019" cy="3177153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49" y="3578117"/>
            <a:ext cx="4715037" cy="3143358"/>
          </a:xfrm>
          <a:prstGeom prst="rect">
            <a:avLst/>
          </a:prstGeom>
        </p:spPr>
      </p:pic>
      <p:sp>
        <p:nvSpPr>
          <p:cNvPr id="6" name="Rezervirano mjesto datum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4E59-4AA3-49F7-A913-E6D84C7C1558}" type="datetime1">
              <a:rPr lang="hr-HR" smtClean="0"/>
              <a:t>2.6.2016.</a:t>
            </a:fld>
            <a:endParaRPr lang="hr-HR"/>
          </a:p>
        </p:txBody>
      </p:sp>
      <p:sp>
        <p:nvSpPr>
          <p:cNvPr id="7" name="Rezervirano mjesto podnožj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Lara Šijanović</a:t>
            </a:r>
            <a:endParaRPr lang="hr-HR"/>
          </a:p>
        </p:txBody>
      </p:sp>
      <p:sp>
        <p:nvSpPr>
          <p:cNvPr id="8" name="Rezervirano mjesto broja slajd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2C904-32C9-45CD-B754-58A384240A23}" type="slidenum">
              <a:rPr lang="hr-HR" smtClean="0"/>
              <a:t>6</a:t>
            </a:fld>
            <a:endParaRPr lang="hr-HR"/>
          </a:p>
        </p:txBody>
      </p:sp>
      <p:sp>
        <p:nvSpPr>
          <p:cNvPr id="9" name="Obični oblačić 8"/>
          <p:cNvSpPr/>
          <p:nvPr/>
        </p:nvSpPr>
        <p:spPr>
          <a:xfrm rot="4559012">
            <a:off x="3523531" y="4659259"/>
            <a:ext cx="1640643" cy="1162142"/>
          </a:xfrm>
          <a:prstGeom prst="cloudCallou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BAŠ SAM GLADNA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50106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66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SRODNICI</a:t>
            </a:r>
            <a:r>
              <a:rPr lang="hr-HR" dirty="0" smtClean="0"/>
              <a:t>		</a:t>
            </a:r>
            <a:r>
              <a:rPr lang="hr-HR" sz="2800" b="1" dirty="0" smtClean="0"/>
              <a:t>HRČAK</a:t>
            </a:r>
            <a:endParaRPr lang="hr-HR" sz="28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TEKUNICA		DABAR			KRTICA		SVIZAC</a:t>
            </a:r>
          </a:p>
          <a:p>
            <a:r>
              <a:rPr lang="hr-HR" dirty="0" smtClean="0"/>
              <a:t> 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81" y="2873496"/>
            <a:ext cx="1966993" cy="2723193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685" y="2898183"/>
            <a:ext cx="2974970" cy="203515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112" y="2998923"/>
            <a:ext cx="3134234" cy="193441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219" y="2873496"/>
            <a:ext cx="1714500" cy="228600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759" y="229426"/>
            <a:ext cx="2997435" cy="1998290"/>
          </a:xfrm>
          <a:prstGeom prst="rect">
            <a:avLst/>
          </a:prstGeom>
        </p:spPr>
      </p:pic>
      <p:sp>
        <p:nvSpPr>
          <p:cNvPr id="9" name="Rezervirano mjesto datuma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B800D-7A55-4E17-BFA7-7A21697B73D4}" type="datetime1">
              <a:rPr lang="hr-HR" smtClean="0"/>
              <a:t>2.6.2016.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Lara Šijanović</a:t>
            </a:r>
            <a:endParaRPr lang="hr-HR"/>
          </a:p>
        </p:txBody>
      </p:sp>
      <p:sp>
        <p:nvSpPr>
          <p:cNvPr id="11" name="Rezervirano mjesto broja slajd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2C904-32C9-45CD-B754-58A384240A23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212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271515" lon="925986" rev="325994"/>
              </a:camera>
              <a:lightRig rig="threePt" dir="t"/>
            </a:scene3d>
          </a:bodyPr>
          <a:lstStyle/>
          <a:p>
            <a:r>
              <a:rPr lang="hr-HR" dirty="0" smtClean="0">
                <a:pattFill prst="pct80">
                  <a:fgClr>
                    <a:schemeClr val="tx1"/>
                  </a:fgClr>
                  <a:bgClr>
                    <a:schemeClr val="bg1"/>
                  </a:bgClr>
                </a:pattFill>
              </a:rPr>
              <a:t>ZAŠTITA-PLAHA ALI I HRABRA</a:t>
            </a:r>
            <a:endParaRPr lang="hr-HR" dirty="0">
              <a:pattFill prst="pct80">
                <a:fgClr>
                  <a:schemeClr val="tx1"/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825625"/>
            <a:ext cx="6693976" cy="4351338"/>
          </a:xfrm>
        </p:spPr>
        <p:txBody>
          <a:bodyPr/>
          <a:lstStyle/>
          <a:p>
            <a:r>
              <a:rPr lang="hr-HR" dirty="0"/>
              <a:t>Kada su uplašene, trče naprijed-nazad te na taj način zbunjuju </a:t>
            </a:r>
            <a:r>
              <a:rPr lang="hr-HR" dirty="0" smtClean="0"/>
              <a:t>napadače, brze</a:t>
            </a:r>
          </a:p>
          <a:p>
            <a:r>
              <a:rPr lang="hr-HR" dirty="0"/>
              <a:t>Mogu skočiti i do 6 metara u zrak, a pasti i sa 30 metara, bez da se </a:t>
            </a:r>
            <a:r>
              <a:rPr lang="hr-HR" dirty="0" smtClean="0"/>
              <a:t>ozljede</a:t>
            </a:r>
          </a:p>
          <a:p>
            <a:r>
              <a:rPr lang="hr-HR" dirty="0"/>
              <a:t>Njihove oči pozicionirane su na takav način da mogu vidjeti i neke stvari koje su iza </a:t>
            </a:r>
            <a:r>
              <a:rPr lang="hr-HR" dirty="0" smtClean="0"/>
              <a:t>njih</a:t>
            </a:r>
          </a:p>
          <a:p>
            <a:r>
              <a:rPr lang="hr-HR" dirty="0"/>
              <a:t>Njihovi zubići nikada ne prestaju rasti, jer im se stalno troše</a:t>
            </a:r>
            <a:endParaRPr lang="hr-HR" dirty="0" smtClean="0"/>
          </a:p>
          <a:p>
            <a:r>
              <a:rPr lang="hr-HR" dirty="0" smtClean="0"/>
              <a:t>Obrana od </a:t>
            </a:r>
            <a:r>
              <a:rPr lang="hr-HR" dirty="0" smtClean="0">
                <a:hlinkClick r:id="rId2"/>
              </a:rPr>
              <a:t>zmije </a:t>
            </a:r>
            <a:r>
              <a:rPr lang="hr-HR" dirty="0" smtClean="0"/>
              <a:t>i </a:t>
            </a:r>
            <a:r>
              <a:rPr lang="hr-HR" dirty="0" smtClean="0">
                <a:hlinkClick r:id="rId3"/>
              </a:rPr>
              <a:t>vrane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176" y="580837"/>
            <a:ext cx="4583957" cy="2578476"/>
          </a:xfrm>
          <a:prstGeom prst="rect">
            <a:avLst/>
          </a:prstGeom>
        </p:spPr>
      </p:pic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B42EB-AD97-4509-B81C-EF7733D8E6B7}" type="datetime1">
              <a:rPr lang="hr-HR" smtClean="0"/>
              <a:t>2.6.2016.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Lara Šijanović</a:t>
            </a: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2C904-32C9-45CD-B754-58A384240A23}" type="slidenum">
              <a:rPr lang="hr-HR" smtClean="0"/>
              <a:t>8</a:t>
            </a:fld>
            <a:endParaRPr lang="hr-HR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3288369"/>
            <a:ext cx="2424193" cy="343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27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6000" b="1" spc="600" dirty="0">
                <a:ln w="12700">
                  <a:solidFill>
                    <a:srgbClr val="002060"/>
                  </a:solidFill>
                  <a:prstDash val="solid"/>
                </a:ln>
                <a:blipFill dpi="0" rotWithShape="1">
                  <a:blip r:embed="rId2">
                    <a:alphaModFix amt="82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640000" algn="bl" rotWithShape="0">
                    <a:schemeClr val="accent1"/>
                  </a:outerShdw>
                </a:effectLst>
              </a:rPr>
              <a:t>ZANIMLJIVOSTI</a:t>
            </a:r>
            <a:r>
              <a:rPr lang="hr-H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/>
            </a:r>
            <a:br>
              <a:rPr lang="hr-H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456841"/>
            <a:ext cx="10515600" cy="4720122"/>
          </a:xfrm>
        </p:spPr>
        <p:txBody>
          <a:bodyPr>
            <a:normAutofit lnSpcReduction="10000"/>
          </a:bodyPr>
          <a:lstStyle/>
          <a:p>
            <a:r>
              <a:rPr lang="hr-HR" dirty="0" smtClean="0">
                <a:hlinkClick r:id="rId3"/>
              </a:rPr>
              <a:t>10 najzanimljivijih videa o vjevericama</a:t>
            </a:r>
            <a:endParaRPr lang="hr-HR" dirty="0" smtClean="0"/>
          </a:p>
          <a:p>
            <a:r>
              <a:rPr lang="hr-HR" dirty="0"/>
              <a:t>Znate </a:t>
            </a:r>
            <a:r>
              <a:rPr lang="hr-HR" dirty="0" smtClean="0"/>
              <a:t>li da...</a:t>
            </a:r>
            <a:endParaRPr lang="hr-HR" dirty="0"/>
          </a:p>
          <a:p>
            <a:pPr marL="0" indent="0">
              <a:buNone/>
            </a:pPr>
            <a:r>
              <a:rPr lang="hr-HR" dirty="0" smtClean="0"/>
              <a:t>-  </a:t>
            </a:r>
            <a:r>
              <a:rPr lang="hr-HR" dirty="0"/>
              <a:t>je poznato oko 200 vrsta vjeverica?</a:t>
            </a:r>
          </a:p>
          <a:p>
            <a:pPr marL="0" indent="0">
              <a:buNone/>
            </a:pPr>
            <a:r>
              <a:rPr lang="hr-HR" dirty="0" smtClean="0"/>
              <a:t>-  </a:t>
            </a:r>
            <a:r>
              <a:rPr lang="hr-HR" dirty="0"/>
              <a:t>vjeverica kad pronađe lješnjak najprije provjeri je li jestiv i tek ga  </a:t>
            </a:r>
            <a:r>
              <a:rPr lang="hr-HR" dirty="0" smtClean="0"/>
              <a:t>   onda </a:t>
            </a:r>
            <a:r>
              <a:rPr lang="hr-HR" dirty="0"/>
              <a:t>pojede ili spremi u skrovište?</a:t>
            </a:r>
          </a:p>
          <a:p>
            <a:pPr>
              <a:buFontTx/>
              <a:buChar char="-"/>
            </a:pPr>
            <a:r>
              <a:rPr lang="hr-HR" dirty="0" smtClean="0"/>
              <a:t>crvene </a:t>
            </a:r>
            <a:r>
              <a:rPr lang="hr-HR" dirty="0"/>
              <a:t>vjeverice teško podnose zatočeništvo, pa se u kavezu malokad razmnožavaju</a:t>
            </a:r>
            <a:r>
              <a:rPr lang="hr-HR" dirty="0" smtClean="0"/>
              <a:t>?</a:t>
            </a:r>
          </a:p>
          <a:p>
            <a:pPr>
              <a:buFontTx/>
              <a:buChar char="-"/>
            </a:pPr>
            <a:r>
              <a:rPr lang="hr-HR" dirty="0"/>
              <a:t>v</a:t>
            </a:r>
            <a:r>
              <a:rPr lang="hr-HR" dirty="0" smtClean="0"/>
              <a:t>jeverica može biti kućni ljubimac</a:t>
            </a:r>
          </a:p>
          <a:p>
            <a:pPr>
              <a:buFontTx/>
              <a:buChar char="-"/>
            </a:pPr>
            <a:r>
              <a:rPr lang="hr-HR" dirty="0">
                <a:hlinkClick r:id="rId4"/>
              </a:rPr>
              <a:t>z</a:t>
            </a:r>
            <a:r>
              <a:rPr lang="hr-HR" dirty="0" smtClean="0">
                <a:hlinkClick r:id="rId4"/>
              </a:rPr>
              <a:t>naju i pjevati</a:t>
            </a:r>
            <a:r>
              <a:rPr lang="hr-HR" dirty="0" smtClean="0"/>
              <a:t> (barem u filmu „</a:t>
            </a:r>
            <a:r>
              <a:rPr lang="hr-HR" dirty="0" err="1" smtClean="0"/>
              <a:t>Alvin</a:t>
            </a:r>
            <a:r>
              <a:rPr lang="hr-HR" dirty="0" smtClean="0"/>
              <a:t> i vjeverice”)</a:t>
            </a:r>
          </a:p>
          <a:p>
            <a:pPr>
              <a:buFontTx/>
              <a:buChar char="-"/>
            </a:pPr>
            <a:r>
              <a:rPr lang="hr-HR" dirty="0" smtClean="0"/>
              <a:t>Nazivi: engleski-</a:t>
            </a:r>
            <a:r>
              <a:rPr lang="hr-HR" dirty="0" err="1" smtClean="0"/>
              <a:t>squirrel</a:t>
            </a:r>
            <a:r>
              <a:rPr lang="hr-HR" dirty="0" smtClean="0"/>
              <a:t>, njemački-</a:t>
            </a:r>
            <a:r>
              <a:rPr lang="hr-HR" dirty="0" err="1" smtClean="0"/>
              <a:t>Eichhörnchen</a:t>
            </a:r>
            <a:r>
              <a:rPr lang="hr-HR" dirty="0"/>
              <a:t>, latinski-</a:t>
            </a:r>
            <a:r>
              <a:rPr lang="hr-HR" dirty="0" err="1"/>
              <a:t>Sciuridae</a:t>
            </a:r>
            <a:endParaRPr lang="hr-HR" dirty="0" smtClean="0"/>
          </a:p>
          <a:p>
            <a:pPr>
              <a:buFontTx/>
              <a:buChar char="-"/>
            </a:pPr>
            <a:endParaRPr lang="hr-HR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E3F2F-74AE-4B53-83E7-A252DCBBBC42}" type="datetime1">
              <a:rPr lang="hr-HR" smtClean="0"/>
              <a:t>2.6.2016.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Lara Šijanović</a:t>
            </a: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2C904-32C9-45CD-B754-58A384240A23}" type="slidenum">
              <a:rPr lang="hr-HR" smtClean="0"/>
              <a:t>9</a:t>
            </a:fld>
            <a:endParaRPr lang="hr-HR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210136"/>
            <a:ext cx="3946902" cy="263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51036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435</Words>
  <Application>Microsoft Office PowerPoint</Application>
  <PresentationFormat>Widescreen</PresentationFormat>
  <Paragraphs>103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Algerian</vt:lpstr>
      <vt:lpstr>Arial</vt:lpstr>
      <vt:lpstr>Calibri</vt:lpstr>
      <vt:lpstr>Calibri Light</vt:lpstr>
      <vt:lpstr>Tema sustava Office</vt:lpstr>
      <vt:lpstr>VJEVERICA</vt:lpstr>
      <vt:lpstr>PowerPoint Presentation</vt:lpstr>
      <vt:lpstr>PowerPoint Presentation</vt:lpstr>
      <vt:lpstr>STANIŠTE</vt:lpstr>
      <vt:lpstr>                        </vt:lpstr>
      <vt:lpstr>PREHRANA</vt:lpstr>
      <vt:lpstr>SRODNICI  HRČAK</vt:lpstr>
      <vt:lpstr>ZAŠTITA-PLAHA ALI I HRABRA</vt:lpstr>
      <vt:lpstr>ZANIMLJIVOSTI </vt:lpstr>
      <vt:lpstr>LITERATURA</vt:lpstr>
      <vt:lpstr>PowerPoint Presentation</vt:lpstr>
      <vt:lpstr>BUDIMO PRIJATELJI ŽIVOTINJAMA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VJEVERICA</dc:title>
  <dc:creator>sanja</dc:creator>
  <cp:lastModifiedBy>Dora Jelaković</cp:lastModifiedBy>
  <cp:revision>54</cp:revision>
  <dcterms:created xsi:type="dcterms:W3CDTF">2016-03-20T12:44:48Z</dcterms:created>
  <dcterms:modified xsi:type="dcterms:W3CDTF">2016-06-02T11:14:27Z</dcterms:modified>
</cp:coreProperties>
</file>