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1" r:id="rId9"/>
    <p:sldId id="266" r:id="rId10"/>
    <p:sldId id="267" r:id="rId11"/>
    <p:sldId id="268" r:id="rId12"/>
    <p:sldId id="262" r:id="rId13"/>
    <p:sldId id="269" r:id="rId14"/>
    <p:sldId id="263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7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u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138D-94C0-43CB-803C-A9E4D9BA5E2A}" type="datetimeFigureOut">
              <a:rPr lang="sr-Latn-CS" smtClean="0"/>
              <a:pPr/>
              <a:t>26.2.2019.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F64B-0B22-4BB4-84FC-43880D9724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138D-94C0-43CB-803C-A9E4D9BA5E2A}" type="datetimeFigureOut">
              <a:rPr lang="sr-Latn-CS" smtClean="0"/>
              <a:pPr/>
              <a:t>26.2.2019.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F64B-0B22-4BB4-84FC-43880D9724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138D-94C0-43CB-803C-A9E4D9BA5E2A}" type="datetimeFigureOut">
              <a:rPr lang="sr-Latn-CS" smtClean="0"/>
              <a:pPr/>
              <a:t>26.2.2019.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F64B-0B22-4BB4-84FC-43880D9724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138D-94C0-43CB-803C-A9E4D9BA5E2A}" type="datetimeFigureOut">
              <a:rPr lang="sr-Latn-CS" smtClean="0"/>
              <a:pPr/>
              <a:t>26.2.2019.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F64B-0B22-4BB4-84FC-43880D9724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u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u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138D-94C0-43CB-803C-A9E4D9BA5E2A}" type="datetimeFigureOut">
              <a:rPr lang="sr-Latn-CS" smtClean="0"/>
              <a:pPr/>
              <a:t>26.2.2019.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F64B-0B22-4BB4-84FC-43880D9724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138D-94C0-43CB-803C-A9E4D9BA5E2A}" type="datetimeFigureOut">
              <a:rPr lang="sr-Latn-CS" smtClean="0"/>
              <a:pPr/>
              <a:t>26.2.2019.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F64B-0B22-4BB4-84FC-43880D9724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138D-94C0-43CB-803C-A9E4D9BA5E2A}" type="datetimeFigureOut">
              <a:rPr lang="sr-Latn-CS" smtClean="0"/>
              <a:pPr/>
              <a:t>26.2.2019.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F64B-0B22-4BB4-84FC-43880D9724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138D-94C0-43CB-803C-A9E4D9BA5E2A}" type="datetimeFigureOut">
              <a:rPr lang="sr-Latn-CS" smtClean="0"/>
              <a:pPr/>
              <a:t>26.2.2019.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F64B-0B22-4BB4-84FC-43880D9724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138D-94C0-43CB-803C-A9E4D9BA5E2A}" type="datetimeFigureOut">
              <a:rPr lang="sr-Latn-CS" smtClean="0"/>
              <a:pPr/>
              <a:t>26.2.2019.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F64B-0B22-4BB4-84FC-43880D9724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138D-94C0-43CB-803C-A9E4D9BA5E2A}" type="datetimeFigureOut">
              <a:rPr lang="sr-Latn-CS" smtClean="0"/>
              <a:pPr/>
              <a:t>26.2.2019.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F64B-0B22-4BB4-84FC-43880D9724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s jednim zaobljenim kut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138D-94C0-43CB-803C-A9E4D9BA5E2A}" type="datetimeFigureOut">
              <a:rPr lang="sr-Latn-CS" smtClean="0"/>
              <a:pPr/>
              <a:t>26.2.2019.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F64B-0B22-4BB4-84FC-43880D97243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/>
              <a:t>Pritisnite ikonu za dodavanje slike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aobljeni pravoku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zervirano mjesto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hr-HR"/>
              <a:t>Kliknite da biste uredili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1D4138D-94C0-43CB-803C-A9E4D9BA5E2A}" type="datetimeFigureOut">
              <a:rPr lang="sr-Latn-CS" smtClean="0"/>
              <a:pPr/>
              <a:t>26.2.2019.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04FF64B-0B22-4BB4-84FC-43880D97243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>Kolonije Nizozemske republike(1581.-1795.) i Kraljevine Nizozemske (1815.-danas)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Surinam</a:t>
            </a:r>
          </a:p>
          <a:p>
            <a:pPr>
              <a:buNone/>
            </a:pPr>
            <a:r>
              <a:rPr lang="hr-HR" dirty="0"/>
              <a:t>(Suriname)</a:t>
            </a:r>
          </a:p>
          <a:p>
            <a:pPr>
              <a:buNone/>
            </a:pPr>
            <a:r>
              <a:rPr lang="hr-HR" dirty="0"/>
              <a:t>(1667.-1954.)</a:t>
            </a:r>
          </a:p>
          <a:p>
            <a:endParaRPr lang="hr-HR" dirty="0"/>
          </a:p>
          <a:p>
            <a:endParaRPr lang="hr-HR" dirty="0"/>
          </a:p>
          <a:p>
            <a:pPr>
              <a:buNone/>
            </a:pPr>
            <a:r>
              <a:rPr lang="hr-HR" dirty="0"/>
              <a:t>Zastava </a:t>
            </a:r>
          </a:p>
        </p:txBody>
      </p:sp>
      <p:pic>
        <p:nvPicPr>
          <p:cNvPr id="7170" name="Picture 2" descr="C:\Users\Stopich\Desktop\1024px-Flag_of_the_Netherland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928802"/>
            <a:ext cx="4267197" cy="2846187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>
            <a:off x="2071670" y="3214686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Lokacija Surinama</a:t>
            </a:r>
          </a:p>
          <a:p>
            <a:pPr algn="r">
              <a:buNone/>
            </a:pPr>
            <a:r>
              <a:rPr lang="hr-HR" dirty="0"/>
              <a:t>Današnja država koja je</a:t>
            </a:r>
          </a:p>
          <a:p>
            <a:pPr algn="r">
              <a:buNone/>
            </a:pPr>
            <a:r>
              <a:rPr lang="hr-HR" dirty="0"/>
              <a:t>bila dio </a:t>
            </a:r>
            <a:r>
              <a:rPr lang="de-DE" dirty="0" err="1"/>
              <a:t>ove</a:t>
            </a:r>
            <a:r>
              <a:rPr lang="de-DE" dirty="0"/>
              <a:t> </a:t>
            </a:r>
            <a:r>
              <a:rPr lang="hr-HR" dirty="0"/>
              <a:t>kolonije</a:t>
            </a:r>
            <a:r>
              <a:rPr lang="de-DE" dirty="0"/>
              <a:t>,</a:t>
            </a:r>
            <a:r>
              <a:rPr lang="hr-HR" dirty="0"/>
              <a:t> je </a:t>
            </a:r>
          </a:p>
          <a:p>
            <a:pPr algn="r">
              <a:buNone/>
            </a:pPr>
            <a:r>
              <a:rPr lang="hr-HR" dirty="0"/>
              <a:t>Surinam. </a:t>
            </a:r>
          </a:p>
        </p:txBody>
      </p:sp>
      <p:pic>
        <p:nvPicPr>
          <p:cNvPr id="8194" name="Picture 2" descr="C:\Users\Stopich\Desktop\800px-Suriname_(orthographic_projection)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3428992" cy="3428992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 rot="16200000" flipH="1">
            <a:off x="2178827" y="1607331"/>
            <a:ext cx="128588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err="1"/>
              <a:t>Essequebo</a:t>
            </a:r>
            <a:endParaRPr lang="hr-HR" dirty="0"/>
          </a:p>
          <a:p>
            <a:pPr>
              <a:buNone/>
            </a:pPr>
            <a:r>
              <a:rPr lang="hr-HR" dirty="0"/>
              <a:t>(1616.-1815.)</a:t>
            </a:r>
          </a:p>
          <a:p>
            <a:endParaRPr lang="hr-HR" dirty="0"/>
          </a:p>
          <a:p>
            <a:endParaRPr lang="hr-HR" dirty="0"/>
          </a:p>
          <a:p>
            <a:pPr>
              <a:buNone/>
            </a:pPr>
            <a:r>
              <a:rPr lang="hr-HR" dirty="0"/>
              <a:t>Zastava</a:t>
            </a:r>
          </a:p>
        </p:txBody>
      </p:sp>
      <p:pic>
        <p:nvPicPr>
          <p:cNvPr id="4" name="Picture 2" descr="C:\Users\Stopich\Desktop\1280px-Flag_of_the_Dutch_West_India_Company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000240"/>
            <a:ext cx="4429108" cy="2571768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>
            <a:off x="2143108" y="2714620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dirty="0"/>
              <a:t>Lokacija </a:t>
            </a:r>
            <a:r>
              <a:rPr lang="hr-HR" sz="2400" dirty="0" err="1"/>
              <a:t>Essequeboa</a:t>
            </a:r>
            <a:endParaRPr lang="hr-HR" sz="2400" dirty="0"/>
          </a:p>
          <a:p>
            <a:pPr algn="r">
              <a:buNone/>
            </a:pPr>
            <a:r>
              <a:rPr lang="hr-HR" sz="2400" dirty="0"/>
              <a:t>Današnja država koja je bila</a:t>
            </a:r>
          </a:p>
          <a:p>
            <a:pPr algn="r">
              <a:buNone/>
            </a:pPr>
            <a:r>
              <a:rPr lang="hr-HR" sz="2400" dirty="0"/>
              <a:t>dio </a:t>
            </a:r>
            <a:r>
              <a:rPr lang="de-DE" sz="2400" dirty="0" err="1"/>
              <a:t>ove</a:t>
            </a:r>
            <a:r>
              <a:rPr lang="de-DE" sz="2400" dirty="0"/>
              <a:t> </a:t>
            </a:r>
            <a:r>
              <a:rPr lang="hr-HR" sz="2400" dirty="0"/>
              <a:t>kolonije</a:t>
            </a:r>
            <a:r>
              <a:rPr lang="de-DE" sz="2400" dirty="0"/>
              <a:t>,</a:t>
            </a:r>
            <a:r>
              <a:rPr lang="hr-HR" sz="2400" dirty="0"/>
              <a:t> je Gvajana.</a:t>
            </a:r>
          </a:p>
        </p:txBody>
      </p:sp>
      <p:pic>
        <p:nvPicPr>
          <p:cNvPr id="9218" name="Picture 2" descr="C:\Users\Stopich\Desktop\800px-Dutch_Essequibo_1800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3500462" cy="3500462"/>
          </a:xfrm>
          <a:prstGeom prst="rect">
            <a:avLst/>
          </a:prstGeom>
          <a:noFill/>
        </p:spPr>
      </p:pic>
      <p:cxnSp>
        <p:nvCxnSpPr>
          <p:cNvPr id="8" name="Ravni poveznik sa strelicom 7"/>
          <p:cNvCxnSpPr/>
          <p:nvPr/>
        </p:nvCxnSpPr>
        <p:spPr>
          <a:xfrm rot="5400000">
            <a:off x="2250265" y="1464455"/>
            <a:ext cx="128588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Nizozemski Brazil/Nova Holandija</a:t>
            </a:r>
          </a:p>
          <a:p>
            <a:pPr>
              <a:buNone/>
            </a:pPr>
            <a:r>
              <a:rPr lang="hr-HR" dirty="0"/>
              <a:t>(</a:t>
            </a:r>
            <a:r>
              <a:rPr lang="hr-HR" dirty="0" err="1"/>
              <a:t>Nederlands</a:t>
            </a:r>
            <a:r>
              <a:rPr lang="hr-HR" dirty="0"/>
              <a:t>-</a:t>
            </a:r>
            <a:r>
              <a:rPr lang="hr-HR" dirty="0" err="1"/>
              <a:t>Brazilië</a:t>
            </a:r>
            <a:r>
              <a:rPr lang="hr-HR" dirty="0"/>
              <a:t>/</a:t>
            </a:r>
            <a:r>
              <a:rPr lang="hr-HR" dirty="0" err="1"/>
              <a:t>Nieuw</a:t>
            </a:r>
            <a:r>
              <a:rPr lang="hr-HR" dirty="0"/>
              <a:t>-</a:t>
            </a:r>
            <a:r>
              <a:rPr lang="hr-HR" dirty="0" err="1"/>
              <a:t>Holland</a:t>
            </a:r>
            <a:r>
              <a:rPr lang="hr-HR" dirty="0"/>
              <a:t>)</a:t>
            </a:r>
          </a:p>
          <a:p>
            <a:pPr>
              <a:buNone/>
            </a:pPr>
            <a:r>
              <a:rPr lang="hr-HR" dirty="0"/>
              <a:t>(1630.-1654.)</a:t>
            </a:r>
          </a:p>
          <a:p>
            <a:endParaRPr lang="hr-HR" i="1" dirty="0"/>
          </a:p>
          <a:p>
            <a:endParaRPr lang="hr-HR" i="1" dirty="0"/>
          </a:p>
          <a:p>
            <a:pPr>
              <a:buNone/>
            </a:pPr>
            <a:r>
              <a:rPr lang="hr-HR" dirty="0"/>
              <a:t>Zastava  </a:t>
            </a:r>
            <a:r>
              <a:rPr lang="hr-HR" i="1" dirty="0"/>
              <a:t> </a:t>
            </a:r>
            <a:endParaRPr lang="hr-HR" dirty="0"/>
          </a:p>
        </p:txBody>
      </p:sp>
      <p:pic>
        <p:nvPicPr>
          <p:cNvPr id="10242" name="Picture 2" descr="C:\Users\Stopich\Desktop\1024px-Flag_of_New_Holland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000240"/>
            <a:ext cx="4341273" cy="2895595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>
            <a:off x="2143108" y="3214686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Lokacija Nizozemskog Brazila</a:t>
            </a:r>
          </a:p>
          <a:p>
            <a:pPr algn="r">
              <a:buNone/>
            </a:pPr>
            <a:r>
              <a:rPr lang="hr-HR" dirty="0"/>
              <a:t>Današnja država koja je bila dio </a:t>
            </a:r>
            <a:r>
              <a:rPr lang="de-DE" dirty="0" err="1"/>
              <a:t>ove</a:t>
            </a:r>
            <a:r>
              <a:rPr lang="de-DE"/>
              <a:t> </a:t>
            </a:r>
            <a:r>
              <a:rPr lang="hr-HR"/>
              <a:t>kolonije</a:t>
            </a:r>
            <a:r>
              <a:rPr lang="de-DE" dirty="0"/>
              <a:t>, </a:t>
            </a:r>
            <a:endParaRPr lang="hr-HR" dirty="0"/>
          </a:p>
          <a:p>
            <a:pPr algn="r">
              <a:buNone/>
            </a:pPr>
            <a:r>
              <a:rPr lang="hr-HR" dirty="0"/>
              <a:t>je Brazil.</a:t>
            </a:r>
          </a:p>
        </p:txBody>
      </p:sp>
      <p:pic>
        <p:nvPicPr>
          <p:cNvPr id="11266" name="Picture 2" descr="C:\Users\Stopich\Desktop\800px-Nederlands-Brazillië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3446463" cy="3149385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 rot="16200000" flipH="1">
            <a:off x="2214546" y="1714488"/>
            <a:ext cx="142876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err="1"/>
              <a:t>Arguin</a:t>
            </a:r>
            <a:endParaRPr lang="hr-HR" dirty="0"/>
          </a:p>
          <a:p>
            <a:pPr>
              <a:buNone/>
            </a:pPr>
            <a:r>
              <a:rPr lang="hr-HR" dirty="0"/>
              <a:t>(1633.-1678.)</a:t>
            </a:r>
          </a:p>
          <a:p>
            <a:endParaRPr lang="hr-HR" dirty="0"/>
          </a:p>
          <a:p>
            <a:endParaRPr lang="hr-HR" dirty="0"/>
          </a:p>
          <a:p>
            <a:pPr>
              <a:buNone/>
            </a:pPr>
            <a:r>
              <a:rPr lang="hr-HR" dirty="0"/>
              <a:t>Zastava  </a:t>
            </a:r>
          </a:p>
        </p:txBody>
      </p:sp>
      <p:pic>
        <p:nvPicPr>
          <p:cNvPr id="4" name="Picture 2" descr="C:\Users\Stopich\Desktop\1024px-Flag_of_the_Netherland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928802"/>
            <a:ext cx="4267197" cy="2846187"/>
          </a:xfrm>
          <a:prstGeom prst="rect">
            <a:avLst/>
          </a:prstGeom>
          <a:noFill/>
        </p:spPr>
      </p:pic>
      <p:cxnSp>
        <p:nvCxnSpPr>
          <p:cNvPr id="8" name="Ravni poveznik sa strelicom 7"/>
          <p:cNvCxnSpPr/>
          <p:nvPr/>
        </p:nvCxnSpPr>
        <p:spPr>
          <a:xfrm>
            <a:off x="2143108" y="2714620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Lokacija </a:t>
            </a:r>
            <a:r>
              <a:rPr lang="hr-HR" dirty="0" err="1"/>
              <a:t>Arguina</a:t>
            </a:r>
            <a:endParaRPr lang="hr-HR" dirty="0"/>
          </a:p>
          <a:p>
            <a:pPr algn="r">
              <a:buNone/>
            </a:pPr>
            <a:r>
              <a:rPr lang="hr-HR" dirty="0"/>
              <a:t>Današnja država koja je bila dio ove kolonije, </a:t>
            </a:r>
          </a:p>
          <a:p>
            <a:pPr algn="r">
              <a:buNone/>
            </a:pPr>
            <a:r>
              <a:rPr lang="hr-HR" dirty="0"/>
              <a:t>je Mauritanija.</a:t>
            </a:r>
          </a:p>
        </p:txBody>
      </p:sp>
      <p:pic>
        <p:nvPicPr>
          <p:cNvPr id="12290" name="Picture 2" descr="C:\Users\Stopich\Desktop\Bancdarguin_map_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1928826" cy="2769794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 rot="5400000">
            <a:off x="1535885" y="1750207"/>
            <a:ext cx="150019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Nizozemska kolonija Cape</a:t>
            </a:r>
          </a:p>
          <a:p>
            <a:pPr>
              <a:buNone/>
            </a:pPr>
            <a:r>
              <a:rPr lang="hr-HR" dirty="0"/>
              <a:t>(1652.-1806.)</a:t>
            </a:r>
          </a:p>
          <a:p>
            <a:endParaRPr lang="hr-HR" dirty="0"/>
          </a:p>
          <a:p>
            <a:endParaRPr lang="hr-HR" dirty="0"/>
          </a:p>
          <a:p>
            <a:pPr>
              <a:buNone/>
            </a:pPr>
            <a:r>
              <a:rPr lang="hr-HR" dirty="0"/>
              <a:t>Zastava </a:t>
            </a:r>
          </a:p>
        </p:txBody>
      </p:sp>
      <p:pic>
        <p:nvPicPr>
          <p:cNvPr id="13314" name="Picture 2" descr="C:\Users\Stopich\Desktop\1024px-Flag_of_the_Dutch_East_India_Company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357430"/>
            <a:ext cx="3441702" cy="2295588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>
            <a:off x="2071670" y="2714620"/>
            <a:ext cx="2857520" cy="73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Lokacija nizozemske kolonije Cape</a:t>
            </a:r>
          </a:p>
          <a:p>
            <a:pPr algn="r">
              <a:buNone/>
            </a:pPr>
            <a:r>
              <a:rPr lang="hr-HR" dirty="0"/>
              <a:t>Današnja država koja je bila dio ove kolonije, je Južna Afrika.</a:t>
            </a:r>
          </a:p>
          <a:p>
            <a:endParaRPr lang="hr-HR" dirty="0"/>
          </a:p>
        </p:txBody>
      </p:sp>
      <p:pic>
        <p:nvPicPr>
          <p:cNvPr id="14338" name="Picture 2" descr="C:\Users\Stopich\Desktop\Nederlandse_Kaapkoloni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64"/>
            <a:ext cx="3500462" cy="2154972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 rot="5400000">
            <a:off x="1964513" y="1535893"/>
            <a:ext cx="2428892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Nova Nizozemska</a:t>
            </a:r>
          </a:p>
          <a:p>
            <a:pPr>
              <a:buNone/>
            </a:pPr>
            <a:r>
              <a:rPr lang="hr-HR" dirty="0"/>
              <a:t>(</a:t>
            </a:r>
            <a:r>
              <a:rPr lang="hr-HR" dirty="0" err="1"/>
              <a:t>Nieuw</a:t>
            </a:r>
            <a:r>
              <a:rPr lang="hr-HR" dirty="0"/>
              <a:t> </a:t>
            </a:r>
            <a:r>
              <a:rPr lang="hr-HR" dirty="0" err="1"/>
              <a:t>Nederland</a:t>
            </a:r>
            <a:r>
              <a:rPr lang="hr-HR" dirty="0"/>
              <a:t>)</a:t>
            </a:r>
          </a:p>
          <a:p>
            <a:pPr>
              <a:buNone/>
            </a:pPr>
            <a:r>
              <a:rPr lang="hr-HR" dirty="0"/>
              <a:t>(1614.-1667.), (1673-1674.)</a:t>
            </a:r>
          </a:p>
          <a:p>
            <a:endParaRPr lang="hr-HR" dirty="0"/>
          </a:p>
          <a:p>
            <a:endParaRPr lang="hr-HR" dirty="0"/>
          </a:p>
          <a:p>
            <a:pPr>
              <a:buNone/>
            </a:pPr>
            <a:r>
              <a:rPr lang="hr-HR" dirty="0"/>
              <a:t>Zastava</a:t>
            </a:r>
          </a:p>
        </p:txBody>
      </p:sp>
      <p:pic>
        <p:nvPicPr>
          <p:cNvPr id="1026" name="Picture 2" descr="C:\Users\Stopich\Desktop\1280px-Statenvlag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214554"/>
            <a:ext cx="3643338" cy="2571768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>
            <a:off x="2214546" y="3214686"/>
            <a:ext cx="250033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Nizozemski posjedi na obali Gvineje</a:t>
            </a:r>
          </a:p>
          <a:p>
            <a:pPr>
              <a:buNone/>
            </a:pPr>
            <a:r>
              <a:rPr lang="hr-HR" dirty="0"/>
              <a:t>(</a:t>
            </a:r>
            <a:r>
              <a:rPr lang="hr-HR" dirty="0" err="1"/>
              <a:t>Nederlandse</a:t>
            </a:r>
            <a:r>
              <a:rPr lang="hr-HR" dirty="0"/>
              <a:t> </a:t>
            </a:r>
            <a:r>
              <a:rPr lang="hr-HR" dirty="0" err="1"/>
              <a:t>Bezittingen</a:t>
            </a:r>
            <a:r>
              <a:rPr lang="hr-HR" dirty="0"/>
              <a:t> </a:t>
            </a:r>
            <a:r>
              <a:rPr lang="hr-HR" dirty="0" err="1"/>
              <a:t>ter</a:t>
            </a:r>
            <a:r>
              <a:rPr lang="hr-HR" dirty="0"/>
              <a:t> </a:t>
            </a:r>
            <a:r>
              <a:rPr lang="hr-HR" dirty="0" err="1"/>
              <a:t>Kuste</a:t>
            </a:r>
            <a:r>
              <a:rPr lang="hr-HR" dirty="0"/>
              <a:t> van </a:t>
            </a:r>
            <a:r>
              <a:rPr lang="hr-HR" dirty="0" err="1"/>
              <a:t>Guinea</a:t>
            </a:r>
            <a:r>
              <a:rPr lang="hr-HR" dirty="0"/>
              <a:t>)</a:t>
            </a:r>
          </a:p>
          <a:p>
            <a:pPr>
              <a:buNone/>
            </a:pPr>
            <a:r>
              <a:rPr lang="hr-HR" dirty="0"/>
              <a:t>(1598.-1872.)</a:t>
            </a:r>
          </a:p>
          <a:p>
            <a:endParaRPr lang="hr-HR" dirty="0"/>
          </a:p>
          <a:p>
            <a:pPr>
              <a:buNone/>
            </a:pPr>
            <a:r>
              <a:rPr lang="hr-HR" dirty="0"/>
              <a:t>Zastava </a:t>
            </a:r>
          </a:p>
        </p:txBody>
      </p:sp>
      <p:pic>
        <p:nvPicPr>
          <p:cNvPr id="5" name="Picture 2" descr="C:\Users\Stopich\Desktop\1280px-Flag_of_the_Dutch_West_India_Company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214554"/>
            <a:ext cx="4429108" cy="2571768"/>
          </a:xfrm>
          <a:prstGeom prst="rect">
            <a:avLst/>
          </a:prstGeom>
          <a:noFill/>
        </p:spPr>
      </p:pic>
      <p:cxnSp>
        <p:nvCxnSpPr>
          <p:cNvPr id="7" name="Ravni poveznik sa strelicom 6"/>
          <p:cNvCxnSpPr/>
          <p:nvPr/>
        </p:nvCxnSpPr>
        <p:spPr>
          <a:xfrm>
            <a:off x="2143108" y="3143248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Lokacija Nizozemske Gvineje</a:t>
            </a:r>
          </a:p>
          <a:p>
            <a:pPr algn="r">
              <a:buNone/>
            </a:pPr>
            <a:r>
              <a:rPr lang="hr-HR" dirty="0"/>
              <a:t>Današnja država koja</a:t>
            </a:r>
          </a:p>
          <a:p>
            <a:pPr algn="r">
              <a:buNone/>
            </a:pPr>
            <a:r>
              <a:rPr lang="hr-HR" dirty="0"/>
              <a:t>je bila dio ove kolonije,</a:t>
            </a:r>
          </a:p>
          <a:p>
            <a:pPr algn="r">
              <a:buNone/>
            </a:pPr>
            <a:r>
              <a:rPr lang="hr-HR" dirty="0"/>
              <a:t>je Gana. </a:t>
            </a:r>
          </a:p>
        </p:txBody>
      </p:sp>
      <p:pic>
        <p:nvPicPr>
          <p:cNvPr id="15362" name="Picture 2" descr="C:\Users\Stopich\Desktop\800px-Jan_Luyken_-_Goudku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3429024" cy="3258848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 rot="5400000">
            <a:off x="2464579" y="1678769"/>
            <a:ext cx="150019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err="1"/>
              <a:t>Loango</a:t>
            </a:r>
            <a:r>
              <a:rPr lang="hr-HR" dirty="0"/>
              <a:t>-Angola</a:t>
            </a:r>
          </a:p>
          <a:p>
            <a:pPr>
              <a:buNone/>
            </a:pPr>
            <a:r>
              <a:rPr lang="hr-HR" dirty="0"/>
              <a:t>(1641.-1648.)</a:t>
            </a:r>
          </a:p>
          <a:p>
            <a:endParaRPr lang="hr-HR" dirty="0"/>
          </a:p>
          <a:p>
            <a:endParaRPr lang="hr-HR" dirty="0"/>
          </a:p>
          <a:p>
            <a:pPr>
              <a:buNone/>
            </a:pPr>
            <a:r>
              <a:rPr lang="hr-HR" dirty="0"/>
              <a:t>Zastava </a:t>
            </a:r>
          </a:p>
        </p:txBody>
      </p:sp>
      <p:pic>
        <p:nvPicPr>
          <p:cNvPr id="4" name="Picture 2" descr="C:\Users\Stopich\Desktop\1280px-Flag_of_the_Dutch_West_India_Company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214554"/>
            <a:ext cx="4429108" cy="2571768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>
            <a:off x="2143108" y="2714620"/>
            <a:ext cx="2143140" cy="73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Lokacija </a:t>
            </a:r>
            <a:r>
              <a:rPr lang="hr-HR" dirty="0" err="1"/>
              <a:t>Loango</a:t>
            </a:r>
            <a:r>
              <a:rPr lang="hr-HR" dirty="0"/>
              <a:t>-Angole</a:t>
            </a:r>
          </a:p>
          <a:p>
            <a:pPr algn="r">
              <a:buNone/>
            </a:pPr>
            <a:r>
              <a:rPr lang="hr-HR" dirty="0"/>
              <a:t>Današnje države koje su bile</a:t>
            </a:r>
          </a:p>
          <a:p>
            <a:pPr algn="r">
              <a:buNone/>
            </a:pPr>
            <a:r>
              <a:rPr lang="hr-HR" dirty="0"/>
              <a:t>dio ove kolonije, su Angola i </a:t>
            </a:r>
          </a:p>
          <a:p>
            <a:pPr algn="r">
              <a:buNone/>
            </a:pPr>
            <a:r>
              <a:rPr lang="hr-HR" dirty="0"/>
              <a:t>Republika Kongo. </a:t>
            </a:r>
          </a:p>
        </p:txBody>
      </p:sp>
      <p:pic>
        <p:nvPicPr>
          <p:cNvPr id="1026" name="Picture 2" descr="C:\Users\Stopich\Desktop\lmapbi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2532053" cy="3303775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 rot="5400000">
            <a:off x="1071538" y="2143116"/>
            <a:ext cx="257176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err="1"/>
              <a:t>Goeree</a:t>
            </a:r>
            <a:endParaRPr lang="hr-HR" dirty="0"/>
          </a:p>
          <a:p>
            <a:pPr>
              <a:buNone/>
            </a:pPr>
            <a:r>
              <a:rPr lang="hr-HR" dirty="0"/>
              <a:t>(1588.-1664.)</a:t>
            </a:r>
          </a:p>
          <a:p>
            <a:endParaRPr lang="hr-HR" dirty="0"/>
          </a:p>
          <a:p>
            <a:pPr>
              <a:buNone/>
            </a:pPr>
            <a:r>
              <a:rPr lang="hr-HR" dirty="0"/>
              <a:t>Zastava </a:t>
            </a:r>
          </a:p>
        </p:txBody>
      </p:sp>
      <p:pic>
        <p:nvPicPr>
          <p:cNvPr id="4" name="Picture 2" descr="C:\Users\Stopich\Desktop\1280px-Statenvlag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214554"/>
            <a:ext cx="3643338" cy="2571768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>
            <a:off x="2143108" y="2285992"/>
            <a:ext cx="257176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Lokacija </a:t>
            </a:r>
            <a:r>
              <a:rPr lang="hr-HR" dirty="0" err="1"/>
              <a:t>Goeree</a:t>
            </a:r>
            <a:endParaRPr lang="hr-HR" dirty="0"/>
          </a:p>
          <a:p>
            <a:pPr algn="r">
              <a:buNone/>
            </a:pPr>
            <a:r>
              <a:rPr lang="hr-HR" dirty="0"/>
              <a:t>Današnja država koja je bila dio ove kolonije, je Senegal.</a:t>
            </a:r>
          </a:p>
        </p:txBody>
      </p:sp>
      <p:pic>
        <p:nvPicPr>
          <p:cNvPr id="2050" name="Picture 2" descr="C:\Users\Stopich\Desktop\Dakar_Gorée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2619375" cy="2619375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 rot="16200000" flipH="1">
            <a:off x="1035819" y="2321711"/>
            <a:ext cx="300039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Sao Tome</a:t>
            </a:r>
          </a:p>
          <a:p>
            <a:pPr>
              <a:buNone/>
            </a:pPr>
            <a:r>
              <a:rPr lang="hr-HR" dirty="0"/>
              <a:t>(1599.), (1641.-1642.)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>
              <a:buNone/>
            </a:pPr>
            <a:r>
              <a:rPr lang="hr-HR" dirty="0"/>
              <a:t>Zastava</a:t>
            </a:r>
          </a:p>
          <a:p>
            <a:endParaRPr lang="hr-HR" dirty="0"/>
          </a:p>
        </p:txBody>
      </p:sp>
      <p:pic>
        <p:nvPicPr>
          <p:cNvPr id="4" name="Picture 2" descr="C:\Users\Stopich\Desktop\1280px-Statenvlag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214554"/>
            <a:ext cx="3643338" cy="2571768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>
            <a:off x="2071670" y="3214686"/>
            <a:ext cx="27146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Lokacija Sao Tome-a</a:t>
            </a:r>
          </a:p>
          <a:p>
            <a:pPr algn="r">
              <a:buNone/>
            </a:pPr>
            <a:r>
              <a:rPr lang="hr-HR" sz="2400" dirty="0"/>
              <a:t>Današnja država koja</a:t>
            </a:r>
          </a:p>
          <a:p>
            <a:pPr algn="r">
              <a:buNone/>
            </a:pPr>
            <a:r>
              <a:rPr lang="hr-HR" sz="2400" dirty="0"/>
              <a:t>je bila dio ove kolonije, je </a:t>
            </a:r>
          </a:p>
          <a:p>
            <a:pPr algn="r">
              <a:buNone/>
            </a:pPr>
            <a:r>
              <a:rPr lang="hr-HR" sz="2400" dirty="0"/>
              <a:t>Država Sveti Toma i Princip.</a:t>
            </a:r>
          </a:p>
        </p:txBody>
      </p:sp>
      <p:pic>
        <p:nvPicPr>
          <p:cNvPr id="1026" name="Picture 2" descr="C:\Users\Stopich\Desktop\183748-004-AB5E15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9" y="1357299"/>
            <a:ext cx="2786081" cy="2671584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 rot="5400000">
            <a:off x="1643042" y="1571612"/>
            <a:ext cx="192882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Nizozemski Bengal</a:t>
            </a:r>
          </a:p>
          <a:p>
            <a:pPr>
              <a:buNone/>
            </a:pPr>
            <a:r>
              <a:rPr lang="hr-HR" dirty="0"/>
              <a:t>(</a:t>
            </a:r>
            <a:r>
              <a:rPr lang="hr-HR" dirty="0" err="1"/>
              <a:t>Bengalen</a:t>
            </a:r>
            <a:r>
              <a:rPr lang="hr-HR" dirty="0"/>
              <a:t>)</a:t>
            </a:r>
          </a:p>
          <a:p>
            <a:pPr>
              <a:buNone/>
            </a:pPr>
            <a:r>
              <a:rPr lang="hr-HR" dirty="0"/>
              <a:t>(1627.-1825.)</a:t>
            </a:r>
          </a:p>
          <a:p>
            <a:endParaRPr lang="hr-HR" dirty="0"/>
          </a:p>
          <a:p>
            <a:endParaRPr lang="hr-HR" dirty="0"/>
          </a:p>
          <a:p>
            <a:pPr>
              <a:buNone/>
            </a:pPr>
            <a:r>
              <a:rPr lang="hr-HR" dirty="0"/>
              <a:t>Zastava</a:t>
            </a:r>
          </a:p>
        </p:txBody>
      </p:sp>
      <p:pic>
        <p:nvPicPr>
          <p:cNvPr id="4" name="Picture 2" descr="C:\Users\Stopich\Desktop\1024px-Flag_of_the_Dutch_East_India_Company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357430"/>
            <a:ext cx="3441702" cy="2295588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>
            <a:off x="2143108" y="3143248"/>
            <a:ext cx="278608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Lokacija Nizozemskog Bengala</a:t>
            </a:r>
          </a:p>
          <a:p>
            <a:pPr algn="r">
              <a:buNone/>
            </a:pPr>
            <a:r>
              <a:rPr lang="hr-HR" dirty="0"/>
              <a:t>Današnje države koje su bile</a:t>
            </a:r>
          </a:p>
          <a:p>
            <a:pPr algn="r">
              <a:buNone/>
            </a:pPr>
            <a:r>
              <a:rPr lang="hr-HR" dirty="0"/>
              <a:t>dio ove kolonije, su Bangladeš</a:t>
            </a:r>
          </a:p>
          <a:p>
            <a:pPr algn="r">
              <a:buNone/>
            </a:pPr>
            <a:r>
              <a:rPr lang="hr-HR" dirty="0"/>
              <a:t>i Indija.</a:t>
            </a:r>
          </a:p>
        </p:txBody>
      </p:sp>
      <p:pic>
        <p:nvPicPr>
          <p:cNvPr id="3074" name="Picture 2" descr="C:\Users\Stopich\Desktop\250px-India_West_Bengal_adm_location_map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1928826" cy="2939531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 rot="5400000">
            <a:off x="1142976" y="2143116"/>
            <a:ext cx="278608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Lokacija Nove Nizozemske </a:t>
            </a:r>
          </a:p>
          <a:p>
            <a:pPr algn="r">
              <a:buNone/>
            </a:pPr>
            <a:r>
              <a:rPr lang="hr-HR" dirty="0"/>
              <a:t>Današnja država koja je bila</a:t>
            </a:r>
          </a:p>
          <a:p>
            <a:pPr algn="r">
              <a:buNone/>
            </a:pPr>
            <a:r>
              <a:rPr lang="hr-HR" dirty="0"/>
              <a:t>dio </a:t>
            </a:r>
            <a:r>
              <a:rPr lang="de-DE" dirty="0" err="1"/>
              <a:t>ove</a:t>
            </a:r>
            <a:r>
              <a:rPr lang="de-DE" dirty="0"/>
              <a:t> </a:t>
            </a:r>
            <a:r>
              <a:rPr lang="hr-HR" dirty="0"/>
              <a:t>kolonije</a:t>
            </a:r>
            <a:r>
              <a:rPr lang="de-DE" dirty="0"/>
              <a:t>,</a:t>
            </a:r>
            <a:r>
              <a:rPr lang="hr-HR" dirty="0"/>
              <a:t> je SAD.                            </a:t>
            </a:r>
          </a:p>
        </p:txBody>
      </p:sp>
      <p:pic>
        <p:nvPicPr>
          <p:cNvPr id="2050" name="Picture 2" descr="C:\Users\Stopich\Desktop\New_Netherla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2286000" cy="3476625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 rot="5400000">
            <a:off x="2464579" y="132157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Nizozemski Cejlon</a:t>
            </a:r>
          </a:p>
          <a:p>
            <a:pPr>
              <a:buNone/>
            </a:pPr>
            <a:r>
              <a:rPr lang="hr-HR" dirty="0"/>
              <a:t>(</a:t>
            </a:r>
            <a:r>
              <a:rPr lang="hr-HR" dirty="0" err="1"/>
              <a:t>Nederlands</a:t>
            </a:r>
            <a:r>
              <a:rPr lang="hr-HR" dirty="0"/>
              <a:t>-</a:t>
            </a:r>
            <a:r>
              <a:rPr lang="hr-HR" dirty="0" err="1"/>
              <a:t>Ceylon</a:t>
            </a:r>
            <a:r>
              <a:rPr lang="hr-HR" dirty="0"/>
              <a:t>)</a:t>
            </a:r>
          </a:p>
          <a:p>
            <a:pPr>
              <a:buNone/>
            </a:pPr>
            <a:r>
              <a:rPr lang="hr-HR" dirty="0"/>
              <a:t>(1640.-1796.)</a:t>
            </a:r>
          </a:p>
          <a:p>
            <a:endParaRPr lang="hr-HR" dirty="0"/>
          </a:p>
          <a:p>
            <a:endParaRPr lang="hr-HR" dirty="0"/>
          </a:p>
          <a:p>
            <a:pPr>
              <a:buNone/>
            </a:pPr>
            <a:r>
              <a:rPr lang="hr-HR" dirty="0"/>
              <a:t>Zastava</a:t>
            </a:r>
          </a:p>
        </p:txBody>
      </p:sp>
      <p:pic>
        <p:nvPicPr>
          <p:cNvPr id="4" name="Picture 2" descr="C:\Users\Stopich\Desktop\1024px-Flag_of_the_Dutch_East_India_Company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357430"/>
            <a:ext cx="3441702" cy="2295588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>
            <a:off x="2143108" y="3214686"/>
            <a:ext cx="28575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Lokacija Nizozemskog Cejlona</a:t>
            </a:r>
          </a:p>
          <a:p>
            <a:pPr algn="r">
              <a:buNone/>
            </a:pPr>
            <a:r>
              <a:rPr lang="hr-HR" dirty="0"/>
              <a:t>Današnja država koja je bila dio ove kolonije, je </a:t>
            </a:r>
            <a:r>
              <a:rPr lang="hr-HR" dirty="0" err="1"/>
              <a:t>Šri</a:t>
            </a:r>
            <a:r>
              <a:rPr lang="hr-HR" dirty="0"/>
              <a:t> Lanka.</a:t>
            </a:r>
          </a:p>
        </p:txBody>
      </p:sp>
      <p:pic>
        <p:nvPicPr>
          <p:cNvPr id="4098" name="Picture 2" descr="C:\Users\Stopich\Desktop\Kapregiment_Ceylon_Stützpunk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3048000" cy="2974975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 rot="5400000">
            <a:off x="1821637" y="2178835"/>
            <a:ext cx="264320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Nizozemski </a:t>
            </a:r>
            <a:r>
              <a:rPr lang="hr-HR" dirty="0" err="1"/>
              <a:t>Surrate</a:t>
            </a:r>
            <a:endParaRPr lang="hr-HR" dirty="0"/>
          </a:p>
          <a:p>
            <a:pPr>
              <a:buNone/>
            </a:pPr>
            <a:r>
              <a:rPr lang="hr-HR" dirty="0"/>
              <a:t>(</a:t>
            </a:r>
            <a:r>
              <a:rPr lang="hr-HR" dirty="0" err="1"/>
              <a:t>Surrate</a:t>
            </a:r>
            <a:r>
              <a:rPr lang="hr-HR" dirty="0"/>
              <a:t>)</a:t>
            </a:r>
          </a:p>
          <a:p>
            <a:pPr>
              <a:buNone/>
            </a:pPr>
            <a:r>
              <a:rPr lang="hr-HR" dirty="0"/>
              <a:t>(1616.-1825.)</a:t>
            </a:r>
          </a:p>
          <a:p>
            <a:endParaRPr lang="hr-HR" dirty="0"/>
          </a:p>
          <a:p>
            <a:pPr>
              <a:buNone/>
            </a:pPr>
            <a:r>
              <a:rPr lang="hr-HR" dirty="0"/>
              <a:t>Zastava</a:t>
            </a:r>
          </a:p>
        </p:txBody>
      </p:sp>
      <p:pic>
        <p:nvPicPr>
          <p:cNvPr id="4" name="Picture 2" descr="C:\Users\Stopich\Desktop\1024px-Flag_of_the_Dutch_East_India_Company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357430"/>
            <a:ext cx="3441702" cy="2295588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>
            <a:off x="2143108" y="2786058"/>
            <a:ext cx="28575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Lokacija </a:t>
            </a:r>
            <a:r>
              <a:rPr lang="hr-HR" dirty="0" err="1"/>
              <a:t>Surrata</a:t>
            </a:r>
            <a:endParaRPr lang="hr-HR" dirty="0"/>
          </a:p>
          <a:p>
            <a:pPr algn="r">
              <a:buNone/>
            </a:pPr>
            <a:r>
              <a:rPr lang="hr-HR" dirty="0"/>
              <a:t>Današnja država koja je</a:t>
            </a:r>
          </a:p>
          <a:p>
            <a:pPr algn="r">
              <a:buNone/>
            </a:pPr>
            <a:r>
              <a:rPr lang="hr-HR" dirty="0"/>
              <a:t>bila dio ove kolonije, je Indija.</a:t>
            </a:r>
          </a:p>
          <a:p>
            <a:endParaRPr lang="hr-HR" dirty="0"/>
          </a:p>
        </p:txBody>
      </p:sp>
      <p:pic>
        <p:nvPicPr>
          <p:cNvPr id="5122" name="Picture 2" descr="C:\Users\Stopich\Desktop\750px-India_location_map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1357298"/>
            <a:ext cx="2357454" cy="2539764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 rot="5400000">
            <a:off x="964381" y="1321579"/>
            <a:ext cx="135732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Nizozemska Istočna Indija</a:t>
            </a:r>
          </a:p>
          <a:p>
            <a:pPr>
              <a:buNone/>
            </a:pPr>
            <a:r>
              <a:rPr lang="hr-HR" dirty="0"/>
              <a:t>(</a:t>
            </a:r>
            <a:r>
              <a:rPr lang="hr-HR" dirty="0" err="1"/>
              <a:t>Nederlandsch</a:t>
            </a:r>
            <a:r>
              <a:rPr lang="hr-HR" dirty="0"/>
              <a:t>-</a:t>
            </a:r>
            <a:r>
              <a:rPr lang="hr-HR" dirty="0" err="1"/>
              <a:t>Indi</a:t>
            </a:r>
            <a:r>
              <a:rPr lang="nl-NL" dirty="0"/>
              <a:t>ë</a:t>
            </a:r>
            <a:r>
              <a:rPr lang="hr-HR" dirty="0"/>
              <a:t>)</a:t>
            </a:r>
          </a:p>
          <a:p>
            <a:pPr>
              <a:buNone/>
            </a:pPr>
            <a:r>
              <a:rPr lang="hr-HR" dirty="0"/>
              <a:t>(</a:t>
            </a:r>
            <a:r>
              <a:rPr lang="hr-HR" dirty="0" err="1"/>
              <a:t>Hindia</a:t>
            </a:r>
            <a:r>
              <a:rPr lang="hr-HR" dirty="0"/>
              <a:t>-</a:t>
            </a:r>
            <a:r>
              <a:rPr lang="hr-HR" dirty="0" err="1"/>
              <a:t>Belanda</a:t>
            </a:r>
            <a:r>
              <a:rPr lang="hr-HR" dirty="0"/>
              <a:t>)</a:t>
            </a:r>
          </a:p>
          <a:p>
            <a:pPr>
              <a:buNone/>
            </a:pPr>
            <a:r>
              <a:rPr lang="hr-HR" dirty="0"/>
              <a:t>(1816.-1949.)</a:t>
            </a:r>
          </a:p>
          <a:p>
            <a:endParaRPr lang="hr-HR" dirty="0"/>
          </a:p>
          <a:p>
            <a:pPr>
              <a:buNone/>
            </a:pPr>
            <a:r>
              <a:rPr lang="hr-HR" dirty="0"/>
              <a:t>Zastava</a:t>
            </a:r>
          </a:p>
        </p:txBody>
      </p:sp>
      <p:pic>
        <p:nvPicPr>
          <p:cNvPr id="4" name="Picture 2" descr="C:\Users\Stopich\Desktop\1024px-Flag_of_the_Netherland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928802"/>
            <a:ext cx="4267197" cy="2846187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>
            <a:off x="2214546" y="3214686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Lokacija Nizozemske Istočne Indije</a:t>
            </a:r>
          </a:p>
          <a:p>
            <a:pPr algn="r">
              <a:buNone/>
            </a:pPr>
            <a:r>
              <a:rPr lang="hr-HR" dirty="0"/>
              <a:t>Današnja država koja je bila dio ove kolonije, je Indonezija.</a:t>
            </a:r>
          </a:p>
          <a:p>
            <a:endParaRPr lang="hr-HR" dirty="0"/>
          </a:p>
        </p:txBody>
      </p:sp>
      <p:pic>
        <p:nvPicPr>
          <p:cNvPr id="6146" name="Picture 2" descr="C:\Users\Stopich\Desktop\Map_of_the_Dutch_East_Indi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4429156" cy="1589410"/>
          </a:xfrm>
          <a:prstGeom prst="rect">
            <a:avLst/>
          </a:prstGeom>
          <a:noFill/>
        </p:spPr>
      </p:pic>
      <p:cxnSp>
        <p:nvCxnSpPr>
          <p:cNvPr id="7" name="Ravni poveznik sa strelicom 6"/>
          <p:cNvCxnSpPr/>
          <p:nvPr/>
        </p:nvCxnSpPr>
        <p:spPr>
          <a:xfrm rot="10800000" flipV="1">
            <a:off x="2714612" y="1071546"/>
            <a:ext cx="1643074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Nizozemski grad i tvrđava </a:t>
            </a:r>
            <a:r>
              <a:rPr lang="hr-HR" dirty="0" err="1"/>
              <a:t>Malacca</a:t>
            </a:r>
            <a:endParaRPr lang="hr-HR" dirty="0"/>
          </a:p>
          <a:p>
            <a:pPr>
              <a:buNone/>
            </a:pPr>
            <a:r>
              <a:rPr lang="hr-HR" dirty="0"/>
              <a:t>(De </a:t>
            </a:r>
            <a:r>
              <a:rPr lang="hr-HR" dirty="0" err="1"/>
              <a:t>Stad</a:t>
            </a:r>
            <a:r>
              <a:rPr lang="hr-HR" dirty="0"/>
              <a:t> </a:t>
            </a:r>
            <a:r>
              <a:rPr lang="hr-HR" dirty="0" err="1"/>
              <a:t>en</a:t>
            </a:r>
            <a:r>
              <a:rPr lang="hr-HR" dirty="0"/>
              <a:t> </a:t>
            </a:r>
            <a:r>
              <a:rPr lang="hr-HR" dirty="0" err="1"/>
              <a:t>Kasteel</a:t>
            </a:r>
            <a:r>
              <a:rPr lang="hr-HR" dirty="0"/>
              <a:t> </a:t>
            </a:r>
            <a:r>
              <a:rPr lang="hr-HR" dirty="0" err="1"/>
              <a:t>Malacca</a:t>
            </a:r>
            <a:r>
              <a:rPr lang="hr-HR" dirty="0"/>
              <a:t>)</a:t>
            </a:r>
          </a:p>
          <a:p>
            <a:pPr>
              <a:buNone/>
            </a:pPr>
            <a:r>
              <a:rPr lang="hr-HR" dirty="0"/>
              <a:t>(</a:t>
            </a:r>
            <a:r>
              <a:rPr lang="hr-HR" dirty="0" err="1"/>
              <a:t>Melaka</a:t>
            </a:r>
            <a:r>
              <a:rPr lang="hr-HR" dirty="0"/>
              <a:t> </a:t>
            </a:r>
            <a:r>
              <a:rPr lang="hr-HR" dirty="0" err="1"/>
              <a:t>Belanda</a:t>
            </a:r>
            <a:r>
              <a:rPr lang="hr-HR" dirty="0"/>
              <a:t>)</a:t>
            </a:r>
          </a:p>
          <a:p>
            <a:pPr>
              <a:buNone/>
            </a:pPr>
            <a:r>
              <a:rPr lang="hr-HR" dirty="0"/>
              <a:t>(1641.-1795.), (1818.-1825.)</a:t>
            </a:r>
          </a:p>
          <a:p>
            <a:endParaRPr lang="hr-HR" dirty="0"/>
          </a:p>
          <a:p>
            <a:pPr>
              <a:buNone/>
            </a:pPr>
            <a:r>
              <a:rPr lang="hr-HR" dirty="0"/>
              <a:t>Zastava</a:t>
            </a:r>
          </a:p>
        </p:txBody>
      </p:sp>
      <p:pic>
        <p:nvPicPr>
          <p:cNvPr id="4" name="Picture 2" descr="C:\Users\Stopich\Desktop\1024px-Flag_of_the_Dutch_East_India_Company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500306"/>
            <a:ext cx="3441702" cy="2295588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>
            <a:off x="2143108" y="3214686"/>
            <a:ext cx="278608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Lokacija </a:t>
            </a:r>
            <a:r>
              <a:rPr lang="hr-HR" dirty="0" err="1"/>
              <a:t>Malacce</a:t>
            </a:r>
            <a:endParaRPr lang="hr-HR" dirty="0"/>
          </a:p>
          <a:p>
            <a:pPr algn="r">
              <a:buNone/>
            </a:pPr>
            <a:r>
              <a:rPr lang="hr-HR" dirty="0"/>
              <a:t>Današnja država koja je bila dio ove kolonije, je Malezija.</a:t>
            </a:r>
          </a:p>
        </p:txBody>
      </p:sp>
      <p:pic>
        <p:nvPicPr>
          <p:cNvPr id="7170" name="Picture 2" descr="C:\Users\Stopich\Desktop\MapMalaysiaMalaccaTow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3968778" cy="1428760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 rot="10800000" flipV="1">
            <a:off x="1357290" y="1071546"/>
            <a:ext cx="1714512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Vlada </a:t>
            </a:r>
            <a:r>
              <a:rPr lang="hr-HR" dirty="0" err="1"/>
              <a:t>Formose</a:t>
            </a:r>
            <a:endParaRPr lang="hr-HR" dirty="0"/>
          </a:p>
          <a:p>
            <a:pPr>
              <a:buNone/>
            </a:pPr>
            <a:r>
              <a:rPr lang="hr-HR" dirty="0"/>
              <a:t>(</a:t>
            </a:r>
            <a:r>
              <a:rPr lang="hr-HR" dirty="0" err="1"/>
              <a:t>Gouvernement</a:t>
            </a:r>
            <a:r>
              <a:rPr lang="hr-HR" dirty="0"/>
              <a:t> </a:t>
            </a:r>
            <a:r>
              <a:rPr lang="hr-HR" dirty="0" err="1"/>
              <a:t>Formosa</a:t>
            </a:r>
            <a:r>
              <a:rPr lang="hr-HR" dirty="0"/>
              <a:t>)</a:t>
            </a:r>
          </a:p>
          <a:p>
            <a:pPr>
              <a:buNone/>
            </a:pPr>
            <a:r>
              <a:rPr lang="hr-HR" dirty="0"/>
              <a:t>(</a:t>
            </a:r>
            <a:r>
              <a:rPr lang="zh-TW" altLang="en-US" dirty="0"/>
              <a:t>荷蘭福爾摩沙</a:t>
            </a:r>
            <a:r>
              <a:rPr lang="hr-HR" altLang="zh-TW" dirty="0"/>
              <a:t>)</a:t>
            </a:r>
          </a:p>
          <a:p>
            <a:pPr>
              <a:buNone/>
            </a:pPr>
            <a:r>
              <a:rPr lang="hr-HR" dirty="0"/>
              <a:t>(1624.-1662)</a:t>
            </a:r>
          </a:p>
          <a:p>
            <a:endParaRPr lang="hr-HR" dirty="0"/>
          </a:p>
          <a:p>
            <a:pPr>
              <a:buNone/>
            </a:pPr>
            <a:r>
              <a:rPr lang="hr-HR" dirty="0"/>
              <a:t>Zastava</a:t>
            </a:r>
          </a:p>
        </p:txBody>
      </p:sp>
      <p:pic>
        <p:nvPicPr>
          <p:cNvPr id="4" name="Picture 2" descr="C:\Users\Stopich\Desktop\1024px-Flag_of_the_Dutch_East_India_Company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500306"/>
            <a:ext cx="3441702" cy="2295588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>
            <a:off x="2143108" y="3214686"/>
            <a:ext cx="278608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Lokacija </a:t>
            </a:r>
            <a:r>
              <a:rPr lang="hr-HR" dirty="0" err="1"/>
              <a:t>Formose</a:t>
            </a:r>
            <a:endParaRPr lang="hr-HR" dirty="0"/>
          </a:p>
          <a:p>
            <a:pPr algn="r">
              <a:buNone/>
            </a:pPr>
            <a:r>
              <a:rPr lang="hr-HR" sz="2400" dirty="0"/>
              <a:t>Današnja država koja je bila </a:t>
            </a:r>
          </a:p>
          <a:p>
            <a:pPr algn="r">
              <a:buNone/>
            </a:pPr>
            <a:r>
              <a:rPr lang="hr-HR" sz="2400"/>
              <a:t>dio </a:t>
            </a:r>
            <a:r>
              <a:rPr lang="hr-HR" sz="2400" dirty="0"/>
              <a:t>ove kolonije</a:t>
            </a:r>
            <a:r>
              <a:rPr lang="hr-HR" sz="2400"/>
              <a:t>, </a:t>
            </a:r>
          </a:p>
          <a:p>
            <a:pPr algn="r">
              <a:buNone/>
            </a:pPr>
            <a:r>
              <a:rPr lang="hr-HR" sz="2400"/>
              <a:t>je </a:t>
            </a:r>
            <a:r>
              <a:rPr lang="hr-HR" sz="2400" dirty="0"/>
              <a:t>Republika Kina (Tajvan).</a:t>
            </a:r>
          </a:p>
        </p:txBody>
      </p:sp>
      <p:pic>
        <p:nvPicPr>
          <p:cNvPr id="8194" name="Picture 2" descr="C:\Users\Stopich\Desktop\Dutch_and_Spanish_Taiw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2792576" cy="3071834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 rot="16200000" flipH="1">
            <a:off x="2464579" y="1607331"/>
            <a:ext cx="121444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Nizozemski djevičanski otoci</a:t>
            </a:r>
          </a:p>
          <a:p>
            <a:pPr>
              <a:buNone/>
            </a:pPr>
            <a:r>
              <a:rPr lang="hr-HR" dirty="0"/>
              <a:t>(</a:t>
            </a:r>
            <a:r>
              <a:rPr lang="hr-HR" dirty="0" err="1"/>
              <a:t>Nederlandse</a:t>
            </a:r>
            <a:r>
              <a:rPr lang="hr-HR" dirty="0"/>
              <a:t> </a:t>
            </a:r>
            <a:r>
              <a:rPr lang="hr-HR" dirty="0" err="1"/>
              <a:t>Maagdeneilanden</a:t>
            </a:r>
            <a:r>
              <a:rPr lang="hr-HR" dirty="0"/>
              <a:t>)</a:t>
            </a:r>
          </a:p>
          <a:p>
            <a:pPr>
              <a:buNone/>
            </a:pPr>
            <a:r>
              <a:rPr lang="hr-HR" dirty="0"/>
              <a:t>(1625.-1680.)</a:t>
            </a:r>
          </a:p>
          <a:p>
            <a:endParaRPr lang="hr-HR" dirty="0"/>
          </a:p>
          <a:p>
            <a:endParaRPr lang="hr-HR" dirty="0"/>
          </a:p>
          <a:p>
            <a:pPr>
              <a:buNone/>
            </a:pPr>
            <a:r>
              <a:rPr lang="hr-HR" dirty="0"/>
              <a:t>Zastava </a:t>
            </a:r>
          </a:p>
        </p:txBody>
      </p:sp>
      <p:pic>
        <p:nvPicPr>
          <p:cNvPr id="3074" name="Picture 2" descr="C:\Users\Stopich\Desktop\1280px-Flag_of_the_Dutch_West_India_Company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071678"/>
            <a:ext cx="4429108" cy="2571768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>
            <a:off x="2214546" y="3214686"/>
            <a:ext cx="20002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err="1"/>
              <a:t>Curaçao</a:t>
            </a:r>
            <a:r>
              <a:rPr lang="hr-HR" dirty="0"/>
              <a:t> i ovisnosti </a:t>
            </a:r>
          </a:p>
          <a:p>
            <a:pPr>
              <a:buNone/>
            </a:pPr>
            <a:r>
              <a:rPr lang="hr-HR" dirty="0"/>
              <a:t>(</a:t>
            </a:r>
            <a:r>
              <a:rPr lang="hr-HR" dirty="0" err="1"/>
              <a:t>Curaçao</a:t>
            </a:r>
            <a:r>
              <a:rPr lang="hr-HR" dirty="0"/>
              <a:t> </a:t>
            </a:r>
            <a:r>
              <a:rPr lang="hr-HR" dirty="0" err="1"/>
              <a:t>en</a:t>
            </a:r>
            <a:r>
              <a:rPr lang="hr-HR" dirty="0"/>
              <a:t> </a:t>
            </a:r>
            <a:r>
              <a:rPr lang="hr-HR" dirty="0" err="1"/>
              <a:t>onderhorigheden</a:t>
            </a:r>
            <a:r>
              <a:rPr lang="hr-HR" dirty="0"/>
              <a:t>)</a:t>
            </a:r>
          </a:p>
          <a:p>
            <a:pPr>
              <a:buNone/>
            </a:pPr>
            <a:r>
              <a:rPr lang="hr-HR" dirty="0"/>
              <a:t>(</a:t>
            </a:r>
            <a:r>
              <a:rPr lang="hr-HR" dirty="0" err="1"/>
              <a:t>Kòrsou</a:t>
            </a:r>
            <a:r>
              <a:rPr lang="hr-HR" dirty="0"/>
              <a:t> i las </a:t>
            </a:r>
            <a:r>
              <a:rPr lang="hr-HR" dirty="0" err="1"/>
              <a:t>dependenshas</a:t>
            </a:r>
            <a:r>
              <a:rPr lang="hr-HR" dirty="0"/>
              <a:t>)</a:t>
            </a:r>
          </a:p>
          <a:p>
            <a:pPr>
              <a:buNone/>
            </a:pPr>
            <a:r>
              <a:rPr lang="hr-HR" dirty="0"/>
              <a:t>(1815.-1954.)</a:t>
            </a:r>
          </a:p>
          <a:p>
            <a:endParaRPr lang="hr-HR" dirty="0"/>
          </a:p>
          <a:p>
            <a:pPr>
              <a:buNone/>
            </a:pPr>
            <a:r>
              <a:rPr lang="hr-HR" dirty="0"/>
              <a:t>Zastava</a:t>
            </a:r>
          </a:p>
        </p:txBody>
      </p:sp>
      <p:pic>
        <p:nvPicPr>
          <p:cNvPr id="4" name="Picture 2" descr="C:\Users\Stopich\Desktop\1024px-Flag_of_the_Netherland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071678"/>
            <a:ext cx="4267197" cy="2846187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>
            <a:off x="2143108" y="3143248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Lokacija </a:t>
            </a:r>
            <a:r>
              <a:rPr lang="hr-HR" dirty="0" err="1"/>
              <a:t>Curaçaoa</a:t>
            </a:r>
            <a:endParaRPr lang="hr-HR" dirty="0"/>
          </a:p>
          <a:p>
            <a:pPr algn="r">
              <a:buNone/>
            </a:pPr>
            <a:r>
              <a:rPr lang="hr-HR" dirty="0"/>
              <a:t>Današnji teritorij koji je bio dio ove kolonije, su Nizozemski Antili.</a:t>
            </a:r>
          </a:p>
        </p:txBody>
      </p:sp>
      <p:pic>
        <p:nvPicPr>
          <p:cNvPr id="9218" name="Picture 2" descr="C:\Users\Stopich\Desktop\On_the_birds_of_the_islands_of_Aruba,_Curaçao,_and_Bonaire_(1893)_(1456345473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3786214" cy="27509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cxnSp>
        <p:nvCxnSpPr>
          <p:cNvPr id="8" name="Ravni poveznik sa strelicom 7"/>
          <p:cNvCxnSpPr/>
          <p:nvPr/>
        </p:nvCxnSpPr>
        <p:spPr>
          <a:xfrm rot="5400000">
            <a:off x="1285852" y="2285992"/>
            <a:ext cx="307183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 rot="5400000">
            <a:off x="1035819" y="2464587"/>
            <a:ext cx="292895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/>
          <p:cNvCxnSpPr/>
          <p:nvPr/>
        </p:nvCxnSpPr>
        <p:spPr>
          <a:xfrm rot="5400000">
            <a:off x="1428728" y="2285992"/>
            <a:ext cx="307183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/>
              <a:t>Korištena literatura</a:t>
            </a:r>
            <a:endParaRPr lang="hr-HR" dirty="0"/>
          </a:p>
          <a:p>
            <a:endParaRPr lang="hr-HR" dirty="0"/>
          </a:p>
          <a:p>
            <a:pPr>
              <a:buNone/>
            </a:pPr>
            <a:r>
              <a:rPr lang="hr-HR" dirty="0"/>
              <a:t>Wikipedia (slike, godine nastanka i raspada kolonija)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000" dirty="0"/>
              <a:t>Lokacija Nizozemskih Djevičanskih otoka</a:t>
            </a:r>
          </a:p>
          <a:p>
            <a:pPr algn="r">
              <a:buNone/>
            </a:pPr>
            <a:r>
              <a:rPr lang="hr-HR" sz="2000" dirty="0"/>
              <a:t>Današnji teritoriji koji su</a:t>
            </a:r>
          </a:p>
          <a:p>
            <a:pPr algn="r">
              <a:buNone/>
            </a:pPr>
            <a:r>
              <a:rPr lang="de-DE" sz="2000" dirty="0"/>
              <a:t>b</a:t>
            </a:r>
            <a:r>
              <a:rPr lang="hr-HR" sz="2000" dirty="0"/>
              <a:t>ili dio </a:t>
            </a:r>
            <a:r>
              <a:rPr lang="de-DE" sz="2000" dirty="0" err="1"/>
              <a:t>ove</a:t>
            </a:r>
            <a:r>
              <a:rPr lang="de-DE" sz="2000" dirty="0"/>
              <a:t> </a:t>
            </a:r>
            <a:r>
              <a:rPr lang="hr-HR" sz="2000" dirty="0"/>
              <a:t>kolonije</a:t>
            </a:r>
            <a:r>
              <a:rPr lang="de-DE" sz="2000" dirty="0"/>
              <a:t>,</a:t>
            </a:r>
            <a:r>
              <a:rPr lang="hr-HR" sz="2000" dirty="0"/>
              <a:t> su:</a:t>
            </a:r>
            <a:endParaRPr lang="de-DE" sz="2000" dirty="0"/>
          </a:p>
          <a:p>
            <a:pPr algn="r">
              <a:buNone/>
            </a:pPr>
            <a:r>
              <a:rPr lang="hr-HR" sz="2000" dirty="0"/>
              <a:t>Britanski Djevičanski</a:t>
            </a:r>
          </a:p>
          <a:p>
            <a:pPr algn="r">
              <a:buNone/>
            </a:pPr>
            <a:r>
              <a:rPr lang="hr-HR" sz="2000" dirty="0"/>
              <a:t>otoci, </a:t>
            </a:r>
            <a:endParaRPr lang="de-DE" sz="2000" dirty="0"/>
          </a:p>
          <a:p>
            <a:pPr algn="r">
              <a:buNone/>
            </a:pPr>
            <a:r>
              <a:rPr lang="hr-HR" sz="2000" dirty="0"/>
              <a:t>Američki </a:t>
            </a:r>
          </a:p>
          <a:p>
            <a:pPr algn="r">
              <a:buNone/>
            </a:pPr>
            <a:r>
              <a:rPr lang="hr-HR" sz="2000" dirty="0"/>
              <a:t>Djevičanski otoci</a:t>
            </a:r>
          </a:p>
          <a:p>
            <a:pPr algn="r"/>
            <a:endParaRPr lang="hr-HR" sz="2000" dirty="0"/>
          </a:p>
        </p:txBody>
      </p:sp>
      <p:pic>
        <p:nvPicPr>
          <p:cNvPr id="4098" name="Picture 2" descr="C:\Users\Stopich\Desktop\800px-Virgin_Islands-map-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3162288" cy="3571900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 rot="5400000">
            <a:off x="2607455" y="117870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err="1"/>
              <a:t>Berbice</a:t>
            </a:r>
            <a:endParaRPr lang="hr-HR" dirty="0"/>
          </a:p>
          <a:p>
            <a:pPr>
              <a:buNone/>
            </a:pPr>
            <a:r>
              <a:rPr lang="hr-HR" dirty="0"/>
              <a:t>(1627.-1815.)</a:t>
            </a:r>
          </a:p>
          <a:p>
            <a:endParaRPr lang="hr-HR" dirty="0"/>
          </a:p>
          <a:p>
            <a:endParaRPr lang="hr-HR" dirty="0"/>
          </a:p>
          <a:p>
            <a:pPr>
              <a:buNone/>
            </a:pPr>
            <a:r>
              <a:rPr lang="hr-HR" dirty="0"/>
              <a:t>Zastava </a:t>
            </a:r>
          </a:p>
        </p:txBody>
      </p:sp>
      <p:pic>
        <p:nvPicPr>
          <p:cNvPr id="4" name="Picture 2" descr="C:\Users\Stopich\Desktop\1280px-Flag_of_the_Dutch_West_India_Company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643050"/>
            <a:ext cx="4429108" cy="2571768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>
            <a:off x="2143108" y="2714620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Lokacija </a:t>
            </a:r>
            <a:r>
              <a:rPr lang="hr-HR" dirty="0" err="1"/>
              <a:t>Berbica</a:t>
            </a:r>
            <a:endParaRPr lang="hr-HR" dirty="0"/>
          </a:p>
          <a:p>
            <a:pPr algn="r">
              <a:buNone/>
            </a:pPr>
            <a:r>
              <a:rPr lang="hr-HR" dirty="0"/>
              <a:t>Današnja država</a:t>
            </a:r>
          </a:p>
          <a:p>
            <a:pPr algn="r">
              <a:buNone/>
            </a:pPr>
            <a:r>
              <a:rPr lang="hr-HR" dirty="0"/>
              <a:t>koja je bila dio</a:t>
            </a:r>
          </a:p>
          <a:p>
            <a:pPr algn="r">
              <a:buNone/>
            </a:pPr>
            <a:r>
              <a:rPr lang="de-DE" dirty="0" err="1"/>
              <a:t>ove</a:t>
            </a:r>
            <a:r>
              <a:rPr lang="de-DE" dirty="0"/>
              <a:t> </a:t>
            </a:r>
            <a:r>
              <a:rPr lang="hr-HR" dirty="0"/>
              <a:t>kolonije</a:t>
            </a:r>
            <a:r>
              <a:rPr lang="de-DE" dirty="0"/>
              <a:t>,</a:t>
            </a:r>
            <a:r>
              <a:rPr lang="hr-HR" dirty="0"/>
              <a:t> je </a:t>
            </a:r>
          </a:p>
          <a:p>
            <a:pPr algn="r">
              <a:buNone/>
            </a:pPr>
            <a:r>
              <a:rPr lang="hr-HR" dirty="0"/>
              <a:t>Gvajana.</a:t>
            </a:r>
          </a:p>
        </p:txBody>
      </p:sp>
      <p:pic>
        <p:nvPicPr>
          <p:cNvPr id="5122" name="Picture 2" descr="C:\Users\Stopich\Desktop\Guyana-spro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4786346" cy="3326903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 rot="16200000" flipH="1">
            <a:off x="1964513" y="1893083"/>
            <a:ext cx="3000396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Kolonija </a:t>
            </a:r>
            <a:r>
              <a:rPr lang="hr-HR" dirty="0" err="1"/>
              <a:t>Demerera</a:t>
            </a:r>
            <a:endParaRPr lang="hr-HR" dirty="0"/>
          </a:p>
          <a:p>
            <a:pPr>
              <a:buNone/>
            </a:pPr>
            <a:r>
              <a:rPr lang="hr-HR" dirty="0"/>
              <a:t>(</a:t>
            </a:r>
            <a:r>
              <a:rPr lang="hr-HR" dirty="0" err="1"/>
              <a:t>Kolonie</a:t>
            </a:r>
            <a:r>
              <a:rPr lang="hr-HR" dirty="0"/>
              <a:t> </a:t>
            </a:r>
            <a:r>
              <a:rPr lang="hr-HR" dirty="0" err="1"/>
              <a:t>Demerary</a:t>
            </a:r>
            <a:r>
              <a:rPr lang="hr-HR" dirty="0"/>
              <a:t>)</a:t>
            </a:r>
          </a:p>
          <a:p>
            <a:pPr>
              <a:buNone/>
            </a:pPr>
            <a:r>
              <a:rPr lang="hr-HR" dirty="0"/>
              <a:t>(1745.-1815.)</a:t>
            </a:r>
          </a:p>
          <a:p>
            <a:endParaRPr lang="hr-HR" dirty="0"/>
          </a:p>
          <a:p>
            <a:pPr>
              <a:buNone/>
            </a:pPr>
            <a:r>
              <a:rPr lang="hr-HR" dirty="0"/>
              <a:t>Zastava  </a:t>
            </a:r>
          </a:p>
          <a:p>
            <a:endParaRPr lang="hr-HR" dirty="0"/>
          </a:p>
        </p:txBody>
      </p:sp>
      <p:pic>
        <p:nvPicPr>
          <p:cNvPr id="4" name="Picture 2" descr="C:\Users\Stopich\Desktop\1280px-Flag_of_the_Dutch_West_India_Company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000240"/>
            <a:ext cx="4429108" cy="2571768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>
            <a:off x="2143108" y="2714620"/>
            <a:ext cx="2000264" cy="73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Lokacija </a:t>
            </a:r>
            <a:r>
              <a:rPr lang="hr-HR" dirty="0" err="1"/>
              <a:t>Demerere</a:t>
            </a:r>
            <a:endParaRPr lang="hr-HR" dirty="0"/>
          </a:p>
          <a:p>
            <a:pPr algn="r">
              <a:buNone/>
            </a:pPr>
            <a:r>
              <a:rPr lang="hr-HR" dirty="0"/>
              <a:t>Država koja je bila </a:t>
            </a:r>
          </a:p>
          <a:p>
            <a:pPr algn="r">
              <a:buNone/>
            </a:pPr>
            <a:r>
              <a:rPr lang="hr-HR" dirty="0"/>
              <a:t>dio ove kolonije</a:t>
            </a:r>
            <a:r>
              <a:rPr lang="de-DE" dirty="0"/>
              <a:t>,</a:t>
            </a:r>
            <a:r>
              <a:rPr lang="hr-HR" dirty="0"/>
              <a:t> je </a:t>
            </a:r>
          </a:p>
          <a:p>
            <a:pPr algn="r">
              <a:buNone/>
            </a:pPr>
            <a:r>
              <a:rPr lang="hr-HR" dirty="0"/>
              <a:t>Gvajana. </a:t>
            </a:r>
          </a:p>
        </p:txBody>
      </p:sp>
      <p:pic>
        <p:nvPicPr>
          <p:cNvPr id="6147" name="Picture 3" descr="C:\Users\Stopich\Desktop\500px-Demerara_rebellion_of_1823_map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4143404" cy="2419350"/>
          </a:xfrm>
          <a:prstGeom prst="rect">
            <a:avLst/>
          </a:prstGeom>
          <a:noFill/>
        </p:spPr>
      </p:pic>
      <p:cxnSp>
        <p:nvCxnSpPr>
          <p:cNvPr id="7" name="Ravni poveznik sa strelicom 6"/>
          <p:cNvCxnSpPr/>
          <p:nvPr/>
        </p:nvCxnSpPr>
        <p:spPr>
          <a:xfrm rot="5400000">
            <a:off x="1107257" y="1893083"/>
            <a:ext cx="207170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197</TotalTime>
  <Words>597</Words>
  <Application>Microsoft Office PowerPoint</Application>
  <PresentationFormat>On-screen Show (4:3)</PresentationFormat>
  <Paragraphs>181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微軟正黑體</vt:lpstr>
      <vt:lpstr>Verdana</vt:lpstr>
      <vt:lpstr>Wingdings 2</vt:lpstr>
      <vt:lpstr>Aspekt</vt:lpstr>
      <vt:lpstr>Kolonije Nizozemske republike(1581.-1795.) i Kraljevine Nizozemske (1815.-danas)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Kolonije Nizozemske republike(1581.-1795.) i Kraljevine Nizozemske (1815.-danas)</dc:title>
  <dc:creator>Stopich</dc:creator>
  <cp:lastModifiedBy>Dora Jelaković</cp:lastModifiedBy>
  <cp:revision>25</cp:revision>
  <dcterms:created xsi:type="dcterms:W3CDTF">2019-01-17T20:01:05Z</dcterms:created>
  <dcterms:modified xsi:type="dcterms:W3CDTF">2019-02-26T09:13:57Z</dcterms:modified>
</cp:coreProperties>
</file>