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0066"/>
    <a:srgbClr val="FF33CC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5367D-C42B-4A5B-A17D-A271BA772951}" type="datetimeFigureOut">
              <a:rPr lang="sr-Latn-CS" smtClean="0"/>
              <a:pPr/>
              <a:t>24.9.2019.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0C564-3407-4AED-9FCB-5372935D191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543211-BE1F-4A40-9456-DFAC7E8BD6C2}" type="datetimeFigureOut">
              <a:rPr lang="sr-Latn-CS" smtClean="0"/>
              <a:pPr/>
              <a:t>24.9.2019.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Pravoku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u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ni povez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ni povez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u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6AF24F2-CE2D-45FF-9780-E9F11CB1CF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3211-BE1F-4A40-9456-DFAC7E8BD6C2}" type="datetimeFigureOut">
              <a:rPr lang="sr-Latn-CS" smtClean="0"/>
              <a:pPr/>
              <a:t>24.9.2019.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24F2-CE2D-45FF-9780-E9F11CB1CF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3211-BE1F-4A40-9456-DFAC7E8BD6C2}" type="datetimeFigureOut">
              <a:rPr lang="sr-Latn-CS" smtClean="0"/>
              <a:pPr/>
              <a:t>24.9.2019.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24F2-CE2D-45FF-9780-E9F11CB1CF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543211-BE1F-4A40-9456-DFAC7E8BD6C2}" type="datetimeFigureOut">
              <a:rPr lang="sr-Latn-CS" smtClean="0"/>
              <a:pPr/>
              <a:t>24.9.2019.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6AF24F2-CE2D-45FF-9780-E9F11CB1CF5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543211-BE1F-4A40-9456-DFAC7E8BD6C2}" type="datetimeFigureOut">
              <a:rPr lang="sr-Latn-CS" smtClean="0"/>
              <a:pPr/>
              <a:t>24.9.2019.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Pravoku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ni povez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ni povez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u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ni povez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6AF24F2-CE2D-45FF-9780-E9F11CB1CF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3211-BE1F-4A40-9456-DFAC7E8BD6C2}" type="datetimeFigureOut">
              <a:rPr lang="sr-Latn-CS" smtClean="0"/>
              <a:pPr/>
              <a:t>24.9.2019.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24F2-CE2D-45FF-9780-E9F11CB1CF5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3211-BE1F-4A40-9456-DFAC7E8BD6C2}" type="datetimeFigureOut">
              <a:rPr lang="sr-Latn-CS" smtClean="0"/>
              <a:pPr/>
              <a:t>24.9.2019.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24F2-CE2D-45FF-9780-E9F11CB1CF5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14" name="Rezervirano mjesto tekst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543211-BE1F-4A40-9456-DFAC7E8BD6C2}" type="datetimeFigureOut">
              <a:rPr lang="sr-Latn-CS" smtClean="0"/>
              <a:pPr/>
              <a:t>24.9.2019.</a:t>
            </a:fld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6AF24F2-CE2D-45FF-9780-E9F11CB1CF5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3211-BE1F-4A40-9456-DFAC7E8BD6C2}" type="datetimeFigureOut">
              <a:rPr lang="sr-Latn-CS" smtClean="0"/>
              <a:pPr/>
              <a:t>24.9.2019.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24F2-CE2D-45FF-9780-E9F11CB1CF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zervirano mjesto sadržaja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543211-BE1F-4A40-9456-DFAC7E8BD6C2}" type="datetimeFigureOut">
              <a:rPr lang="sr-Latn-CS" smtClean="0"/>
              <a:pPr/>
              <a:t>24.9.2019.</a:t>
            </a:fld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6AF24F2-CE2D-45FF-9780-E9F11CB1CF5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Rezervirano mjesto podnožj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r-HR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ni povez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ezervirano mjesto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543211-BE1F-4A40-9456-DFAC7E8BD6C2}" type="datetimeFigureOut">
              <a:rPr lang="sr-Latn-CS" smtClean="0"/>
              <a:pPr/>
              <a:t>24.9.2019.</a:t>
            </a:fld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6AF24F2-CE2D-45FF-9780-E9F11CB1CF5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/>
              <a:t>Kliknite da biste uredili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543211-BE1F-4A40-9456-DFAC7E8BD6C2}" type="datetimeFigureOut">
              <a:rPr lang="sr-Latn-CS" smtClean="0"/>
              <a:pPr/>
              <a:t>24.9.2019.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6AF24F2-CE2D-45FF-9780-E9F11CB1CF5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</a:t>
            </a:r>
            <a:endParaRPr lang="hr-HR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 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1285852" y="2428868"/>
            <a:ext cx="607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accent1"/>
                </a:solidFill>
              </a:rPr>
              <a:t> </a:t>
            </a:r>
            <a:r>
              <a:rPr lang="hr-HR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Salzburg</a:t>
            </a:r>
            <a:endParaRPr lang="hr-HR" dirty="0">
              <a:solidFill>
                <a:schemeClr val="accent1"/>
              </a:solidFill>
            </a:endParaRPr>
          </a:p>
        </p:txBody>
      </p:sp>
      <p:pic>
        <p:nvPicPr>
          <p:cNvPr id="8" name="Slika 7" descr="1500px-Salzburg_Altstadt_Panora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70035">
            <a:off x="2401233" y="3929051"/>
            <a:ext cx="6462991" cy="15270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7467600" cy="1143000"/>
          </a:xfrm>
        </p:spPr>
        <p:txBody>
          <a:bodyPr>
            <a:normAutofit/>
          </a:bodyPr>
          <a:lstStyle/>
          <a:p>
            <a:r>
              <a:rPr lang="hr-HR" sz="2800" b="1" cap="none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</a:t>
            </a:r>
            <a:r>
              <a:rPr lang="hr-HR" sz="2800" b="1" cap="none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Interessante</a:t>
            </a:r>
            <a:r>
              <a:rPr lang="hr-HR" sz="2800" b="1" cap="none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Dinge </a:t>
            </a:r>
            <a:r>
              <a:rPr lang="hr-HR" sz="2800" b="1" cap="none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über</a:t>
            </a:r>
            <a:r>
              <a:rPr lang="hr-HR" sz="2800" b="1" cap="none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hr-HR" sz="2800" b="1" cap="none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Salzburg</a:t>
            </a:r>
            <a:br>
              <a:rPr lang="hr-HR" sz="2800" b="1" cap="none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hr-HR" sz="2800" dirty="0">
              <a:latin typeface="Forte" pitchFamily="66" charset="0"/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Salzburg ist eine Stadt in Österreich und das Zentrum des gleichen Landes</a:t>
            </a:r>
            <a:r>
              <a:rPr lang="hr-HR" dirty="0"/>
              <a:t>.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de-DE" dirty="0"/>
              <a:t>Diese Stadt ist die </a:t>
            </a:r>
            <a:r>
              <a:rPr lang="de-DE" dirty="0">
                <a:solidFill>
                  <a:srgbClr val="FF0000"/>
                </a:solidFill>
              </a:rPr>
              <a:t>viertgrößte Stadt</a:t>
            </a:r>
            <a:r>
              <a:rPr lang="de-DE" dirty="0"/>
              <a:t> in Österreich.</a:t>
            </a:r>
            <a:r>
              <a:rPr lang="hr-HR" dirty="0"/>
              <a:t> </a:t>
            </a:r>
          </a:p>
          <a:p>
            <a:r>
              <a:rPr lang="de-DE" dirty="0"/>
              <a:t>Das Gebiet von Salzburg ist 65.678 km</a:t>
            </a:r>
            <a:endParaRPr lang="hr-HR" dirty="0"/>
          </a:p>
        </p:txBody>
      </p:sp>
      <p:pic>
        <p:nvPicPr>
          <p:cNvPr id="4" name="Slika 3" descr="salzburgo_en_obras_de_arte_moderno_181116616_1000x5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83391">
            <a:off x="1285852" y="2643182"/>
            <a:ext cx="4000496" cy="16041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Die Altstadt von Salzburg wurde in die </a:t>
            </a:r>
            <a:r>
              <a:rPr lang="de-DE" dirty="0">
                <a:solidFill>
                  <a:srgbClr val="FF0066"/>
                </a:solidFill>
              </a:rPr>
              <a:t>UNESCO</a:t>
            </a:r>
            <a:r>
              <a:rPr lang="de-DE" dirty="0"/>
              <a:t>-Liste des Weltkulturerbes in </a:t>
            </a:r>
            <a:r>
              <a:rPr lang="de-DE" dirty="0">
                <a:solidFill>
                  <a:srgbClr val="FF0066"/>
                </a:solidFill>
              </a:rPr>
              <a:t>Europa </a:t>
            </a:r>
            <a:r>
              <a:rPr lang="de-DE" dirty="0"/>
              <a:t>aufgenommen.</a:t>
            </a:r>
            <a:endParaRPr lang="hr-HR" dirty="0"/>
          </a:p>
          <a:p>
            <a:r>
              <a:rPr lang="de-DE" dirty="0"/>
              <a:t>Salzburg ist berühmt für seine größten </a:t>
            </a:r>
            <a:r>
              <a:rPr lang="de-DE" dirty="0">
                <a:solidFill>
                  <a:srgbClr val="FF0066"/>
                </a:solidFill>
              </a:rPr>
              <a:t>Salzbergwerke</a:t>
            </a:r>
            <a:r>
              <a:rPr lang="de-DE" dirty="0"/>
              <a:t>, die heute leider geschlossen sind.</a:t>
            </a:r>
            <a:endParaRPr lang="hr-HR" dirty="0"/>
          </a:p>
          <a:p>
            <a:r>
              <a:rPr lang="de-DE" dirty="0">
                <a:solidFill>
                  <a:srgbClr val="FF0066"/>
                </a:solidFill>
              </a:rPr>
              <a:t>Salzach</a:t>
            </a:r>
            <a:r>
              <a:rPr lang="de-DE" dirty="0"/>
              <a:t> und </a:t>
            </a:r>
            <a:r>
              <a:rPr lang="de-DE" dirty="0">
                <a:solidFill>
                  <a:srgbClr val="FF0066"/>
                </a:solidFill>
              </a:rPr>
              <a:t>Saalach</a:t>
            </a:r>
            <a:r>
              <a:rPr lang="de-DE" dirty="0"/>
              <a:t> führen durch Salzburg.</a:t>
            </a:r>
            <a:endParaRPr lang="hr-HR" dirty="0"/>
          </a:p>
          <a:p>
            <a:pPr>
              <a:buNone/>
            </a:pPr>
            <a:r>
              <a:rPr lang="hr-HR" dirty="0"/>
              <a:t>                                    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 err="1">
                <a:solidFill>
                  <a:srgbClr val="FF0066"/>
                </a:solidFill>
              </a:rPr>
              <a:t>Salzach</a:t>
            </a:r>
            <a:r>
              <a:rPr lang="hr-HR" dirty="0">
                <a:solidFill>
                  <a:srgbClr val="FF0066"/>
                </a:solidFill>
              </a:rPr>
              <a:t>                     </a:t>
            </a:r>
            <a:r>
              <a:rPr lang="hr-HR" dirty="0" err="1">
                <a:solidFill>
                  <a:srgbClr val="FF0066"/>
                </a:solidFill>
              </a:rPr>
              <a:t>Saalach</a:t>
            </a:r>
            <a:endParaRPr lang="hr-HR" dirty="0">
              <a:solidFill>
                <a:srgbClr val="FF0066"/>
              </a:solidFill>
            </a:endParaRP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 descr="1200px-2141_-_Salzburg_-_Salzach_Ri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4214818"/>
            <a:ext cx="1500198" cy="15884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Slika 4" descr="326px-Saala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4214818"/>
            <a:ext cx="1500579" cy="15217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FF5050"/>
                </a:solidFill>
              </a:rPr>
              <a:t>               </a:t>
            </a:r>
            <a:r>
              <a:rPr lang="hr-HR" dirty="0" err="1">
                <a:solidFill>
                  <a:schemeClr val="bg1">
                    <a:lumMod val="50000"/>
                  </a:schemeClr>
                </a:solidFill>
                <a:latin typeface="Freestyle Script" pitchFamily="66" charset="0"/>
              </a:rPr>
              <a:t>Die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Freestyle Script" pitchFamily="66" charset="0"/>
              </a:rPr>
              <a:t> </a:t>
            </a:r>
            <a:r>
              <a:rPr lang="hr-HR" dirty="0" err="1">
                <a:solidFill>
                  <a:schemeClr val="bg1">
                    <a:lumMod val="50000"/>
                  </a:schemeClr>
                </a:solidFill>
                <a:latin typeface="Freestyle Script" pitchFamily="66" charset="0"/>
              </a:rPr>
              <a:t>Bevölkerung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Freestyle Script" pitchFamily="66" charset="0"/>
              </a:rPr>
              <a:t> </a:t>
            </a:r>
            <a:r>
              <a:rPr lang="hr-HR" dirty="0" err="1">
                <a:solidFill>
                  <a:schemeClr val="bg1">
                    <a:lumMod val="50000"/>
                  </a:schemeClr>
                </a:solidFill>
                <a:latin typeface="Freestyle Script" pitchFamily="66" charset="0"/>
              </a:rPr>
              <a:t>von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Freestyle Script" pitchFamily="66" charset="0"/>
              </a:rPr>
              <a:t> </a:t>
            </a:r>
            <a:r>
              <a:rPr lang="hr-HR" dirty="0" err="1">
                <a:solidFill>
                  <a:schemeClr val="bg1">
                    <a:lumMod val="50000"/>
                  </a:schemeClr>
                </a:solidFill>
                <a:latin typeface="Freestyle Script" pitchFamily="66" charset="0"/>
              </a:rPr>
              <a:t>Salzburg</a:t>
            </a:r>
            <a:endParaRPr lang="hr-HR" dirty="0">
              <a:solidFill>
                <a:schemeClr val="bg1">
                  <a:lumMod val="50000"/>
                </a:schemeClr>
              </a:solidFill>
              <a:latin typeface="Freestyle Script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Das Gebiet von Salzburg ist </a:t>
            </a:r>
            <a:r>
              <a:rPr lang="de-DE" dirty="0">
                <a:solidFill>
                  <a:srgbClr val="FF0066"/>
                </a:solidFill>
              </a:rPr>
              <a:t>65.678</a:t>
            </a:r>
            <a:r>
              <a:rPr lang="de-DE" dirty="0"/>
              <a:t> km</a:t>
            </a:r>
            <a:r>
              <a:rPr lang="hr-HR" dirty="0"/>
              <a:t> k…</a:t>
            </a:r>
          </a:p>
          <a:p>
            <a:r>
              <a:rPr lang="de-DE" dirty="0"/>
              <a:t>Salzburg hat etwa </a:t>
            </a:r>
            <a:r>
              <a:rPr lang="de-DE" dirty="0">
                <a:solidFill>
                  <a:srgbClr val="FF0066"/>
                </a:solidFill>
              </a:rPr>
              <a:t>147.686.000</a:t>
            </a:r>
            <a:r>
              <a:rPr lang="de-DE" dirty="0"/>
              <a:t> Einwohner.</a:t>
            </a:r>
            <a:endParaRPr lang="hr-HR" dirty="0"/>
          </a:p>
          <a:p>
            <a:endParaRPr lang="hr-HR" dirty="0"/>
          </a:p>
          <a:p>
            <a:r>
              <a:rPr lang="de-DE" dirty="0"/>
              <a:t>Salzburg ist berühmt für seine berühmten Einwohner, die dort lebten:</a:t>
            </a:r>
            <a:endParaRPr lang="hr-HR" dirty="0"/>
          </a:p>
          <a:p>
            <a:r>
              <a:rPr lang="hr-HR" dirty="0"/>
              <a:t>                             </a:t>
            </a:r>
          </a:p>
          <a:p>
            <a:pPr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pPr>
              <a:buNone/>
            </a:pPr>
            <a:r>
              <a:rPr lang="hr-HR" sz="1400" dirty="0" err="1">
                <a:solidFill>
                  <a:srgbClr val="FF0066"/>
                </a:solidFill>
              </a:rPr>
              <a:t>Hans</a:t>
            </a:r>
            <a:r>
              <a:rPr lang="hr-HR" sz="1400" dirty="0">
                <a:solidFill>
                  <a:srgbClr val="FF0066"/>
                </a:solidFill>
              </a:rPr>
              <a:t> </a:t>
            </a:r>
            <a:r>
              <a:rPr lang="hr-HR" sz="1400" dirty="0" err="1">
                <a:solidFill>
                  <a:srgbClr val="FF0066"/>
                </a:solidFill>
              </a:rPr>
              <a:t>Makart</a:t>
            </a:r>
            <a:r>
              <a:rPr lang="hr-HR" sz="1400" dirty="0">
                <a:solidFill>
                  <a:srgbClr val="FF0066"/>
                </a:solidFill>
              </a:rPr>
              <a:t>, Maler,       </a:t>
            </a:r>
            <a:r>
              <a:rPr lang="hr-HR" sz="1400" dirty="0" err="1">
                <a:solidFill>
                  <a:srgbClr val="FF0066"/>
                </a:solidFill>
              </a:rPr>
              <a:t>Wolfgang</a:t>
            </a:r>
            <a:r>
              <a:rPr lang="hr-HR" sz="1400" dirty="0">
                <a:solidFill>
                  <a:srgbClr val="FF0066"/>
                </a:solidFill>
              </a:rPr>
              <a:t> </a:t>
            </a:r>
            <a:r>
              <a:rPr lang="hr-HR" sz="1400" dirty="0" err="1">
                <a:solidFill>
                  <a:srgbClr val="FF0066"/>
                </a:solidFill>
              </a:rPr>
              <a:t>Amadeus</a:t>
            </a:r>
            <a:r>
              <a:rPr lang="hr-HR" sz="1400" dirty="0">
                <a:solidFill>
                  <a:srgbClr val="FF0066"/>
                </a:solidFill>
              </a:rPr>
              <a:t> Mozart, Komponist,   </a:t>
            </a:r>
            <a:r>
              <a:rPr lang="hr-HR" sz="1400" dirty="0">
                <a:solidFill>
                  <a:schemeClr val="accent1"/>
                </a:solidFill>
              </a:rPr>
              <a:t>      </a:t>
            </a:r>
            <a:r>
              <a:rPr lang="de-DE" sz="1400" dirty="0" err="1">
                <a:solidFill>
                  <a:srgbClr val="FF0066"/>
                </a:solidFill>
              </a:rPr>
              <a:t>Oton</a:t>
            </a:r>
            <a:r>
              <a:rPr lang="de-DE" sz="1400" dirty="0">
                <a:solidFill>
                  <a:srgbClr val="FF0066"/>
                </a:solidFill>
              </a:rPr>
              <a:t> I, König von</a:t>
            </a:r>
            <a:endParaRPr lang="hr-HR" sz="1400" dirty="0">
              <a:solidFill>
                <a:srgbClr val="FF0066"/>
              </a:solidFill>
            </a:endParaRPr>
          </a:p>
          <a:p>
            <a:pPr>
              <a:buNone/>
            </a:pPr>
            <a:r>
              <a:rPr lang="hr-HR" sz="1400" dirty="0">
                <a:solidFill>
                  <a:srgbClr val="FF0066"/>
                </a:solidFill>
              </a:rPr>
              <a:t>                                                                                                                           </a:t>
            </a:r>
            <a:r>
              <a:rPr lang="hr-HR" sz="1400" dirty="0" err="1">
                <a:solidFill>
                  <a:srgbClr val="FF0066"/>
                </a:solidFill>
              </a:rPr>
              <a:t>Griechenland</a:t>
            </a:r>
            <a:endParaRPr lang="hr-HR" sz="1400" dirty="0">
              <a:solidFill>
                <a:srgbClr val="FF0066"/>
              </a:solidFill>
            </a:endParaRPr>
          </a:p>
        </p:txBody>
      </p:sp>
      <p:pic>
        <p:nvPicPr>
          <p:cNvPr id="4" name="Slika 3" descr="preuzmi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786190"/>
            <a:ext cx="1223966" cy="14977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Slika 4" descr="preuzmi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3857628"/>
            <a:ext cx="951739" cy="140494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Slika 5" descr="preuzmi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3786190"/>
            <a:ext cx="1152225" cy="14287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</a:t>
            </a:r>
            <a:r>
              <a:rPr lang="hr-HR" dirty="0" err="1">
                <a:solidFill>
                  <a:srgbClr val="FF0066"/>
                </a:solidFill>
              </a:rPr>
              <a:t>Veranstaltungen</a:t>
            </a:r>
            <a:r>
              <a:rPr lang="hr-HR" dirty="0">
                <a:solidFill>
                  <a:srgbClr val="FF0066"/>
                </a:solidFill>
              </a:rPr>
              <a:t> </a:t>
            </a:r>
            <a:r>
              <a:rPr lang="hr-HR" dirty="0" err="1">
                <a:solidFill>
                  <a:srgbClr val="FF0066"/>
                </a:solidFill>
              </a:rPr>
              <a:t>in</a:t>
            </a:r>
            <a:r>
              <a:rPr lang="hr-HR" dirty="0">
                <a:solidFill>
                  <a:srgbClr val="FF0066"/>
                </a:solidFill>
              </a:rPr>
              <a:t> </a:t>
            </a:r>
            <a:r>
              <a:rPr lang="hr-HR" dirty="0" err="1">
                <a:solidFill>
                  <a:srgbClr val="FF0066"/>
                </a:solidFill>
              </a:rPr>
              <a:t>Salzburg</a:t>
            </a:r>
            <a:endParaRPr lang="hr-HR" dirty="0">
              <a:solidFill>
                <a:srgbClr val="FF0066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Als Salzburg den Geburtstag von </a:t>
            </a:r>
            <a:r>
              <a:rPr lang="de-DE" dirty="0">
                <a:solidFill>
                  <a:srgbClr val="FF0066"/>
                </a:solidFill>
              </a:rPr>
              <a:t>Wolfgang Amadeus Mozart </a:t>
            </a:r>
            <a:r>
              <a:rPr lang="de-DE" dirty="0"/>
              <a:t>feierte, wird es das ganze Jahr gefeiert.</a:t>
            </a:r>
            <a:endParaRPr lang="hr-HR" dirty="0"/>
          </a:p>
          <a:p>
            <a:endParaRPr lang="hr-HR" dirty="0"/>
          </a:p>
          <a:p>
            <a:r>
              <a:rPr lang="de-DE" dirty="0"/>
              <a:t>Zur </a:t>
            </a:r>
            <a:r>
              <a:rPr lang="de-DE" dirty="0">
                <a:solidFill>
                  <a:srgbClr val="FF0066"/>
                </a:solidFill>
              </a:rPr>
              <a:t>Weihnachtszeit</a:t>
            </a:r>
            <a:r>
              <a:rPr lang="de-DE" dirty="0"/>
              <a:t> ist Salzburg eine der meistbesuchten Städte.</a:t>
            </a:r>
            <a:r>
              <a:rPr lang="hr-HR" dirty="0"/>
              <a:t> </a:t>
            </a:r>
            <a:r>
              <a:rPr lang="hr-HR" dirty="0" err="1"/>
              <a:t>Viele</a:t>
            </a:r>
            <a:r>
              <a:rPr lang="hr-HR" dirty="0"/>
              <a:t> </a:t>
            </a:r>
            <a:r>
              <a:rPr lang="hr-HR" dirty="0" err="1"/>
              <a:t>Weihnachtslieder</a:t>
            </a:r>
            <a:r>
              <a:rPr lang="hr-HR" dirty="0"/>
              <a:t> </a:t>
            </a:r>
            <a:r>
              <a:rPr lang="hr-HR" dirty="0" err="1"/>
              <a:t>werden</a:t>
            </a:r>
            <a:r>
              <a:rPr lang="hr-HR" dirty="0"/>
              <a:t> </a:t>
            </a:r>
            <a:r>
              <a:rPr lang="hr-HR" dirty="0" err="1"/>
              <a:t>gesungen</a:t>
            </a:r>
            <a:r>
              <a:rPr lang="hr-HR" dirty="0"/>
              <a:t>.</a:t>
            </a:r>
          </a:p>
          <a:p>
            <a:endParaRPr lang="hr-HR" dirty="0"/>
          </a:p>
        </p:txBody>
      </p:sp>
      <p:pic>
        <p:nvPicPr>
          <p:cNvPr id="4" name="Slika 3" descr="salzbur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4572008"/>
            <a:ext cx="3683026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</a:t>
            </a:r>
            <a:r>
              <a:rPr lang="hr-HR" dirty="0" err="1"/>
              <a:t>Sehenswürdigkeiten</a:t>
            </a:r>
            <a:r>
              <a:rPr lang="hr-HR" dirty="0"/>
              <a:t> der </a:t>
            </a:r>
            <a:r>
              <a:rPr lang="hr-HR" dirty="0" err="1"/>
              <a:t>Stadt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Die Stadt enthält viele Schlösser, Museen und andere Sehenswürdigkeiten wie</a:t>
            </a:r>
            <a:r>
              <a:rPr lang="hr-HR" dirty="0"/>
              <a:t>: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                                </a:t>
            </a:r>
            <a:r>
              <a:rPr lang="hr-HR" dirty="0" err="1">
                <a:solidFill>
                  <a:schemeClr val="accent1"/>
                </a:solidFill>
                <a:latin typeface="Algerian" pitchFamily="82" charset="0"/>
              </a:rPr>
              <a:t>Schloss</a:t>
            </a:r>
            <a:r>
              <a:rPr lang="hr-HR" dirty="0">
                <a:solidFill>
                  <a:schemeClr val="accent1"/>
                </a:solidFill>
                <a:latin typeface="Algerian" pitchFamily="82" charset="0"/>
              </a:rPr>
              <a:t> </a:t>
            </a:r>
            <a:r>
              <a:rPr lang="hr-HR" dirty="0" err="1">
                <a:solidFill>
                  <a:schemeClr val="accent1"/>
                </a:solidFill>
                <a:latin typeface="Algerian" pitchFamily="82" charset="0"/>
              </a:rPr>
              <a:t>Anif</a:t>
            </a:r>
            <a:endParaRPr lang="hr-HR" dirty="0">
              <a:solidFill>
                <a:schemeClr val="accent1"/>
              </a:solidFill>
              <a:latin typeface="Algerian" pitchFamily="82" charset="0"/>
            </a:endParaRPr>
          </a:p>
          <a:p>
            <a:endParaRPr lang="hr-HR" dirty="0">
              <a:solidFill>
                <a:srgbClr val="FF5050"/>
              </a:solidFill>
            </a:endParaRPr>
          </a:p>
          <a:p>
            <a:endParaRPr lang="hr-HR" dirty="0">
              <a:solidFill>
                <a:srgbClr val="FF5050"/>
              </a:solidFill>
            </a:endParaRPr>
          </a:p>
          <a:p>
            <a:endParaRPr lang="hr-HR" dirty="0">
              <a:solidFill>
                <a:schemeClr val="accent1"/>
              </a:solidFill>
            </a:endParaRPr>
          </a:p>
          <a:p>
            <a:r>
              <a:rPr lang="hr-HR" dirty="0">
                <a:solidFill>
                  <a:schemeClr val="accent1"/>
                </a:solidFill>
                <a:latin typeface="Curlz MT" pitchFamily="82" charset="0"/>
              </a:rPr>
              <a:t>Fort </a:t>
            </a:r>
            <a:r>
              <a:rPr lang="hr-HR" dirty="0" err="1">
                <a:solidFill>
                  <a:schemeClr val="accent1"/>
                </a:solidFill>
                <a:latin typeface="Curlz MT" pitchFamily="82" charset="0"/>
              </a:rPr>
              <a:t>Hohensalzburg</a:t>
            </a:r>
            <a:endParaRPr lang="hr-HR" dirty="0">
              <a:solidFill>
                <a:schemeClr val="accent1"/>
              </a:solidFill>
              <a:latin typeface="Curlz MT" pitchFamily="82" charset="0"/>
            </a:endParaRPr>
          </a:p>
          <a:p>
            <a:endParaRPr lang="hr-HR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hr-HR" dirty="0">
                <a:solidFill>
                  <a:schemeClr val="accent1"/>
                </a:solidFill>
              </a:rPr>
              <a:t>                                                                              </a:t>
            </a:r>
            <a:r>
              <a:rPr lang="hr-HR" dirty="0">
                <a:solidFill>
                  <a:schemeClr val="accent1"/>
                </a:solidFill>
                <a:sym typeface="Wingdings" pitchFamily="2" charset="2"/>
              </a:rPr>
              <a:t></a:t>
            </a:r>
            <a:endParaRPr lang="hr-HR" dirty="0">
              <a:solidFill>
                <a:schemeClr val="accent1"/>
              </a:solidFill>
            </a:endParaRPr>
          </a:p>
          <a:p>
            <a:endParaRPr lang="hr-HR" dirty="0">
              <a:solidFill>
                <a:srgbClr val="FF5050"/>
              </a:solidFill>
            </a:endParaRPr>
          </a:p>
        </p:txBody>
      </p:sp>
      <p:pic>
        <p:nvPicPr>
          <p:cNvPr id="5" name="Slika 4" descr="1280px-Wasserschloss_Anif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643182"/>
            <a:ext cx="2465574" cy="164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hohensalzburg-fortress-117297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4500570"/>
            <a:ext cx="2571768" cy="1768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                       </a:t>
            </a:r>
          </a:p>
          <a:p>
            <a:pPr>
              <a:buNone/>
            </a:pPr>
            <a:r>
              <a:rPr lang="hr-HR" dirty="0"/>
              <a:t>                             </a:t>
            </a:r>
            <a:r>
              <a:rPr lang="hr-HR" dirty="0" err="1">
                <a:solidFill>
                  <a:srgbClr val="FF0000"/>
                </a:solidFill>
                <a:latin typeface="Castellar" pitchFamily="18" charset="0"/>
              </a:rPr>
              <a:t>Mirabell</a:t>
            </a:r>
            <a:r>
              <a:rPr lang="hr-HR" dirty="0">
                <a:solidFill>
                  <a:srgbClr val="FF0000"/>
                </a:solidFill>
                <a:latin typeface="Castellar" pitchFamily="18" charset="0"/>
              </a:rPr>
              <a:t>-</a:t>
            </a:r>
            <a:r>
              <a:rPr lang="hr-HR" dirty="0" err="1">
                <a:solidFill>
                  <a:srgbClr val="FF0000"/>
                </a:solidFill>
                <a:latin typeface="Castellar" pitchFamily="18" charset="0"/>
              </a:rPr>
              <a:t>Palast</a:t>
            </a:r>
            <a:endParaRPr lang="hr-HR" dirty="0">
              <a:solidFill>
                <a:srgbClr val="FF0000"/>
              </a:solidFill>
              <a:latin typeface="Castellar" pitchFamily="18" charset="0"/>
            </a:endParaRPr>
          </a:p>
          <a:p>
            <a:pPr>
              <a:buNone/>
            </a:pPr>
            <a:endParaRPr lang="hr-HR" dirty="0">
              <a:solidFill>
                <a:srgbClr val="FF0000"/>
              </a:solidFill>
              <a:latin typeface="Castellar" pitchFamily="18" charset="0"/>
            </a:endParaRPr>
          </a:p>
          <a:p>
            <a:pPr>
              <a:buNone/>
            </a:pPr>
            <a:endParaRPr lang="hr-HR" dirty="0">
              <a:solidFill>
                <a:srgbClr val="FF0000"/>
              </a:solidFill>
              <a:latin typeface="Castellar" pitchFamily="18" charset="0"/>
            </a:endParaRPr>
          </a:p>
          <a:p>
            <a:pPr>
              <a:buNone/>
            </a:pPr>
            <a:r>
              <a:rPr lang="hr-HR" dirty="0">
                <a:solidFill>
                  <a:srgbClr val="FF0000"/>
                </a:solidFill>
                <a:latin typeface="Bradley Hand ITC" pitchFamily="66" charset="0"/>
              </a:rPr>
              <a:t>        </a:t>
            </a:r>
            <a:r>
              <a:rPr lang="hr-HR" dirty="0" err="1">
                <a:solidFill>
                  <a:srgbClr val="FF0000"/>
                </a:solidFill>
                <a:latin typeface="Bradley Hand ITC" pitchFamily="66" charset="0"/>
              </a:rPr>
              <a:t>Hellbrunn</a:t>
            </a:r>
            <a:r>
              <a:rPr lang="hr-HR" dirty="0">
                <a:solidFill>
                  <a:srgbClr val="FF0000"/>
                </a:solidFill>
                <a:latin typeface="Bradley Hand ITC" pitchFamily="66" charset="0"/>
              </a:rPr>
              <a:t> </a:t>
            </a:r>
            <a:r>
              <a:rPr lang="hr-HR" dirty="0" err="1">
                <a:solidFill>
                  <a:srgbClr val="FF0000"/>
                </a:solidFill>
                <a:latin typeface="Bradley Hand ITC" pitchFamily="66" charset="0"/>
              </a:rPr>
              <a:t>Schloss</a:t>
            </a:r>
            <a:r>
              <a:rPr lang="hr-HR" dirty="0">
                <a:solidFill>
                  <a:srgbClr val="FF0000"/>
                </a:solidFill>
                <a:latin typeface="Bradley Hand ITC" pitchFamily="66" charset="0"/>
              </a:rPr>
              <a:t> 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                                                                                                                                      </a:t>
            </a:r>
          </a:p>
          <a:p>
            <a:endParaRPr lang="hr-HR" dirty="0"/>
          </a:p>
        </p:txBody>
      </p:sp>
      <p:pic>
        <p:nvPicPr>
          <p:cNvPr id="4" name="Slika 3" descr="652x450_146427-cele-mai-frumoase-gradini-barocele-mirabell-gardens-din-salzburg-austr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500174"/>
            <a:ext cx="2214578" cy="1528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92556413-hellbrunn-palace-or-schloss-hellbrunn-in-salzburg-austria-hellbrunn-palace-is-an-early-baroque-vil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643182"/>
            <a:ext cx="2144790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 descr="residenzplatz-residenzbrunnen_1714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7" y="4500570"/>
            <a:ext cx="3500462" cy="19673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kstniOkvir 9"/>
          <p:cNvSpPr txBox="1"/>
          <p:nvPr/>
        </p:nvSpPr>
        <p:spPr>
          <a:xfrm>
            <a:off x="4786314" y="5572140"/>
            <a:ext cx="2848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err="1">
                <a:solidFill>
                  <a:srgbClr val="FF0000"/>
                </a:solidFill>
                <a:latin typeface="Chiller" pitchFamily="82" charset="0"/>
              </a:rPr>
              <a:t>Hauptplatz</a:t>
            </a:r>
            <a:r>
              <a:rPr lang="hr-HR" sz="2800" dirty="0">
                <a:solidFill>
                  <a:srgbClr val="FF0000"/>
                </a:solidFill>
                <a:latin typeface="Chiller" pitchFamily="82" charset="0"/>
              </a:rPr>
              <a:t> </a:t>
            </a:r>
            <a:r>
              <a:rPr lang="hr-HR" sz="2800" dirty="0" err="1">
                <a:solidFill>
                  <a:srgbClr val="FF0000"/>
                </a:solidFill>
                <a:latin typeface="Chiller" pitchFamily="82" charset="0"/>
              </a:rPr>
              <a:t>Residenzplatz</a:t>
            </a:r>
            <a:endParaRPr lang="hr-HR" sz="2800" dirty="0">
              <a:solidFill>
                <a:srgbClr val="FF0000"/>
              </a:solidFill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>
              <a:solidFill>
                <a:srgbClr val="FF0000"/>
              </a:solidFill>
              <a:latin typeface="Harrington" pitchFamily="82" charset="0"/>
              <a:cs typeface="GothicG" pitchFamily="2" charset="0"/>
            </a:endParaRPr>
          </a:p>
          <a:p>
            <a:endParaRPr lang="hr-HR" dirty="0">
              <a:solidFill>
                <a:srgbClr val="FF0000"/>
              </a:solidFill>
              <a:latin typeface="Harrington" pitchFamily="82" charset="0"/>
              <a:cs typeface="GothicG" pitchFamily="2" charset="0"/>
            </a:endParaRPr>
          </a:p>
          <a:p>
            <a:r>
              <a:rPr lang="hr-HR" dirty="0" err="1">
                <a:solidFill>
                  <a:srgbClr val="FF0000"/>
                </a:solidFill>
                <a:latin typeface="Harrington" pitchFamily="82" charset="0"/>
                <a:cs typeface="GothicG" pitchFamily="2" charset="0"/>
              </a:rPr>
              <a:t>Schloss</a:t>
            </a:r>
            <a:r>
              <a:rPr lang="hr-HR" dirty="0">
                <a:solidFill>
                  <a:srgbClr val="FF0000"/>
                </a:solidFill>
                <a:latin typeface="Harrington" pitchFamily="82" charset="0"/>
                <a:cs typeface="GothicG" pitchFamily="2" charset="0"/>
              </a:rPr>
              <a:t> </a:t>
            </a:r>
            <a:r>
              <a:rPr lang="hr-HR" dirty="0" err="1">
                <a:solidFill>
                  <a:srgbClr val="FF0000"/>
                </a:solidFill>
                <a:latin typeface="Harrington" pitchFamily="82" charset="0"/>
                <a:cs typeface="GothicG" pitchFamily="2" charset="0"/>
              </a:rPr>
              <a:t>Leopoldskron</a:t>
            </a:r>
            <a:endParaRPr lang="hr-HR" dirty="0">
              <a:solidFill>
                <a:srgbClr val="FF0000"/>
              </a:solidFill>
              <a:latin typeface="Harrington" pitchFamily="82" charset="0"/>
              <a:cs typeface="GothicG" pitchFamily="2" charset="0"/>
            </a:endParaRPr>
          </a:p>
          <a:p>
            <a:endParaRPr lang="hr-HR" dirty="0">
              <a:solidFill>
                <a:srgbClr val="FF0000"/>
              </a:solidFill>
              <a:latin typeface="Harrington" pitchFamily="82" charset="0"/>
              <a:cs typeface="GothicG" pitchFamily="2" charset="0"/>
            </a:endParaRPr>
          </a:p>
          <a:p>
            <a:endParaRPr lang="hr-HR" dirty="0">
              <a:solidFill>
                <a:srgbClr val="FF0000"/>
              </a:solidFill>
              <a:latin typeface="Harrington" pitchFamily="82" charset="0"/>
              <a:cs typeface="GothicG" pitchFamily="2" charset="0"/>
            </a:endParaRPr>
          </a:p>
          <a:p>
            <a:r>
              <a:rPr lang="de-DE" dirty="0">
                <a:solidFill>
                  <a:srgbClr val="FF0000"/>
                </a:solidFill>
                <a:latin typeface="Harrington" pitchFamily="82" charset="0"/>
                <a:cs typeface="GothicG" pitchFamily="2" charset="0"/>
              </a:rPr>
              <a:t>- Viele Szenen aus dem Film "Mein Lied, meine Träume" wurden in diesem Palast aufgenommen.</a:t>
            </a:r>
            <a:endParaRPr lang="hr-HR" dirty="0">
              <a:solidFill>
                <a:srgbClr val="FF0000"/>
              </a:solidFill>
              <a:latin typeface="Harrington" pitchFamily="82" charset="0"/>
              <a:cs typeface="GothicG" pitchFamily="2" charset="0"/>
            </a:endParaRPr>
          </a:p>
        </p:txBody>
      </p:sp>
      <p:pic>
        <p:nvPicPr>
          <p:cNvPr id="4" name="Slika 3" descr="schloss-leopldskron-im-winter_1318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1571612"/>
            <a:ext cx="3050532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4000" dirty="0">
                <a:solidFill>
                  <a:schemeClr val="accent1"/>
                </a:solidFill>
                <a:latin typeface="Colonna MT" pitchFamily="82" charset="0"/>
              </a:rPr>
              <a:t>             </a:t>
            </a:r>
            <a:r>
              <a:rPr lang="hr-HR" sz="4000" dirty="0" err="1">
                <a:solidFill>
                  <a:schemeClr val="accent1"/>
                </a:solidFill>
                <a:latin typeface="Colonna MT" pitchFamily="82" charset="0"/>
              </a:rPr>
              <a:t>Hallo</a:t>
            </a:r>
            <a:r>
              <a:rPr lang="hr-HR" sz="4000" dirty="0">
                <a:solidFill>
                  <a:schemeClr val="accent1"/>
                </a:solidFill>
                <a:latin typeface="Colonna MT" pitchFamily="82" charset="0"/>
              </a:rPr>
              <a:t> aus </a:t>
            </a:r>
            <a:r>
              <a:rPr lang="hr-HR" sz="4000" dirty="0" err="1">
                <a:solidFill>
                  <a:schemeClr val="accent1"/>
                </a:solidFill>
                <a:latin typeface="Colonna MT" pitchFamily="82" charset="0"/>
              </a:rPr>
              <a:t>Salzburg</a:t>
            </a:r>
            <a:r>
              <a:rPr lang="hr-HR" sz="4000" dirty="0">
                <a:solidFill>
                  <a:schemeClr val="accent1"/>
                </a:solidFill>
                <a:latin typeface="Colonna MT" pitchFamily="82" charset="0"/>
              </a:rPr>
              <a:t>!</a:t>
            </a:r>
          </a:p>
          <a:p>
            <a:pPr>
              <a:buNone/>
            </a:pPr>
            <a:endParaRPr lang="hr-HR" sz="4000" dirty="0">
              <a:solidFill>
                <a:schemeClr val="accent1"/>
              </a:solidFill>
              <a:latin typeface="Colonna MT" pitchFamily="82" charset="0"/>
            </a:endParaRPr>
          </a:p>
          <a:p>
            <a:pPr>
              <a:buNone/>
            </a:pPr>
            <a:endParaRPr lang="hr-HR" sz="4000" dirty="0">
              <a:solidFill>
                <a:schemeClr val="accent1"/>
              </a:solidFill>
              <a:latin typeface="Colonna MT" pitchFamily="82" charset="0"/>
            </a:endParaRPr>
          </a:p>
          <a:p>
            <a:pPr>
              <a:buNone/>
            </a:pPr>
            <a:endParaRPr lang="hr-HR" sz="4000" dirty="0">
              <a:solidFill>
                <a:schemeClr val="accent1"/>
              </a:solidFill>
              <a:latin typeface="Colonna MT" pitchFamily="82" charset="0"/>
            </a:endParaRPr>
          </a:p>
          <a:p>
            <a:pPr>
              <a:buNone/>
            </a:pPr>
            <a:endParaRPr lang="hr-HR" sz="4000" dirty="0">
              <a:solidFill>
                <a:schemeClr val="accent1"/>
              </a:solidFill>
              <a:latin typeface="Colonna MT" pitchFamily="82" charset="0"/>
            </a:endParaRPr>
          </a:p>
          <a:p>
            <a:pPr>
              <a:buNone/>
            </a:pPr>
            <a:endParaRPr lang="hr-HR" sz="4000" dirty="0">
              <a:solidFill>
                <a:schemeClr val="accent1"/>
              </a:solidFill>
              <a:latin typeface="Colonna MT" pitchFamily="82" charset="0"/>
            </a:endParaRPr>
          </a:p>
          <a:p>
            <a:pPr>
              <a:buNone/>
            </a:pPr>
            <a:r>
              <a:rPr lang="hr-HR" sz="4000" dirty="0">
                <a:solidFill>
                  <a:schemeClr val="accent1"/>
                </a:solidFill>
                <a:latin typeface="Colonna MT" pitchFamily="82" charset="0"/>
              </a:rPr>
              <a:t>Petra Maravić</a:t>
            </a:r>
          </a:p>
          <a:p>
            <a:pPr>
              <a:buNone/>
            </a:pPr>
            <a:endParaRPr lang="hr-HR" sz="4000" dirty="0">
              <a:solidFill>
                <a:schemeClr val="accent1"/>
              </a:solidFill>
              <a:latin typeface="Colonna MT" pitchFamily="82" charset="0"/>
            </a:endParaRPr>
          </a:p>
          <a:p>
            <a:pPr>
              <a:buNone/>
            </a:pPr>
            <a:endParaRPr lang="hr-HR" sz="4000" dirty="0">
              <a:solidFill>
                <a:schemeClr val="accent1"/>
              </a:solidFill>
              <a:latin typeface="Colonna MT" pitchFamily="82" charset="0"/>
            </a:endParaRPr>
          </a:p>
        </p:txBody>
      </p:sp>
      <p:pic>
        <p:nvPicPr>
          <p:cNvPr id="6" name="Slika 5" descr="Mozartwoche-Salzburg-im-Winter-c-JFL-Photography-Fotol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428868"/>
            <a:ext cx="3536182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Slika 6" descr="mozart-concert-tickets-at-salzburg-fortress-tour-2-10314_15249110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071810"/>
            <a:ext cx="4082172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756</TotalTime>
  <Words>222</Words>
  <Application>Microsoft Office PowerPoint</Application>
  <PresentationFormat>On-screen Show (4:3)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Algerian</vt:lpstr>
      <vt:lpstr>Bradley Hand ITC</vt:lpstr>
      <vt:lpstr>Calibri</vt:lpstr>
      <vt:lpstr>Castellar</vt:lpstr>
      <vt:lpstr>Century Schoolbook</vt:lpstr>
      <vt:lpstr>Chiller</vt:lpstr>
      <vt:lpstr>Colonna MT</vt:lpstr>
      <vt:lpstr>Curlz MT</vt:lpstr>
      <vt:lpstr>Forte</vt:lpstr>
      <vt:lpstr>Freestyle Script</vt:lpstr>
      <vt:lpstr>Harrington</vt:lpstr>
      <vt:lpstr>Wingdings</vt:lpstr>
      <vt:lpstr>Wingdings 2</vt:lpstr>
      <vt:lpstr>Oriel</vt:lpstr>
      <vt:lpstr>  </vt:lpstr>
      <vt:lpstr>   Interessante Dinge über Salzburg </vt:lpstr>
      <vt:lpstr>PowerPoint Presentation</vt:lpstr>
      <vt:lpstr>               Die Bevölkerung von Salzburg</vt:lpstr>
      <vt:lpstr>        Veranstaltungen in Salzburg</vt:lpstr>
      <vt:lpstr>      Sehenswürdigkeiten der Stadt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Salzburg</dc:title>
  <dc:creator>Ilija</dc:creator>
  <cp:lastModifiedBy>Dora Jelaković</cp:lastModifiedBy>
  <cp:revision>54</cp:revision>
  <dcterms:created xsi:type="dcterms:W3CDTF">2018-09-26T15:44:08Z</dcterms:created>
  <dcterms:modified xsi:type="dcterms:W3CDTF">2019-09-24T09:31:45Z</dcterms:modified>
</cp:coreProperties>
</file>