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ags/tag4.xml" ContentType="application/vnd.openxmlformats-officedocument.presentationml.tags+xml"/>
  <Override PartName="/ppt/charts/chart2.xml" ContentType="application/vnd.openxmlformats-officedocument.drawingml.chart+xml"/>
  <Override PartName="/ppt/tags/tag5.xml" ContentType="application/vnd.openxmlformats-officedocument.presentationml.tags+xml"/>
  <Override PartName="/ppt/charts/chart3.xml" ContentType="application/vnd.openxmlformats-officedocument.drawingml.chart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9" r:id="rId11"/>
    <p:sldId id="280" r:id="rId12"/>
    <p:sldId id="281" r:id="rId13"/>
    <p:sldId id="267" r:id="rId14"/>
    <p:sldId id="264" r:id="rId15"/>
    <p:sldId id="265" r:id="rId16"/>
    <p:sldId id="266" r:id="rId17"/>
    <p:sldId id="268" r:id="rId18"/>
    <p:sldId id="269" r:id="rId19"/>
    <p:sldId id="270" r:id="rId20"/>
    <p:sldId id="272" r:id="rId21"/>
    <p:sldId id="273" r:id="rId22"/>
    <p:sldId id="274" r:id="rId23"/>
    <p:sldId id="275" r:id="rId24"/>
    <p:sldId id="277" r:id="rId25"/>
    <p:sldId id="278" r:id="rId2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94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KAFIĆI</c:v>
                </c:pt>
              </c:strCache>
            </c:strRef>
          </c:tx>
          <c:invertIfNegative val="0"/>
          <c:cat>
            <c:strRef>
              <c:f>List1!$A$2:$A$3</c:f>
              <c:strCache>
                <c:ptCount val="2"/>
                <c:pt idx="0">
                  <c:v>SREDNJOŠKOLCI</c:v>
                </c:pt>
                <c:pt idx="1">
                  <c:v>STUDENTI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73.0</c:v>
                </c:pt>
                <c:pt idx="1">
                  <c:v>75.0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TRGOVINE</c:v>
                </c:pt>
              </c:strCache>
            </c:strRef>
          </c:tx>
          <c:invertIfNegative val="0"/>
          <c:cat>
            <c:strRef>
              <c:f>List1!$A$2:$A$3</c:f>
              <c:strCache>
                <c:ptCount val="2"/>
                <c:pt idx="0">
                  <c:v>SREDNJOŠKOLCI</c:v>
                </c:pt>
                <c:pt idx="1">
                  <c:v>STUDENTI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  <c:pt idx="0">
                  <c:v>54.0</c:v>
                </c:pt>
                <c:pt idx="1">
                  <c:v>57.0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DOMA</c:v>
                </c:pt>
              </c:strCache>
            </c:strRef>
          </c:tx>
          <c:invertIfNegative val="0"/>
          <c:cat>
            <c:strRef>
              <c:f>List1!$A$2:$A$3</c:f>
              <c:strCache>
                <c:ptCount val="2"/>
                <c:pt idx="0">
                  <c:v>SREDNJOŠKOLCI</c:v>
                </c:pt>
                <c:pt idx="1">
                  <c:v>STUDENTI</c:v>
                </c:pt>
              </c:strCache>
            </c:strRef>
          </c:cat>
          <c:val>
            <c:numRef>
              <c:f>List1!$D$2:$D$3</c:f>
              <c:numCache>
                <c:formatCode>General</c:formatCode>
                <c:ptCount val="2"/>
                <c:pt idx="0">
                  <c:v>19.0</c:v>
                </c:pt>
                <c:pt idx="1">
                  <c:v>22.0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DRUGO</c:v>
                </c:pt>
              </c:strCache>
            </c:strRef>
          </c:tx>
          <c:invertIfNegative val="0"/>
          <c:cat>
            <c:strRef>
              <c:f>List1!$A$2:$A$3</c:f>
              <c:strCache>
                <c:ptCount val="2"/>
                <c:pt idx="0">
                  <c:v>SREDNJOŠKOLCI</c:v>
                </c:pt>
                <c:pt idx="1">
                  <c:v>STUDENTI</c:v>
                </c:pt>
              </c:strCache>
            </c:strRef>
          </c:cat>
          <c:val>
            <c:numRef>
              <c:f>List1!$E$2:$E$3</c:f>
              <c:numCache>
                <c:formatCode>General</c:formatCode>
                <c:ptCount val="2"/>
                <c:pt idx="0">
                  <c:v>4.0</c:v>
                </c:pt>
                <c:pt idx="1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9765240"/>
        <c:axId val="2019692936"/>
      </c:barChart>
      <c:catAx>
        <c:axId val="2019765240"/>
        <c:scaling>
          <c:orientation val="minMax"/>
        </c:scaling>
        <c:delete val="0"/>
        <c:axPos val="b"/>
        <c:majorTickMark val="none"/>
        <c:minorTickMark val="none"/>
        <c:tickLblPos val="nextTo"/>
        <c:crossAx val="2019692936"/>
        <c:crosses val="autoZero"/>
        <c:auto val="1"/>
        <c:lblAlgn val="ctr"/>
        <c:lblOffset val="100"/>
        <c:noMultiLvlLbl val="0"/>
      </c:catAx>
      <c:valAx>
        <c:axId val="20196929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0197652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 dirty="0"/>
              <a:t>KONZUMIRATE LI ALKOHOL UNUTAR ŠKOLE?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KONZUMIRATE LI ALKOHOL UNUTAR ŠKOLE?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List1!$A$2:$A$3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80.8</c:v>
                </c:pt>
                <c:pt idx="1">
                  <c:v>19.2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/>
              <a:t>KONZUMIRATE LI ALKOHOL DA BI STE SE NAPILI?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KONZUMIRATE LI ALKOHOL DA BI STE SE NAPILI?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List1!$A$2:$A$4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PONEKAD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29.1</c:v>
                </c:pt>
                <c:pt idx="1">
                  <c:v>33.4</c:v>
                </c:pt>
                <c:pt idx="2">
                  <c:v>37.5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ED089-CF02-40BB-A372-FF305B23222C}" type="datetimeFigureOut">
              <a:rPr lang="hr-HR" smtClean="0"/>
              <a:pPr/>
              <a:t>15/04/14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95AB3-3218-4A42-9AAA-76CFA52C6AA0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467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95AB3-3218-4A42-9AAA-76CFA52C6AA0}" type="slidenum">
              <a:rPr lang="hr-HR" smtClean="0"/>
              <a:pPr/>
              <a:t>14</a:t>
            </a:fld>
            <a:endParaRPr lang="hr-H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8EAC-CEE1-40C5-953A-D98110B45D83}" type="datetimeFigureOut">
              <a:rPr lang="hr-HR" smtClean="0"/>
              <a:pPr/>
              <a:t>15/04/14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5415-E555-45A7-9474-57506B9F64F9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8EAC-CEE1-40C5-953A-D98110B45D83}" type="datetimeFigureOut">
              <a:rPr lang="hr-HR" smtClean="0"/>
              <a:pPr/>
              <a:t>15/04/14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5415-E555-45A7-9474-57506B9F64F9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8EAC-CEE1-40C5-953A-D98110B45D83}" type="datetimeFigureOut">
              <a:rPr lang="hr-HR" smtClean="0"/>
              <a:pPr/>
              <a:t>15/04/14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5415-E555-45A7-9474-57506B9F64F9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8EAC-CEE1-40C5-953A-D98110B45D83}" type="datetimeFigureOut">
              <a:rPr lang="hr-HR" smtClean="0"/>
              <a:pPr/>
              <a:t>15/04/14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5415-E555-45A7-9474-57506B9F64F9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8EAC-CEE1-40C5-953A-D98110B45D83}" type="datetimeFigureOut">
              <a:rPr lang="hr-HR" smtClean="0"/>
              <a:pPr/>
              <a:t>15/04/14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5415-E555-45A7-9474-57506B9F64F9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8EAC-CEE1-40C5-953A-D98110B45D83}" type="datetimeFigureOut">
              <a:rPr lang="hr-HR" smtClean="0"/>
              <a:pPr/>
              <a:t>15/04/14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5415-E555-45A7-9474-57506B9F64F9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8EAC-CEE1-40C5-953A-D98110B45D83}" type="datetimeFigureOut">
              <a:rPr lang="hr-HR" smtClean="0"/>
              <a:pPr/>
              <a:t>15/04/14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5415-E555-45A7-9474-57506B9F64F9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8EAC-CEE1-40C5-953A-D98110B45D83}" type="datetimeFigureOut">
              <a:rPr lang="hr-HR" smtClean="0"/>
              <a:pPr/>
              <a:t>15/04/14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5415-E555-45A7-9474-57506B9F64F9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8EAC-CEE1-40C5-953A-D98110B45D83}" type="datetimeFigureOut">
              <a:rPr lang="hr-HR" smtClean="0"/>
              <a:pPr/>
              <a:t>15/04/14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5415-E555-45A7-9474-57506B9F64F9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8EAC-CEE1-40C5-953A-D98110B45D83}" type="datetimeFigureOut">
              <a:rPr lang="hr-HR" smtClean="0"/>
              <a:pPr/>
              <a:t>15/04/14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5415-E555-45A7-9474-57506B9F64F9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8EAC-CEE1-40C5-953A-D98110B45D83}" type="datetimeFigureOut">
              <a:rPr lang="hr-HR" smtClean="0"/>
              <a:pPr/>
              <a:t>15/04/14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5415-E555-45A7-9474-57506B9F64F9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78EAC-CEE1-40C5-953A-D98110B45D83}" type="datetimeFigureOut">
              <a:rPr lang="hr-HR" smtClean="0"/>
              <a:pPr/>
              <a:t>15/04/14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A5415-E555-45A7-9474-57506B9F64F9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532440" cy="1470025"/>
          </a:xfrm>
        </p:spPr>
        <p:txBody>
          <a:bodyPr>
            <a:noAutofit/>
          </a:bodyPr>
          <a:lstStyle/>
          <a:p>
            <a:r>
              <a:rPr lang="hr-HR" sz="10000" dirty="0" smtClean="0"/>
              <a:t>ALKOHOLIZAM</a:t>
            </a:r>
            <a:endParaRPr lang="hr-HR" sz="10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1266" name="Picture 2" descr="https://encrypted-tbn0.gstatic.com/images?q=tbn:ANd9GcRslPVEGzeYp3ga1FQgp9PBrkmmpwsE84j-ytjGO7ELcSkPy9EDt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01404"/>
            <a:ext cx="7992888" cy="4269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 smtClean="0">
                <a:solidFill>
                  <a:srgbClr val="002060"/>
                </a:solidFill>
              </a:rPr>
              <a:t>Osobama koje namjeravaju upravljati motornim vozilima</a:t>
            </a:r>
          </a:p>
          <a:p>
            <a:endParaRPr lang="hr-HR" dirty="0"/>
          </a:p>
        </p:txBody>
      </p:sp>
      <p:pic>
        <p:nvPicPr>
          <p:cNvPr id="39938" name="Picture 2" descr="http://www.blic.rs/data/images/2010-03-14/21107_0501-vozac_f.jpg?ver=12796262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212976"/>
            <a:ext cx="4476750" cy="2571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 smtClean="0">
                <a:solidFill>
                  <a:srgbClr val="002060"/>
                </a:solidFill>
              </a:rPr>
              <a:t>Osobama koje uzimaju lijekove</a:t>
            </a:r>
          </a:p>
          <a:p>
            <a:endParaRPr lang="hr-HR" dirty="0"/>
          </a:p>
        </p:txBody>
      </p:sp>
      <p:pic>
        <p:nvPicPr>
          <p:cNvPr id="38914" name="Picture 2" descr="http://danas.net.hr/2011/06/14/0835007.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420888"/>
            <a:ext cx="56769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 smtClean="0">
                <a:solidFill>
                  <a:srgbClr val="002060"/>
                </a:solidFill>
              </a:rPr>
              <a:t>Adolescentima</a:t>
            </a:r>
            <a:r>
              <a:rPr lang="hr-HR" dirty="0" smtClean="0"/>
              <a:t> (djeci i omladini mlađoj od 18 godina) </a:t>
            </a:r>
          </a:p>
          <a:p>
            <a:endParaRPr lang="hr-HR" dirty="0"/>
          </a:p>
        </p:txBody>
      </p:sp>
      <p:pic>
        <p:nvPicPr>
          <p:cNvPr id="40962" name="Picture 2" descr="https://encrypted-tbn2.gstatic.com/images?q=tbn:ANd9GcRszCOa2S6vzFU5w-wztBq_KdUt0g6u_584o6C__a5cc1OiAKG1D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501008"/>
            <a:ext cx="4608512" cy="2400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ALKOHOL KOD </a:t>
            </a:r>
            <a:r>
              <a:rPr lang="hr-HR" dirty="0" smtClean="0"/>
              <a:t>MLADIH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Alkoholizam u mladih je u </a:t>
            </a:r>
            <a:r>
              <a:rPr lang="hr-HR" dirty="0" smtClean="0">
                <a:solidFill>
                  <a:srgbClr val="002060"/>
                </a:solidFill>
              </a:rPr>
              <a:t>PORASTU</a:t>
            </a:r>
          </a:p>
          <a:p>
            <a:r>
              <a:rPr lang="hr-HR" dirty="0" smtClean="0">
                <a:solidFill>
                  <a:srgbClr val="002060"/>
                </a:solidFill>
              </a:rPr>
              <a:t>DJECA</a:t>
            </a:r>
            <a:r>
              <a:rPr lang="hr-HR" dirty="0" smtClean="0"/>
              <a:t> počinju razvijati </a:t>
            </a:r>
            <a:r>
              <a:rPr lang="hr-HR" dirty="0" smtClean="0">
                <a:solidFill>
                  <a:srgbClr val="002060"/>
                </a:solidFill>
              </a:rPr>
              <a:t>SVIJEST O ALKOHOLIZMU</a:t>
            </a:r>
            <a:r>
              <a:rPr lang="hr-HR" dirty="0" smtClean="0"/>
              <a:t> još od malih nogu </a:t>
            </a:r>
            <a:r>
              <a:rPr lang="hr-HR" dirty="0" smtClean="0">
                <a:solidFill>
                  <a:srgbClr val="002060"/>
                </a:solidFill>
              </a:rPr>
              <a:t>POMOĆU</a:t>
            </a:r>
            <a:r>
              <a:rPr lang="hr-HR" dirty="0" smtClean="0"/>
              <a:t>:</a:t>
            </a: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solidFill>
                  <a:srgbClr val="FF0000"/>
                </a:solidFill>
              </a:rPr>
              <a:t>Televizije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solidFill>
                  <a:srgbClr val="FF0000"/>
                </a:solidFill>
              </a:rPr>
              <a:t>Reklama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solidFill>
                  <a:srgbClr val="FF0000"/>
                </a:solidFill>
              </a:rPr>
              <a:t>Svoje obitelji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solidFill>
                  <a:srgbClr val="FF0000"/>
                </a:solidFill>
              </a:rPr>
              <a:t>Svojeg društva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://www.pivnica.net/ieNews/slike/n_1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429000"/>
            <a:ext cx="2195597" cy="3142840"/>
          </a:xfrm>
          <a:prstGeom prst="rect">
            <a:avLst/>
          </a:prstGeom>
          <a:noFill/>
        </p:spPr>
      </p:pic>
      <p:pic>
        <p:nvPicPr>
          <p:cNvPr id="11268" name="Picture 4" descr="http://www.zadarskilist.hr/media/base/alkoh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4754" y="3645024"/>
            <a:ext cx="3529246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KAKO MLADI DOLAZE DO ALKOHOLA ?</a:t>
            </a:r>
            <a:endParaRPr lang="hr-HR" dirty="0"/>
          </a:p>
        </p:txBody>
      </p:sp>
      <p:graphicFrame>
        <p:nvGraphicFramePr>
          <p:cNvPr id="4" name="Grafikon 3"/>
          <p:cNvGraphicFramePr/>
          <p:nvPr/>
        </p:nvGraphicFramePr>
        <p:xfrm>
          <a:off x="251520" y="1268760"/>
          <a:ext cx="871296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El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RAZLOZI ZBOG KOJIH MLADI PIJU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Imitacija odraslih</a:t>
            </a:r>
          </a:p>
          <a:p>
            <a:r>
              <a:rPr lang="hr-HR" dirty="0" smtClean="0"/>
              <a:t>Žele biti bolje prihvaćeni u društvu</a:t>
            </a:r>
          </a:p>
          <a:p>
            <a:r>
              <a:rPr lang="hr-HR" dirty="0" smtClean="0"/>
              <a:t>Alkohol ih čini da se osjećaju starijima</a:t>
            </a:r>
          </a:p>
          <a:p>
            <a:r>
              <a:rPr lang="hr-HR" dirty="0" smtClean="0"/>
              <a:t>Osjećaju se moćno</a:t>
            </a:r>
          </a:p>
          <a:p>
            <a:r>
              <a:rPr lang="hr-HR" dirty="0" smtClean="0"/>
              <a:t>Njihovi prijatelji to rade</a:t>
            </a:r>
          </a:p>
          <a:p>
            <a:r>
              <a:rPr lang="hr-HR" dirty="0" smtClean="0"/>
              <a:t>Znatiželja </a:t>
            </a:r>
          </a:p>
          <a:p>
            <a:r>
              <a:rPr lang="hr-HR" dirty="0" smtClean="0">
                <a:solidFill>
                  <a:srgbClr val="002060"/>
                </a:solidFill>
              </a:rPr>
              <a:t>ALKOHOL</a:t>
            </a:r>
            <a:r>
              <a:rPr lang="hr-HR" dirty="0" smtClean="0"/>
              <a:t> narušuje </a:t>
            </a:r>
            <a:r>
              <a:rPr lang="hr-HR" dirty="0" smtClean="0">
                <a:solidFill>
                  <a:srgbClr val="002060"/>
                </a:solidFill>
              </a:rPr>
              <a:t>ZDRAVLJE MLADOG ČOVJEKA</a:t>
            </a:r>
            <a:r>
              <a:rPr lang="hr-HR" dirty="0" smtClean="0"/>
              <a:t> i sprečava njegov </a:t>
            </a:r>
            <a:r>
              <a:rPr lang="hr-HR" dirty="0" smtClean="0">
                <a:solidFill>
                  <a:srgbClr val="002060"/>
                </a:solidFill>
              </a:rPr>
              <a:t>NORMALNI FIZIČKI I PSIHIČKI RAZVOJ</a:t>
            </a:r>
            <a:endParaRPr lang="hr-HR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POSLJEDICA UZIMANJA ALKOHOLA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Mamurluk</a:t>
            </a:r>
          </a:p>
          <a:p>
            <a:r>
              <a:rPr lang="hr-HR" dirty="0" smtClean="0"/>
              <a:t>Slab uspjeh u školi</a:t>
            </a:r>
          </a:p>
          <a:p>
            <a:r>
              <a:rPr lang="hr-HR" dirty="0" smtClean="0"/>
              <a:t>Nesiguran seks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Prerana smrt</a:t>
            </a:r>
          </a:p>
          <a:p>
            <a:endParaRPr lang="hr-HR" dirty="0"/>
          </a:p>
        </p:txBody>
      </p:sp>
      <p:pic>
        <p:nvPicPr>
          <p:cNvPr id="20482" name="Picture 2" descr="http://poskok.info/wp/wp-content/uploads/2013/12/mladi-alkoh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0" y="3533774"/>
            <a:ext cx="5905500" cy="332422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Ako TINEJDŽER pije PRIJE NEGO LI NAPUNI 15 GODINA on ima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4x veću vjerojatnost razviti ovisnost, nego oni koji čekaju da napune 21 GODINU</a:t>
            </a:r>
          </a:p>
          <a:p>
            <a:r>
              <a:rPr lang="hr-HR" dirty="0" smtClean="0"/>
              <a:t>7x veću vjerojatnost da će biti sudionik prometne nesreće zbog pića</a:t>
            </a:r>
          </a:p>
          <a:p>
            <a:r>
              <a:rPr lang="hr-HR" dirty="0" smtClean="0"/>
              <a:t>11x veću vjerojatnost da će pretrpjeti nenamjerne ozlijede zbog pijenja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9698" name="Picture 2" descr="http://www.urbancult.hr/Images/im.ashx?Id=287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333750" cy="2209801"/>
          </a:xfrm>
          <a:prstGeom prst="rect">
            <a:avLst/>
          </a:prstGeom>
          <a:noFill/>
        </p:spPr>
      </p:pic>
      <p:sp>
        <p:nvSpPr>
          <p:cNvPr id="29700" name="AutoShape 4" descr="data:image/jpeg;base64,/9j/4AAQSkZJRgABAQAAAQABAAD/2wCEAAkGBhMSERQUExQWFRUWGRgZGBcYGBcaGhgbGBoXGBocGBgfGyceGhwjGRgYHy8gIycpLCwsHB4xNTAqNSYrLCkBCQoKDgwOGg8PGiwkHyQsLCwsLCwpLCwsLCwsLCwsLCwsLCwsLCwsLCwsLCwsLCwsLCwsLCwsLCwsLCwsLCwsLP/AABEIAQMAwgMBIgACEQEDEQH/xAAbAAACAwEBAQAAAAAAAAAAAAADBAIFBgABB//EAEcQAAECBAMEBwUGAwYEBwAAAAECEQADITEEEkEFUWFxBhMigZGhsTJCwdHwFBUjUmLhgpLxB0NTcqKyFpPS0yUzNFRjo8L/xAAZAQACAwEAAAAAAAAAAAAAAAABAgADBAX/xAAwEQACAgIBBAECBQEJAAAAAAAAAQIRAyESBDFBURMiYXGRodHwFAUyM0JigbHB4f/aAAwDAQACEQMRAD8AzoX2TzI8FGEJkwB+4+kP4WSVqKXCRUqUqyQGJJ4QhjpyHWEElL0JZzb+sNfghHbYDSlfVYX2GT1or2ajvc/B4NtKY8tI/KU18IFhV5SkD86j3uRCp2NVM20tdu6GDFFh8aWFoaRj6aQOSJTLNPpCu1cUqWh0gEk6wH7x5eAhDa+MJSO0AxvSkFSQJJ0HTtaemplJ7jwPGJL6RqSHVKI4v+0JJxgKAM4UQK2fmY9xmICkMKkkWiJiS1dMaR0sl0dCx3QQ9JZBBuKaiFQeyATu8oWm4dJqdKxL+wWmvI1s/a0vKQtkl/1KBaynahhwbRln3x4/CKSTgkEZmD6mPcXgkuTR3+cNaB9QeXjQjGSlbzlPImvrHnSuUUTl7lAK72KT/qSfGKTFzWAbeR5AxoOmC+tw0mePeQX/AIkP/uCouT0xO9MTxK/wVB/7s/7RBegWIBzyTZaCG7nHlmhfFyT1aif8M+aYR2BiuqMmbYBgo8HAJ/lKopxvZbNaBTE9XnT+VZ8EkAg+Z748wwPWLGgL+f7iD9J8N1c9Yc9tRWL2IAPOpPhEdnHsrXqHfkwPqmI9aCt9iswymmJ3P8xGv2dh/ZLkFbsfypS+dTjShHcrfGSwGGMyZLSCz1J0SEh1K7kuY2ePmSkJC5SlKzpyoCkBGVCSAABnU+ZQFS3s/qivJLVIuwxXLk/A31hWpTIo4y0NAbB/M8SY0/QGepOLlhQy5krFaOWJfyAjJ4KaVoTmWMzVAehdR9BFpsPaf/iElNgFpXmb8yglvAnzjOtdzVJ8kfT52OAUoZrE6jfzjoz+0NkgzZh65YdaqCwqaCsdC82UrHH3+h8j6RLRLQmQB+Me3OU/suBlljl7R4ltIoTOfygeJxRUVLUcylEkk3JNTDGAlggE6n+p9Y0t0tmZK2XOz58oyjnRmUVXzEMA1AGbWK/HzEpWgofU1IPhSDzcCwYOA9n8YUxOFytWM6lvuXUEl7RUIYlY1Z4xXlMTQphDslDisUpx2svIVjwzyaFTwCWXuOUepTrAsNEmVvNf6x5LURuNGjxS2s3KIkluMSw1YeXPKSCA7PYkcIJLxTuXNjd4VBjzrN/jBUmhZY4tFrh1K7Lq3cYjNxZP0IrU4opLiJGbFiyeyp4vRDGSvwif1fBovcEet2Qoay8zfwnN/tKhFHPW6WG7TgYtehah1E5JF6V0cEGNEZWyqSpDiljqND+Gf9vmYzGDrIUjUOPEH9o0uKlNIGU0yF/5Wt9XjK7PLImcGPc/7RUmWM0HSaWmZhsJiGukJUfriDFJstZacgXygebfGNBg09bsqYg3lHMORr8FRR7HlPMWpy+RNixJJD1Yw+T2DHt0dsDCqUkBynOCFK/LLScy1f6QBvUUxbHEdZOcgZUjspGgZkpfclLeUG2hiFysOmVkSFqNSEoCgi6EqUA5f2mL0KN0VWCnKTMdeZIq9rninujOvqs1y+hJL+fz9jQYFLC2gOutPT1guHnBOImEe4zfw1HrABiMqQcxIS71qzD5QPFYgJQVB0kZlHQkqL1bwhHF7ss5p1R9SxGLKlqUAKknXUvvjoz2B6TzuqlvlJypctwEdGbYeJ8YkVLqSVJ1H7xZSZTISkFiTe+rxPD7GWqzFtHS/heHJUvqh2pLqu68xbkKAU3vGuUkzIojWKBMtSkklQFwKAtchrPviqUCWKrvYw594zD7JKAzEJoDrVr1EKzEE9ol3Nya74RKhiOWPUkRxQdxbfvj0tbxgjHFe7hHr2ePEEC/pHJGjVI/e26AS6PFJrHEFoIzEVB4j6rHpEAYEgA7o8KatpE2aCGSWfKQN5BY7qxCCyZTQxhMFnKqsE66xEGGtnYjKTZ9x94fOGgk3sWbaWivViJQUQVEHmBD+DzpcylBTios/wBWeAYzYMueSqUsS1G6VWfgf6x7sro9OlzAcyUoF2U7/wAO8xelGylttF9jEfgUvlNG3CKTBbGzI9lyoEFix+UO7S2gEEpBvpu0Pi8GwWLypADqpTTx3RI0CVjuyMEZRmBTBEyWUlyKEVHkTFJsDZoAUpShkQcyw4fIlXZG/tnsuLAk6QzjVTprFVEA2f6MKbYndTKEvVZzrPIHInkA55qVwiZJXSQ+KPG5MjM6RZ5xStOYKJLihBJ04cIDPxiASAlRNwRqLjyiGHwyZeWYoOtnQjcwcKUPhAdl7JVPUqYVgAntElVAzqZg1qX4QtIPJp7DbNxyjMQkJUATc2YVMWG0nUGBu/wA84MMAQQoKCkpTlGUuzsTTSjRY7A2D9rXMSFZMoSQWcOC7Gr7qxGnJJBi4xbbGZMsBIGdNhqflHRpUf2X4ggVSafm/aOij4n6NPzQ9/ofMF7UJNUgfwpA/wBsSk7RW5bM3MDvYJjUY3oioVS4e0shiNPG3jwimxey1od0ktelOYI0hlkUloycaGMPj1BAzg5Sr2no1X9wv+0QxWLzeylVdEmUUjioGW9aatTjRHPQgW899odl7LKm6pQdnIJCS+70/aA9DHTVywjqpkk9YkuZrEEulwMoWEtV3A8o8l4CWQQAtRSS+WUrR3IJmOzVsIutl7OmZj1yghGWqyolwGFAh3O4cKmkCkdIJ2HUVyQ3uEkZkneySPeZ37rQLvsQoThEE0zPoCGJ9YgmRLoXId7h3aLPHYyctX4qEgJSR7LU1FKawlNkC+V3pytYfKGX3IRRgZf5xYkABXfVmaAzsEU0dO+4+e6HZWyJhDpF+zfKWLAjk0OYzo+vLLGYKuQmhU7sau5tC2mNZUpUJITNKUTQPcLqSXHvsRa7a0eJSpBUgFanUoAkAy05f0hIrSlIbVsmZLlLGVYJST2gXIo7DgHJPCCyNiZ2o1K0J08RDuktirbK0YEWGYFnDkN6WgC8IGa55xtZOxHHZClE0zAA6Di+nOFZnRqaFdlChq9aby4Ja8Vc0WGR+7Vs+amgLuTuDfGGBsqcGGZNQ9Fd3jwjWfcuIT2gnMNWIPweK2bJIJcEbgRW/j3w6kn5FqilkbOLEKCS+uvjBZWDCTch7MoD1p4xZCWWcUBZLsGfv1jzqSN7+MGwdytkSEDMCMzs5zG6S4rT5R20AFrSVUyOzkatU6PSkWcrBhKSSklqCtjqW10HjEJnR/MCUuVXID+juYXnQ7jekZ6bKGcsSSdSXvQsd7RcYXBdXhwgXYDvJzKp5PxjkbIWVgJSt3D6xY7RSEBCVUUS7E1IPLgOEWxkUyTKuYnKkAbnPl8AI2/9nuHyiYdXS/8AKD8YyRwq5lKJSB7RoGc+JejB7GNt0QmD8RtVUe9hF+JpyKsuom7l7RUABuAjoSC46NHFGfZlZa01JUqoe5sxuNzQMrQFJHULYkMNKi7DcL98ZLCYCctP4bqAIActqWYmmnlF/i9mYhMvIAQ6Q60kKU1HyUHJxHGcEvJ0bJ4jYkovmSkUcKV2Q/Bq0pFbi+iqkOpKkm9HBT3ERL7yTLAQvrNMxWEvTeCSO9hFtK2zhVPlOUqAzHLoKMf66wycogpMzWzMAsK9tSeQPwuLxYjB4hLqTOdrvV+5WnFuTxpeyuXmIJTTtAdmjs9QNSfG7QCalJ9gqyvRXZbUVFXNAKvvgOdhSKGVtOelBExOZzUlApldiCGDgu16QqvaCPZElKfzEqzEjeOJOsamTiSgsO0LkAhJKa1dmetyLO0K4mSgs6U1LFQNzTUCutOVdInJEoyvXKrlURwL05h/KHsL0hn4cLnEmYlIYhylnIAGZjcixi2ldGAspPWIAJ9kMFFqkOfa7qxebW2DKk7EnhSUqJOYKIrm6xKUHfSnnDNKaaZXkfGLZU7O/tFlrklSsMpTMHzJI1ucoY03QltbpjKxASCkysijQMp6Bq0a8Y3Zqpwwk3tFKetlAp0U4mnNepTl/wBRgE1VSwAcm3OMMMEYyv8ALbM/SznPJUmqo2UrpBJR7CppG4hID76KvFrsnpZ15RhXJzu2alQCqpBc2bwj5mZ3GL7+z9SDtCTmWxdWQZScyilQCXfs3vwjUo29nSlFKNm5G2BLYkEnQKa1bm798QndJ8KEVTLBZs8xWYjShFi+hs2sRnSAoVFdHEZ6dMlFIQpKFJd6g3puUL8obhTK7FlLkTpwzZy9T7OUUcMod1YeTswZTMBSpApc8NQ++A4LDYUEhnGgq93YMXtTwi9w+DwsvMvIw9oAl8oIsAfe7n84Er8EKdKpRAKkZQNApiaU+uMRRlz9lXZZm1JpqL98aaTgJE+UFlSUAh0dYUgtpQNW1eURwGz5MpWZOKlBQJO8W1Debw0cU3sX5IoTxOxpglOJiUlTnIzZmD1Ubng7PC8nojiFy0qWJRTkcKSoOOdKEv3Vrv1itnqmJYTZRQR2iFg5jcOo1AFLRwKj2AZdFAlOZK8wt2FMPeNqjlFk4NIimmYHa/RtOVBlGYopDuph29Amr5W1pQi8WHRjB4qaoS1NJmBSmWapISBoDV+14Xg21dpvNIIBAUdz7r3g2Hx0lKbstRZFS4u5DHShfhHPj1WWHdX+Bun0uNxTT3/sa77oxOoT3EAdwKCW5kx5Hz5W2y5dUhR1JkVJ3ns6x0dL5Puc7iwCiooT2paA79gg5rs/5Rej7qaQ4FEBJXNBcGhJ5ijdwgK9qyAAD1QDgZhlcl6AVtxjpsoTCSAEirZWUCBc5q2GvrFVexrG8BiJagUFMuYSblLgBmqSHhXacnDoLoStQID5KOXYpGaukJYiSlJVkJQni77q7/q0KfakuGzHLq7MS+mv7w3D0xeRYr2kEIACZoPFfc3COG2CB20uFUJ3toR4RWKxa65V5g1iPma2hR1E1HN/kDSAoks1EnauHQUnIUUDgGqgeRoIPM6RSD2Ufhs9crgnfcnxEZeXgFHMw49wqGN4GnDLB073tygOCsKZqJ0tSlGiQ4yhSSQT3M3jDfTLpBKGzJWFlqKl9kqowYZz45wIzP3mtCWIBaty/eX8hCO18XnyWYJ8HuPH1gP6Isz9VOsbBJKvsswaJXKI8FmB/YOsXLb2VMVGnZBuanRotcNh1Kwk4hsoyP8AyliIrQtpaT+kjwY/AxXhjylCPa/3OdgyfHJSR7tLo4y1dWtOUJcOtBJVbKKjm9gN8e9GtnzZOMw81WQJRNQpX4kuwUHsomzxVz8aNHgI2kfzER1n/Z+RdmjorroSW0z6ngdtyZ79WoFiQ2oIP1WKva2KRnKGZSbsGdwG1r4RiBjhLTmQwKXL6uoh/GLqdJVmSrtVSCC5t30MVdX03xNbD0+f5F2J4eSSrLlU1KpuTWj6w9gtoLSvIOsqTRsxYOH5s9oXTjSgMxq9AWuwJdw9N8MYCWhxlmlJSCTnrwOUs7+EZNrwaLReYZAKSAhVanOjsvvSlScoLAk5d8e4fZqMyh1ctmYHKRu0fnEdnKICyVpmUFQADrdiXf5w3g11UYsUm9i0hvC4KXLSkplSSouA4sW1JJAqDXlFPtHGF0qW4ULhJKkm6crClKEHWLiZh1TJaUJ9pVBzJar6Vg83+zxRy5ZhTv7KQK6pcV0HdA4uSDyUWZCVMQJ9CpSHdSVFq6guCbvQNpE9r4yWmYky5ZEo0IUA5LjVqB8zNQsIvsX0UXh0rSMSHSyqSAylH3Qz1YH6eK1XR+epcsTshSxqyqBNmD277GK5LiMpNmaX0rlgkfZ1UP50R0ar/g1H+DL8DHRXyj6LLZnMTNzOSkVcs3qD4tAJG1FJGVCSK+05SCKUy23mOnSJjOUqyn8qcwvoQTEk4dJ7NXDXYDcXF+PjGukZbGJ+0JkxCZbywEMHokqUXZz7zDlpFWrDl7Pd6j+kXGB2AtTkzpQI9kOpLaXt3wwnotOZ0qRch3PxbXWFXFB2UfV+6HpYiwhgSNOFnLnu84bn7Bmlx6Kv3/KBqwsxCQVV7hu84ZV4Bslh5KK5piUBI3E+gqeEBxk1DnKFKDVNn7r8Il9qejO/13Rwl59FPwqPSBxYbBmUN4LgEgM44CsUmPmM7U4HTT4RfrwxRmJFbvWwFqb31jO4pVQIoz9kjH1TtJGi2RPmnZ+NGUZOw5c5gQCAwZmvrFVg1Z5HJT9xoYvtjqWdm41CUAh5Lq1DkvGb2OeytIs7V409YE9KMl4MkY0gE7ZYJ9pGvvHTugI2CCrLnSDSgL3tuie1l5VlhcuOSqt5wjhZs1+ykjjlNI6f9flkvH5f+m1dPBVVlqdhSkh5kwskigpmNGc1pWN7gVyBKT1y8stwlAyBS1Fh2UJuoBzXSMPh5q1ABSVFyBmNnNm37+6NHhtnyZSgZomFbMVZkqrqAKMPhGTPklldydmjHBQ/ulztPY+CMpRlYhCSlLqzhQXRy6Es1bMIoJWypeVKgorCgDolidCCPnF/hcThSSFJQon/ABHGg5ggbt0JY3HST7ACA7HMHFKDLRgAIqTfos/Fg9kSlJlzAQfcApQ3djqIt5RYGAS9qLmyilU0TBLYJIDMDo7VtEes+u6HQB7HzCJIIXkOV82bK38ThrRm8Z0kxLBH2haw4YFQWHFjV3i+23Jz4QJs4DmjsCDrSw1jM43Z71kfZwUlwTnSrgwBKfXnDwmorsLKHJmuG0pcwgTCpKkkjOmcoFRlpLEi4AzHsihYaUIp3TWWsIAzqBerEAAHLWvfXQHeIzu15EsTkfhT0MkJEwyiM+YHtuzVOa596AdUkpfr5RSQ6UEZGoBlAcZiAWLvW+sVZIObseDUVR9FE6UfZnOn3TSo0Pt7o6MMcQkUIIIozCjR5GfjL0W69iUhB1Srgx8IOhSAXUldbmhtZntCeHmHNQEH60gq9oEFrniI1SszIYE2U9Urvqw9IblyczZCU7nJPlCScbmvT0guHxCwRlURbXdCttDKhmfs7Epso34g+EJrVPQe1m7xGmkbRmgDOpLs9DmPgAWPnFgrIQCXUWrQi/OK/ll6H4JmBVPJ9q5qdI8M8X3caxrsVg0LrlAG+FJ/R9CqISA2vLl/SLFmXkV42ZjFYpRS2Ykbq8zruBikxUohQIDuH3xoOkGzxKWlALuCruJZPlmisnI7Wjs3wjL1GX6lRzOpdTr0XvRnagTgMcmjlMuhH6m+MZfZsz22oXMW2z0fgTwPeSj1TFJs4ETCDrQ/XKHnJSgvwFi7ou8HICjncAsEl7UKm8iIsvu9e7MLvGeVPyJJ3MfGh9BApW2WN1DiPlF+K5RNuGVwQ5i3SECwE0BuWZvWLPAS5iyEIdT2HtHf3RQ4zGPkLuCsKs1Q6T5gQ4nGPS3HWLuJZdFrPk5VFKgAoEgixB5R4Jcm6uwHa4BPdu+qRXrn5i9SbOXPnAzir1L90Bw9B5ezUbOQlMtWVTgqTozXgAn9pt7x5sZb4dRP528E/vHkiWPa5+EKtNjeC52jOaQm2l2IuBqGtFQZomXZqg67t31WLHbf/p0chU84yy1EGg4Ur5wFGwt0XP2XKaLQAaM5ffUMD9WiJwkpQdaBmaiqEd92+EVmExazq3BTGvImGxh5uUqKRY1NO8MW3xKa8ku/AUiTvP13R0KDN+ZPj+8dBr7ksVloevo484MnDJVQqy7iYWlSBUl2YsBqdHNhDUgOa+sWMqQY7LA94E8zWB/Zyhy8Fn4agryykHupaAZK0r4wmvIS02XtXLUpro/x0jSYPaQW1WowSHL7+cZTBbQyvmAPdb65RptkY+WoBkh+4H0ijJBei2LLb7tUtiAADoQOcOyNmKLunwZu6BS59Qxc2Ne8VGldHh6VNUzEB7Veh4esUdi0+VdKi+Lm/oZP8tD/AKs0U2JBBS/MeQ9HMO7Zmkz5wN+sLnvf1JgkgBQS7lrRiyy+uzgZpcskmWGw9mJOHxBWl1ZUhNSwYgvxjIzsGtEwKIYPH0DZ08IkTBqujerxUfYiskEaFxF0syUYpeiQe0UUmWFLyqspwdGqFeTQ/i+ga0nseB+YHrEdp4PqyTV0kHnRo+mS5MzIkkpUGFWfRy5CrxfDI4rR0+mSfJfc+QbY2LMlS0Zw3bYajQ90KO0fX9oYOTMTlmozJCmSDQOAz+zxoYw23ejCpLzJQV1V2cqKdKlrecaseblpl0oVtGdQS1LxJAJvfjDWNWLpy2Dhi7m4q9t8XHRbZAWozZjZEWFnP18d0XplY3IkrkyEpPtFy3E/K0My8KoyFTAzBQSQ4cOHcJ1HGAbR2lnUdw1+XdSFlYsNSkJ5HLPHIM3DsPdHnRvMRjlqru4Rr9nY62o1HDX5xQdJ9nGXMzpHZXdrA38xXxhodgSExMcXfg7R0rEKHsqKWfs1+UKiWQzmtbF/FrQRCxofEB38YehCwG15v+KP5P2joqzPG8+Co6Bxj6Db9mkmbEVoA7nUg0vcPvhJUopNiO4+saGeqb7TKL2zJIHmaV4wnOlTSA6QA91Fnbc7k90Uwk2M0hGTiTuHe/0INh8JNVoVB3cJvzLVbnDeEQEzpawUnKtBate0KE0FTrG5xc6ZZUtcsVN0qF+FhBlKnpASsx2Dwiwcq5bvUAsDTnFnNnSEorJqDoR63i9Rsh0kv7Qe4q59YRxezsqVESs9zkFzuufjCafcbaJ7JXhVgKTmSdXcseYp4xfSCj3Zl9KRhsKpkiYtJkqL9hVCC5GtxxqItsPtcKFZzbnygO2rio1rFU4VtDxlejA7dQRicRu6xQcaMSGg2zCctbd0KbZnPisQHcdYSDvdq94rDOEScjl2LaRys9WcDL/iS/Ef65jEzNBJ0hWZzgSlkmKFVCpgcah3AJLtx8I+wfZZSgAsBwAHIANON4+SEErSBckesfYUrSSWJ7wQ7vvFY34ZckdXotxbK/7s6tXYJZR1CVB+L9oeMeqwhCT1gSt6EJcAuPyqcW/VFjNIZrvrppAgDq19bDlxi46B846Q9EpaS8rOjXIsEgf5VpdPFiYBiiZSBKZgwoN3zj6HtOSVJSk2Uqrbkgq9QIpNpbNCmUAARw598XxyvViOC8GE6hTRCZJUdIvvutdggl62PZ4GLzF9G0pwaZjHO5BFz9UjTB8ip6MPhSpKxFxiECfKKDcBu+6T4wriJGoBpRyCGMGl0IOinHe2+IpBozYkzA4SACGD5cxYkOGIIvw3xBGGSlIS6gcxKlEqqHBFGfskOzC++LfGAhaiC1X5fRJhJUtKrhmFC5Nfi8WplYRWzVEk34mpPEkqc98dHn2ZZsD3Zm9Y6IA+jYcyZudAWCc3vBSXN3AIBIFjpcQtLxyZqSlIY1DDgwGWlqjxaGpGECJy5sxDlDiVmKCosBUKGbImlnJ4UgWypCRKeoUV5r6gJqG0rbfGCMqTNFFds/DlGIkukEBRLaqIBIy0Yl+Vo1eNxcxmKMouAqpoC9vnGV2n0dXKXJxIWWlFJIZ1FmBF7Gt40PSzauTBdagh3GUn9QO7WDyTd0RrQHA4z8MKDgUpoBRgT3XpFhOdSHTlKmDM2Y6kpS4Zgbs8ZVG1jK2YJyalCpb0ukqIIfSrVY3tGH2t0uxM4FOcoQpnSmjs5DkVN98DzsFejd4/Z6GdUxKKasCq3tZhm9NYpJ+LlSwopmoUQLBSS4B3PU1tUxh5uLJDEk89PGEOveZ3H4REiUbjAbHE9UxTsp0v2iH7I1Y+kXSOi05mu1mb4lMIdCpgdST/APG3/KQfnG82TtKWoqSSE5VlAdQ7TUcDdmCk8Skxllh+STsxvDbf0X+f/TMwjonN95JP/L/7sR/4MmZnryZHqJh9I+iSsVLPvo3+0ndm32ykHkXgGJxstwMwLvYg2ISzAu+YswGhiS6NRVgWCL/yf8/ufP8AEbD6khZqQoAdp78AkepjapJK+G96UbRvrhGa6QYxKsuWo6xPfVJp3Hzi9XtJlAEUNmdvEPbfbjAwxpUbMMeKqqHZxBRfUeyzsCC3CCGclvZe3P61hKYkdlaHUFPc201DDfpBFyjlcDR6Hw3xdRcLdIMUZSEkWFn/AIWjJ7a21MQaLOluTkOG5RddIFKVLIA9nfqxRmii2rsiYpKShQoPZWLCllD4xU80Yy4t0Hi2T2Ft1SlNMUVNvbnz0i+x+2hkSlMsniFKABO+obxjF/d05LldNXAJ8xTxh8oWUCtXuynNQ11cd37I8kk/pfclImNszPtIR2SHDu6mGvtE04xpsMmXOkhXZCgWPskhyWpx4Rg8RhppmE5S28jL4qLNF/sGQgs5CxuBcA0A7QNSMwMaoZGn9QslrRaYXopImpeYklWZYLEj3iB9NAZvQWQA6ZkxIGpY2cH3RcxI9IFyV/iIeUT2VCuUP2nGpuwcReycaFoExFQXbLUjc2j87O1Ytbkuz0JSZnx0KV/7qZ/Kr/qjo02VX5fX5R0J8s/Y3CPoiJJK0FThzU8crcCl7sIosE2UAvZnGndEdmbXTKDZppAJyhWUtd6lyLvrutFfiNqKQGAcKqP4qj1i6OGVPRU8kUy72tiEqllDgAgD6rFDtPGBWGXJoz5ktQukni2rnlAjji1UhyKEu40hde0HcZU9wNBuqaiIsDQfkTCEf+E4lP5ch5NMR8zHzqZMZo+qzpWfAzkBgZxSnMqgBBCnLD9LRgcT0KnlVJkr/X65TxgyxOwRmqKVStYTSCZlrv6iNIOhk+jzJdBpn8ASiBo6A4kKJE2UTuJUL1/LBWNoPNGh6HFpqgfyyyD/AAIFD/CRG7kbNkLTlCWoaJUQfZWitb5Vqqa1Jvf5tsSb9mmNMUlwlIN8rgEGuVxd7RvtlbblkeyT/kIUP9BJ8RGTmoZGmZY5Zcnwl+v39F79xylFyld1Ejs5S/V0NPZyy0oAHuuNY9GzZSFZmU7k5lq1eYXodetX474BJ2pKb2VD+Cb/ANuIY3bElKbL73Qn/wCwpEWzyw42mi95M3Gm3RnOkqkpmyEpAAzpYAMOHkkCLDaImLAAYdoKcOTTQCw5xldu7ZTMxEjqylRBsC4pQdpmuTZ2i2wM+cgkESyCQTlKgS2hpXS26KsMJSjdAxZFtNl3IlqUfxFqUS1HLOLA1Fq+FoYm4tCUs+XxD8gDxism4kmwylqHjvZwakb7ARETzUKAUAN1TxIZhvasWfHL0aOa9h8TjUqGUBgAW1uUP5ViMxRKUgswY/031iu2vi2WlQTzFnB04GhhjOpDEpJGhVYj63Rx+tg1MvxyTQOcrMUo71f5Q3qW84LOVYA2vEJmIzDspbk31vhTGqyAHOkGuYWI7iO+kc9LZdYvtzF5ZKmNbeI/rHnQiaBIJOir+H/TGb21tITHSkH5kxd7Akql4NYLBSgQzhwVEgPuaOjji4Q+7ZS3bN1g5WbDozIKgUC4JBBqe/60igxmzZuEVnw7lCiXll1cdKaU1od0O4XGpCUAh2SE1BsBpUa8rnfD0raksAubCxB7R3Ufz8Y7KjJeDM2n5Kf/AImBvhFvr2Sa82rHQ0vaMokmt9/7R7B4/wCkl/conIIDGtKA/L1iz2jhwZEkihCcp/gJT6AQvJG4t9Dw7obw0sryoapNBS/i+gpHQjt0Y5aViMjZqyE5iAkBqlj6QL7imgFdFAflL08LRpV4GYA3VTHN+yS8RwmwZpzLUky0hyS4Fhru8Iu4xKrfgqVTs0nIw9rV9xHxhJmob0sCB4243gk0i1MoNjc99BERLSSFO5NnfXdpvjPLuXxWgX2cqGvlw7vWCysLl7QFzv18GePVLBA7LU1cavofjEswLM0CgmF6QqInr17RiuKFkkgE8vh84vulaAiZ1ikPLV7wrkOv8J9XtrW/aUr9iZLrvdJ73pGDNjd2jjdTCcZWkKidMA/vGH6vhCkyc6qg94f4vFocBML9qWBc/iI+cRxcnKXXMlpA3OonuDxTHHO+xTD5PKCbDV+NLNfaHqLb4+mdaPr5x876MoCpqVS0qyJJJmKDPuSgWvc1pu120o8gL21MbsS4o6/TwcY7HwHjxUrUgc4hLmjRo9mKflwi2zQDxKUHNnTmGWhcjKUuQXALfXOEvvBYNUzCnTX+sMSdpLkzFUdK8oIWaUNCDoz7xF6jAEs6FcDLUH70lknublGPP0izPmOsvDQlhEOARLC33gOO5wXhnaOzs6QEyGWB7QSoXtQG/OLbDypYpmIP60kN4j4waZMXmJRNlNpmyxzv6KCflFnzSMPN6GzXCkJOcmvYUCO8JgOMkzcolLXRJLsxNNGd7vePpWGE8/3qG/Sh/N2io6S7GSmVMmFRUstUkbwPR6fKNS6Hs0/zJ8rMnJWWZ4IhnrCSFNBUzu+OqikZyJ3x0LdZwPjHsEB4cRv8tY4qEU/XqUHzFJALBkneK076RJMxTVU9KgjXutCuSIky7G2pyRSYotvq3J7QCbtKbM9tZUNxNPC3lFaMWSLfLjzjxWKLUBb0+dInIKQ9n1vyiaZw325uYR+1MHyloIZuUpCgxJt3PXQQLQaGVKod+lYihVs19Q/oYUXNN8rtbSweIIxrllBvEgRLRKHcRKB/V+2looMZ0Xw6nUBlL1yFQ8hR4uSs/Lj9PHpJF6uxtxhXQONmfR0Plf4k4u9pgH/5eGcN0XwwqU5zvWoq8jTyi7WqjkXYjviGQMxu3iaeULSAsaXZEpJAAAoA1A7D4QULB1Zt0Clqob0D29I4SAAXob98QeiwkzUhySRTWCpmjf4RTInqavGJCeXG42tBJRarW/LuieH2uuQOyohI91VUjk5oORir60txiCZpYF+4RE2toDinpmwwHT1I/wDMlmjVTY+OvjBk9MsOonPKKt3ZT8TGHlk21Nt9YYllnceEH5JE+NI0mK6QSv7mT1di9B5M0VWJ2gV0KiQS7PR2a3KEPtFVeUAmzBSnF9N3dCu33CkhhQEQIruhcqc3rp9b4HMnEKoRbmSecFOiUOZUx0KBZ3jwjoeyUEkp7MBxDB4ZlloBPRrxgJAIomU5ekGBFwO+B4ZQ7Q5ebwVKQ1IhAstYJraJ4iz7/rWBSrihtBcQex5QSFfMWE0GtT+8FwyHFfjTwgcuQVO+nwhqQLwAjGUMKP8ATxGaqgjlWtrAsziIAGoBwD9cIamppz/rCuKWxEN9UrIksWNjvhQkZEutqMWj2YhxBUPugKj2TRtfGBQbAS5dQTDakPprCsoUh+UoNvfSGYBKZKY8yY8QHs4b63QbGCgPGAyZrnyiEPFy2LiJHtBt8EmVdt9eURILEvAoIkFF+UTrQ0hbMXLw5JTSCQ8AD/KAhLmGEpqaRFIqTARGRGFTHsSjoakSwqVBm19b690CxSKQSUqlBEJtoIgHBpNR9boKzGB4RbEiCqHKF8BJy9474YURaASrCCB248YZEBpSInJRWBhTHvggm6iAQmw86x4UBoGVlnFoIKiIQTx1xFpgtqqEvKUgpHD6vFVihWDJpTfACNnEBxx/rAlrKklzW5JuYGqUXTQABz5UiKyxaBYaPZVGhmhuYXlqiaUuR5wQEsYaJgEqVBsYqgHGASyYhAho/OIT5jBoHNWdI8y1L3BiBF1jf9NvhiXOAgEyXV4JhhWIQdE8Zc3OAidQsPagM5RqNI8Qo5eAgJEs9Cjv9I9goWNxjoNEIiOSPajyOginkhPagn15R0dEIETpEn+u6PI6CiHYhPaaI6R0dAZCKj2WgksR5HQEEWnj1hhGndHsdAYTpiznNbCniIDNse6PI6AEklNYKlTWjo6HFCYoUBhUGpjo6IQME0hedQePwjo6AEEoUEeSxeOjoBCZFRA0+0Y6OiBGQqPI6Og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pic>
        <p:nvPicPr>
          <p:cNvPr id="29702" name="Picture 6" descr="Gemiš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76672"/>
            <a:ext cx="3571875" cy="4762500"/>
          </a:xfrm>
          <a:prstGeom prst="rect">
            <a:avLst/>
          </a:prstGeom>
          <a:noFill/>
        </p:spPr>
      </p:pic>
      <p:pic>
        <p:nvPicPr>
          <p:cNvPr id="29704" name="Picture 8" descr="http://www.bhclubbing.com/clubs/15/4852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636912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BOLESTI ALKOHOLIZMA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2060"/>
                </a:solidFill>
              </a:rPr>
              <a:t>Bolesti jetre </a:t>
            </a:r>
            <a:r>
              <a:rPr lang="hr-HR" dirty="0" smtClean="0"/>
              <a:t>(upala jetre</a:t>
            </a:r>
            <a:r>
              <a:rPr lang="hr-HR" dirty="0" smtClean="0"/>
              <a:t>,</a:t>
            </a:r>
            <a:r>
              <a:rPr lang="ta-IN" dirty="0" smtClean="0"/>
              <a:t> </a:t>
            </a:r>
            <a:r>
              <a:rPr lang="hr-HR" dirty="0" smtClean="0"/>
              <a:t>ciroza </a:t>
            </a:r>
            <a:r>
              <a:rPr lang="hr-HR" dirty="0" smtClean="0"/>
              <a:t>jetre)</a:t>
            </a:r>
          </a:p>
          <a:p>
            <a:r>
              <a:rPr lang="hr-HR" dirty="0" smtClean="0">
                <a:solidFill>
                  <a:srgbClr val="002060"/>
                </a:solidFill>
              </a:rPr>
              <a:t>Upala pankreasa</a:t>
            </a:r>
          </a:p>
          <a:p>
            <a:r>
              <a:rPr lang="hr-HR" dirty="0" smtClean="0">
                <a:solidFill>
                  <a:srgbClr val="002060"/>
                </a:solidFill>
              </a:rPr>
              <a:t>Rak</a:t>
            </a:r>
            <a:r>
              <a:rPr lang="hr-HR" dirty="0" smtClean="0"/>
              <a:t> (posebno tumori u ustima</a:t>
            </a:r>
            <a:r>
              <a:rPr lang="hr-HR" dirty="0" smtClean="0"/>
              <a:t>,</a:t>
            </a:r>
            <a:r>
              <a:rPr lang="ta-IN" dirty="0" smtClean="0"/>
              <a:t> </a:t>
            </a:r>
            <a:r>
              <a:rPr lang="hr-HR" dirty="0" smtClean="0"/>
              <a:t>ždrijelu,</a:t>
            </a:r>
            <a:r>
              <a:rPr lang="ta-IN" dirty="0" smtClean="0"/>
              <a:t> </a:t>
            </a:r>
            <a:r>
              <a:rPr lang="hr-HR" dirty="0" smtClean="0"/>
              <a:t>jetri</a:t>
            </a:r>
            <a:r>
              <a:rPr lang="hr-HR" dirty="0" smtClean="0"/>
              <a:t>…)</a:t>
            </a:r>
          </a:p>
          <a:p>
            <a:r>
              <a:rPr lang="hr-HR" dirty="0" smtClean="0">
                <a:solidFill>
                  <a:srgbClr val="002060"/>
                </a:solidFill>
              </a:rPr>
              <a:t>Bolesti želuca i  jednjaka</a:t>
            </a:r>
            <a:r>
              <a:rPr lang="hr-HR" dirty="0" smtClean="0"/>
              <a:t> (upala</a:t>
            </a:r>
            <a:r>
              <a:rPr lang="hr-HR" dirty="0" smtClean="0"/>
              <a:t>,</a:t>
            </a:r>
            <a:r>
              <a:rPr lang="ta-IN" dirty="0" smtClean="0"/>
              <a:t> </a:t>
            </a:r>
            <a:r>
              <a:rPr lang="hr-HR" dirty="0" smtClean="0"/>
              <a:t>čirevi,</a:t>
            </a:r>
            <a:r>
              <a:rPr lang="ta-IN" dirty="0" smtClean="0"/>
              <a:t> </a:t>
            </a:r>
            <a:r>
              <a:rPr lang="hr-HR" dirty="0" smtClean="0"/>
              <a:t>rak</a:t>
            </a:r>
            <a:r>
              <a:rPr lang="hr-HR" dirty="0" smtClean="0"/>
              <a:t>)</a:t>
            </a:r>
          </a:p>
          <a:p>
            <a:r>
              <a:rPr lang="hr-HR" dirty="0" smtClean="0">
                <a:solidFill>
                  <a:srgbClr val="002060"/>
                </a:solidFill>
              </a:rPr>
              <a:t>Bolesti srca i krvnih žila</a:t>
            </a:r>
            <a:endParaRPr lang="hr-H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CIROZA JETRE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SIMPTOMI</a:t>
            </a:r>
            <a:r>
              <a:rPr lang="hr-HR" dirty="0" smtClean="0"/>
              <a:t>:</a:t>
            </a:r>
            <a:r>
              <a:rPr lang="ta-IN" dirty="0" smtClean="0"/>
              <a:t> </a:t>
            </a:r>
            <a:r>
              <a:rPr lang="hr-HR" dirty="0" smtClean="0"/>
              <a:t>-</a:t>
            </a:r>
            <a:r>
              <a:rPr lang="ta-IN" dirty="0" smtClean="0"/>
              <a:t> </a:t>
            </a:r>
            <a:r>
              <a:rPr lang="hr-HR" dirty="0" smtClean="0"/>
              <a:t>umor</a:t>
            </a:r>
            <a:endParaRPr lang="hr-HR" dirty="0" smtClean="0"/>
          </a:p>
          <a:p>
            <a:pPr marL="2159000" indent="0">
              <a:buNone/>
            </a:pPr>
            <a:r>
              <a:rPr lang="hr-HR" dirty="0" smtClean="0"/>
              <a:t>-</a:t>
            </a:r>
            <a:r>
              <a:rPr lang="ta-IN" dirty="0" smtClean="0"/>
              <a:t> </a:t>
            </a:r>
            <a:r>
              <a:rPr lang="hr-HR" dirty="0" smtClean="0"/>
              <a:t>gubitak </a:t>
            </a:r>
            <a:r>
              <a:rPr lang="hr-HR" dirty="0" smtClean="0"/>
              <a:t>energije</a:t>
            </a:r>
          </a:p>
          <a:p>
            <a:pPr marL="2159000" indent="0">
              <a:buNone/>
            </a:pPr>
            <a:r>
              <a:rPr lang="hr-HR" dirty="0" smtClean="0"/>
              <a:t>-</a:t>
            </a:r>
            <a:r>
              <a:rPr lang="ta-IN" dirty="0" smtClean="0"/>
              <a:t> </a:t>
            </a:r>
            <a:r>
              <a:rPr lang="hr-HR" dirty="0" smtClean="0"/>
              <a:t>gubitak </a:t>
            </a:r>
            <a:r>
              <a:rPr lang="hr-HR" dirty="0" smtClean="0"/>
              <a:t>apetita</a:t>
            </a:r>
          </a:p>
          <a:p>
            <a:pPr marL="2159000" indent="0">
              <a:buNone/>
            </a:pPr>
            <a:r>
              <a:rPr lang="hr-HR" dirty="0" smtClean="0"/>
              <a:t>-</a:t>
            </a:r>
            <a:r>
              <a:rPr lang="ta-IN" dirty="0" smtClean="0"/>
              <a:t> </a:t>
            </a:r>
            <a:r>
              <a:rPr lang="hr-HR" dirty="0" smtClean="0"/>
              <a:t>mučnina</a:t>
            </a:r>
            <a:endParaRPr lang="hr-HR" dirty="0" smtClean="0"/>
          </a:p>
          <a:p>
            <a:pPr marL="2159000" indent="0">
              <a:buNone/>
            </a:pPr>
            <a:r>
              <a:rPr lang="hr-HR" dirty="0" smtClean="0"/>
              <a:t>-</a:t>
            </a:r>
            <a:r>
              <a:rPr lang="ta-IN" dirty="0" smtClean="0"/>
              <a:t> </a:t>
            </a:r>
            <a:r>
              <a:rPr lang="hr-HR" dirty="0" smtClean="0"/>
              <a:t>žutica </a:t>
            </a:r>
            <a:r>
              <a:rPr lang="hr-HR" dirty="0" smtClean="0"/>
              <a:t>(žuta boja kože i bjeloočnice)</a:t>
            </a:r>
          </a:p>
          <a:p>
            <a:pPr marL="2159000" indent="0">
              <a:buNone/>
            </a:pPr>
            <a:r>
              <a:rPr lang="hr-HR" dirty="0" smtClean="0"/>
              <a:t>-</a:t>
            </a:r>
            <a:r>
              <a:rPr lang="ta-IN" dirty="0" smtClean="0"/>
              <a:t> </a:t>
            </a:r>
            <a:r>
              <a:rPr lang="hr-HR" dirty="0" smtClean="0"/>
              <a:t>na </a:t>
            </a:r>
            <a:r>
              <a:rPr lang="hr-HR" dirty="0" smtClean="0"/>
              <a:t>dlanovima crvenilo</a:t>
            </a:r>
            <a:endParaRPr lang="hr-HR" dirty="0"/>
          </a:p>
        </p:txBody>
      </p:sp>
      <p:pic>
        <p:nvPicPr>
          <p:cNvPr id="6146" name="Picture 2" descr="http://www.dijetaizdravlje.com/wp-content/uploads/2013/08/zut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9512" y="3356992"/>
            <a:ext cx="2466975" cy="1847851"/>
          </a:xfrm>
          <a:prstGeom prst="rect">
            <a:avLst/>
          </a:prstGeom>
          <a:noFill/>
        </p:spPr>
      </p:pic>
      <p:pic>
        <p:nvPicPr>
          <p:cNvPr id="6148" name="Picture 4" descr="http://www.softchalk.org/Jackie_CaseStudy2/jaundi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340768"/>
            <a:ext cx="3563888" cy="2441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2060"/>
                </a:solidFill>
              </a:rPr>
              <a:t>LIJEČENJE</a:t>
            </a:r>
            <a:r>
              <a:rPr lang="hr-HR" dirty="0" smtClean="0"/>
              <a:t>:-ako se radi o alkoholnoj cirozi – prestanak uzimanja </a:t>
            </a:r>
            <a:r>
              <a:rPr lang="hr-HR" dirty="0" smtClean="0"/>
              <a:t>alkohola, </a:t>
            </a:r>
            <a:r>
              <a:rPr lang="hr-HR" dirty="0" smtClean="0"/>
              <a:t>liječenje od alkoholizma</a:t>
            </a:r>
          </a:p>
          <a:p>
            <a:endParaRPr lang="hr-HR" dirty="0"/>
          </a:p>
        </p:txBody>
      </p:sp>
      <p:pic>
        <p:nvPicPr>
          <p:cNvPr id="1026" name="Picture 2" descr="http://www.zdravstveni.com/probava_ishrana/ciroza_jet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948828"/>
            <a:ext cx="3744416" cy="3909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LIJEČENJE ALKOHOLIZMA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Ako se </a:t>
            </a:r>
            <a:r>
              <a:rPr lang="hr-HR" dirty="0" smtClean="0">
                <a:solidFill>
                  <a:srgbClr val="002060"/>
                </a:solidFill>
              </a:rPr>
              <a:t>ALKOHOLIČAR</a:t>
            </a:r>
            <a:r>
              <a:rPr lang="hr-HR" dirty="0" smtClean="0"/>
              <a:t> odluči prestati </a:t>
            </a:r>
            <a:r>
              <a:rPr lang="hr-HR" dirty="0" smtClean="0">
                <a:solidFill>
                  <a:srgbClr val="002060"/>
                </a:solidFill>
              </a:rPr>
              <a:t>PITI</a:t>
            </a:r>
            <a:r>
              <a:rPr lang="hr-HR" dirty="0" smtClean="0"/>
              <a:t> , uz pomoć </a:t>
            </a:r>
            <a:r>
              <a:rPr lang="hr-HR" dirty="0" smtClean="0">
                <a:solidFill>
                  <a:srgbClr val="002060"/>
                </a:solidFill>
              </a:rPr>
              <a:t>PSIHOTERAPEUTA</a:t>
            </a:r>
            <a:r>
              <a:rPr lang="hr-HR" dirty="0" smtClean="0"/>
              <a:t>, </a:t>
            </a:r>
            <a:r>
              <a:rPr lang="hr-HR" dirty="0" smtClean="0"/>
              <a:t>trebat će mnogo </a:t>
            </a:r>
            <a:r>
              <a:rPr lang="hr-HR" dirty="0" smtClean="0">
                <a:solidFill>
                  <a:srgbClr val="002060"/>
                </a:solidFill>
              </a:rPr>
              <a:t>TRUDA</a:t>
            </a:r>
            <a:r>
              <a:rPr lang="hr-HR" dirty="0" smtClean="0"/>
              <a:t> i </a:t>
            </a:r>
            <a:r>
              <a:rPr lang="hr-HR" dirty="0" smtClean="0">
                <a:solidFill>
                  <a:srgbClr val="002060"/>
                </a:solidFill>
              </a:rPr>
              <a:t>NAPORA</a:t>
            </a:r>
            <a:r>
              <a:rPr lang="hr-HR" dirty="0" smtClean="0"/>
              <a:t> da prestanu biti </a:t>
            </a:r>
            <a:r>
              <a:rPr lang="hr-HR" dirty="0" smtClean="0">
                <a:solidFill>
                  <a:srgbClr val="002060"/>
                </a:solidFill>
              </a:rPr>
              <a:t>ALKOHOLIČARI</a:t>
            </a:r>
            <a:endParaRPr lang="hr-HR" dirty="0" smtClean="0"/>
          </a:p>
          <a:p>
            <a:r>
              <a:rPr lang="hr-HR" dirty="0" smtClean="0">
                <a:solidFill>
                  <a:srgbClr val="FF0000"/>
                </a:solidFill>
              </a:rPr>
              <a:t>Puno je lakše postati </a:t>
            </a:r>
            <a:r>
              <a:rPr lang="hr-HR" dirty="0" smtClean="0">
                <a:solidFill>
                  <a:srgbClr val="FF0000"/>
                </a:solidFill>
              </a:rPr>
              <a:t>alkoholičar, </a:t>
            </a:r>
            <a:r>
              <a:rPr lang="hr-HR" dirty="0" smtClean="0">
                <a:solidFill>
                  <a:srgbClr val="FF0000"/>
                </a:solidFill>
              </a:rPr>
              <a:t>negoli prestati biti alkoholičar</a:t>
            </a:r>
            <a:endParaRPr lang="hr-H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LIJEKOVI KOJI SE KORISTE ZA LIJEČENJE ALKOHOLIZMA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2060"/>
                </a:solidFill>
              </a:rPr>
              <a:t>NALTREXON</a:t>
            </a:r>
            <a:r>
              <a:rPr lang="ta-IN" dirty="0" smtClean="0">
                <a:solidFill>
                  <a:srgbClr val="002060"/>
                </a:solidFill>
              </a:rPr>
              <a:t> </a:t>
            </a:r>
            <a:r>
              <a:rPr lang="hr-HR" dirty="0" smtClean="0"/>
              <a:t>-</a:t>
            </a:r>
            <a:r>
              <a:rPr lang="ta-IN" dirty="0" smtClean="0"/>
              <a:t> </a:t>
            </a:r>
            <a:r>
              <a:rPr lang="hr-HR" dirty="0" smtClean="0"/>
              <a:t>blokira </a:t>
            </a:r>
            <a:r>
              <a:rPr lang="hr-HR" dirty="0" smtClean="0"/>
              <a:t>endokrilne receptore za alkohol u mozgu</a:t>
            </a:r>
          </a:p>
          <a:p>
            <a:endParaRPr lang="hr-HR" dirty="0"/>
          </a:p>
        </p:txBody>
      </p:sp>
      <p:pic>
        <p:nvPicPr>
          <p:cNvPr id="34818" name="Picture 2" descr="http://www.navamedic.com/sites/default/files/naltrex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852936"/>
            <a:ext cx="3816424" cy="3110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2060"/>
                </a:solidFill>
              </a:rPr>
              <a:t>DISULFIRAM</a:t>
            </a:r>
            <a:r>
              <a:rPr lang="ta-IN" dirty="0" smtClean="0">
                <a:solidFill>
                  <a:srgbClr val="002060"/>
                </a:solidFill>
              </a:rPr>
              <a:t> </a:t>
            </a:r>
            <a:r>
              <a:rPr lang="hr-HR" dirty="0" smtClean="0"/>
              <a:t>-</a:t>
            </a:r>
            <a:r>
              <a:rPr lang="ta-IN" dirty="0" smtClean="0"/>
              <a:t> </a:t>
            </a:r>
            <a:r>
              <a:rPr lang="hr-HR" dirty="0" smtClean="0"/>
              <a:t>izaziva </a:t>
            </a:r>
            <a:r>
              <a:rPr lang="hr-HR" dirty="0" smtClean="0"/>
              <a:t>povraćanje usred uzimanja alkohola </a:t>
            </a:r>
            <a:endParaRPr lang="hr-HR" dirty="0"/>
          </a:p>
        </p:txBody>
      </p:sp>
      <p:pic>
        <p:nvPicPr>
          <p:cNvPr id="38914" name="Picture 2" descr="http://www.helpinghands-rehab.com/wp-content/uploads/2013/10/Disulfi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167193"/>
            <a:ext cx="2736304" cy="4690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hr-HR" dirty="0" smtClean="0"/>
              <a:t>ŠTO JE TO ALKOHOLIZAM?</a:t>
            </a:r>
          </a:p>
          <a:p>
            <a:r>
              <a:rPr lang="hr-HR" dirty="0">
                <a:solidFill>
                  <a:srgbClr val="002060"/>
                </a:solidFill>
              </a:rPr>
              <a:t>Manifestira se kroz snažnu želju za pićem, gubitkom kontrole prilikom pića, simptomima fizičkog odvikavanja i povećanom tolerancijom na </a:t>
            </a:r>
            <a:r>
              <a:rPr lang="hr-HR" dirty="0" smtClean="0">
                <a:solidFill>
                  <a:srgbClr val="002060"/>
                </a:solidFill>
              </a:rPr>
              <a:t>alkohol</a:t>
            </a:r>
          </a:p>
        </p:txBody>
      </p:sp>
      <p:pic>
        <p:nvPicPr>
          <p:cNvPr id="19458" name="Picture 2" descr="https://encrypted-tbn2.gstatic.com/images?q=tbn:ANd9GcQyThG-y5bOt-lhypE7bKe6qo6QVnLSoQdzsaXHOqAuyiMXEbQK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356992"/>
            <a:ext cx="4700078" cy="269937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U 19. stoljeću Magnus Huss napravio koncept alkoholizma kao </a:t>
            </a:r>
            <a:r>
              <a:rPr lang="hr-HR" dirty="0" smtClean="0">
                <a:solidFill>
                  <a:srgbClr val="002060"/>
                </a:solidFill>
              </a:rPr>
              <a:t>BOLEST</a:t>
            </a:r>
          </a:p>
          <a:p>
            <a:r>
              <a:rPr lang="hr-HR" dirty="0" smtClean="0"/>
              <a:t>1952. godine </a:t>
            </a:r>
            <a:r>
              <a:rPr lang="hr-HR" dirty="0" smtClean="0">
                <a:solidFill>
                  <a:srgbClr val="002060"/>
                </a:solidFill>
              </a:rPr>
              <a:t>SVJETSKA ZDRASTVENA ORGANIZACIJA</a:t>
            </a:r>
            <a:r>
              <a:rPr lang="hr-HR" dirty="0" smtClean="0"/>
              <a:t> definirala je </a:t>
            </a:r>
            <a:r>
              <a:rPr lang="hr-HR" dirty="0" smtClean="0">
                <a:solidFill>
                  <a:srgbClr val="002060"/>
                </a:solidFill>
              </a:rPr>
              <a:t>ALKOHOLIZAM</a:t>
            </a:r>
            <a:r>
              <a:rPr lang="hr-HR" dirty="0" smtClean="0"/>
              <a:t> kao </a:t>
            </a:r>
            <a:r>
              <a:rPr lang="hr-HR" dirty="0" smtClean="0">
                <a:solidFill>
                  <a:srgbClr val="002060"/>
                </a:solidFill>
              </a:rPr>
              <a:t>BOLEST</a:t>
            </a:r>
            <a:r>
              <a:rPr lang="hr-HR" dirty="0" smtClean="0"/>
              <a:t> i prema toj definiciji:</a:t>
            </a:r>
            <a:r>
              <a:rPr lang="hr-HR" i="1" dirty="0">
                <a:solidFill>
                  <a:srgbClr val="FF0000"/>
                </a:solidFill>
              </a:rPr>
              <a:t>"Alkoholizam je bolest, a alkoholičar je bolesnik kod koga se zbog prekomjerne i dugotrajne uporabe alkoholnih pića pojavljuje psihička i fizička ovisnost, zdravstveni problemi, obiteljski i društveni poremećaji"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21506" name="Picture 2" descr="http://upload.wikimedia.org/wikipedia/commons/c/c4/Magnus_Hu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76672"/>
            <a:ext cx="4360072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229600" cy="4525963"/>
          </a:xfrm>
        </p:spPr>
        <p:txBody>
          <a:bodyPr/>
          <a:lstStyle/>
          <a:p>
            <a:r>
              <a:rPr lang="hr-HR" dirty="0" smtClean="0"/>
              <a:t>Stručnaci kažu da </a:t>
            </a:r>
            <a:r>
              <a:rPr lang="hr-HR" dirty="0" smtClean="0">
                <a:solidFill>
                  <a:srgbClr val="002060"/>
                </a:solidFill>
              </a:rPr>
              <a:t>ALKOHOLIZAM NIJE BOLEST POJEDINACA, VEĆ BOLEST OBITELJI, BOLEST DRUŠTVA</a:t>
            </a:r>
          </a:p>
          <a:p>
            <a:r>
              <a:rPr lang="hr-HR" dirty="0" smtClean="0"/>
              <a:t>U </a:t>
            </a:r>
            <a:r>
              <a:rPr lang="hr-HR" dirty="0" smtClean="0">
                <a:solidFill>
                  <a:srgbClr val="002060"/>
                </a:solidFill>
              </a:rPr>
              <a:t>HRVATSKOJ</a:t>
            </a:r>
            <a:r>
              <a:rPr lang="hr-HR" dirty="0" smtClean="0"/>
              <a:t> je prvi put od alkoholizma liječi </a:t>
            </a:r>
            <a:r>
              <a:rPr lang="hr-HR" dirty="0" smtClean="0">
                <a:solidFill>
                  <a:srgbClr val="002060"/>
                </a:solidFill>
              </a:rPr>
              <a:t>7 000 ALKOHOLIČARA</a:t>
            </a:r>
          </a:p>
          <a:p>
            <a:endParaRPr lang="hr-HR" dirty="0"/>
          </a:p>
        </p:txBody>
      </p:sp>
      <p:pic>
        <p:nvPicPr>
          <p:cNvPr id="17412" name="Picture 4" descr="http://www.novosti.rs/upload/images/2012/02/01j/dr/8-alkoholiz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163485"/>
            <a:ext cx="5364088" cy="3694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Samo </a:t>
            </a:r>
            <a:r>
              <a:rPr lang="hr-HR" dirty="0" smtClean="0">
                <a:solidFill>
                  <a:srgbClr val="002060"/>
                </a:solidFill>
              </a:rPr>
              <a:t>2-8 %</a:t>
            </a:r>
            <a:r>
              <a:rPr lang="hr-HR" dirty="0" smtClean="0"/>
              <a:t> populacije u Hrvatskoj nije probalo </a:t>
            </a:r>
            <a:r>
              <a:rPr lang="hr-HR" dirty="0" smtClean="0">
                <a:solidFill>
                  <a:srgbClr val="002060"/>
                </a:solidFill>
              </a:rPr>
              <a:t>ALKOHOLNO PIĆE</a:t>
            </a:r>
          </a:p>
          <a:p>
            <a:r>
              <a:rPr lang="hr-HR" dirty="0" smtClean="0"/>
              <a:t>U Hrvatskoj se počinje piti </a:t>
            </a:r>
            <a:r>
              <a:rPr lang="hr-HR" dirty="0" smtClean="0">
                <a:solidFill>
                  <a:srgbClr val="002060"/>
                </a:solidFill>
              </a:rPr>
              <a:t>14-16</a:t>
            </a:r>
            <a:r>
              <a:rPr lang="hr-HR" dirty="0" smtClean="0"/>
              <a:t> godina</a:t>
            </a:r>
          </a:p>
          <a:p>
            <a:r>
              <a:rPr lang="hr-HR" dirty="0" smtClean="0"/>
              <a:t>Sve više piju i žene</a:t>
            </a:r>
            <a:endParaRPr lang="hr-HR" dirty="0"/>
          </a:p>
        </p:txBody>
      </p:sp>
      <p:pic>
        <p:nvPicPr>
          <p:cNvPr id="16386" name="Picture 2" descr="http://www.24sata.hr/image/sklonost-pijenju-nasljeuje-se-preko-gena-za-alkoholizam-504x335-20101251-20101220170022-1ee2bbda9358c4a345975a65b2e592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356992"/>
            <a:ext cx="4800600" cy="3190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Tablica procjene statistike u odnosu ne neke europske zemlje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91265" cy="4997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755"/>
                <a:gridCol w="2763755"/>
                <a:gridCol w="2763755"/>
              </a:tblGrid>
              <a:tr h="1506319">
                <a:tc>
                  <a:txBody>
                    <a:bodyPr/>
                    <a:lstStyle/>
                    <a:p>
                      <a:r>
                        <a:rPr lang="hr-HR" dirty="0" smtClean="0"/>
                        <a:t>ZEMLJE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STANOVNIŠTVO (MILJ.)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ALKOHOLIČARI (MILJ.)</a:t>
                      </a:r>
                      <a:endParaRPr lang="hr-HR" dirty="0"/>
                    </a:p>
                  </a:txBody>
                  <a:tcPr>
                    <a:lnR w="12700" cmpd="sng">
                      <a:noFill/>
                    </a:lnR>
                  </a:tcPr>
                </a:tc>
              </a:tr>
              <a:tr h="872708">
                <a:tc>
                  <a:txBody>
                    <a:bodyPr/>
                    <a:lstStyle/>
                    <a:p>
                      <a:r>
                        <a:rPr lang="hr-HR" dirty="0" smtClean="0"/>
                        <a:t>HRVATSKA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4,7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0,20-0,24</a:t>
                      </a:r>
                      <a:endParaRPr lang="hr-HR" dirty="0"/>
                    </a:p>
                  </a:txBody>
                  <a:tcPr>
                    <a:lnR w="38100" cmpd="sng">
                      <a:noFill/>
                    </a:lnR>
                  </a:tcPr>
                </a:tc>
              </a:tr>
              <a:tr h="872708">
                <a:tc>
                  <a:txBody>
                    <a:bodyPr/>
                    <a:lstStyle/>
                    <a:p>
                      <a:r>
                        <a:rPr lang="hr-HR" dirty="0" smtClean="0"/>
                        <a:t>NJEMAČKA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82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1,5</a:t>
                      </a:r>
                      <a:endParaRPr lang="hr-HR" dirty="0"/>
                    </a:p>
                  </a:txBody>
                  <a:tcPr>
                    <a:lnR w="38100" cmpd="sng">
                      <a:noFill/>
                    </a:lnR>
                  </a:tcPr>
                </a:tc>
              </a:tr>
              <a:tr h="872708">
                <a:tc>
                  <a:txBody>
                    <a:bodyPr/>
                    <a:lstStyle/>
                    <a:p>
                      <a:r>
                        <a:rPr lang="hr-HR" dirty="0" smtClean="0"/>
                        <a:t>AUSTRIJA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7,5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0,5</a:t>
                      </a:r>
                      <a:endParaRPr lang="hr-HR" dirty="0"/>
                    </a:p>
                  </a:txBody>
                  <a:tcPr>
                    <a:lnR w="38100" cmpd="sng">
                      <a:noFill/>
                    </a:lnR>
                  </a:tcPr>
                </a:tc>
              </a:tr>
              <a:tr h="872708">
                <a:tc>
                  <a:txBody>
                    <a:bodyPr/>
                    <a:lstStyle/>
                    <a:p>
                      <a:r>
                        <a:rPr lang="hr-HR" dirty="0" smtClean="0"/>
                        <a:t>ŠVICARSKA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0,12</a:t>
                      </a:r>
                      <a:endParaRPr lang="hr-HR" dirty="0"/>
                    </a:p>
                  </a:txBody>
                  <a:tcPr>
                    <a:lnR w="38100" cmpd="sng">
                      <a:noFill/>
                    </a:ln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SIMPTOMI ALKOHOLIZMA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>
                <a:solidFill>
                  <a:srgbClr val="002060"/>
                </a:solidFill>
              </a:rPr>
              <a:t>Snažna želja i potreba za pićem</a:t>
            </a:r>
          </a:p>
          <a:p>
            <a:r>
              <a:rPr lang="hr-HR" dirty="0" smtClean="0">
                <a:solidFill>
                  <a:srgbClr val="002060"/>
                </a:solidFill>
              </a:rPr>
              <a:t>Potreba za pijenjem sve više alkohola kako bi se postiglo odgovarajuće stanje organizma</a:t>
            </a:r>
          </a:p>
          <a:p>
            <a:r>
              <a:rPr lang="hr-HR" dirty="0" smtClean="0">
                <a:solidFill>
                  <a:srgbClr val="002060"/>
                </a:solidFill>
              </a:rPr>
              <a:t>Pojačano znojenje</a:t>
            </a:r>
            <a:r>
              <a:rPr lang="hr-HR" dirty="0" smtClean="0">
                <a:solidFill>
                  <a:srgbClr val="002060"/>
                </a:solidFill>
              </a:rPr>
              <a:t>,</a:t>
            </a:r>
            <a:r>
              <a:rPr lang="ta-IN" dirty="0" smtClean="0">
                <a:solidFill>
                  <a:srgbClr val="002060"/>
                </a:solidFill>
              </a:rPr>
              <a:t> </a:t>
            </a:r>
            <a:r>
              <a:rPr lang="hr-HR" dirty="0" smtClean="0">
                <a:solidFill>
                  <a:srgbClr val="002060"/>
                </a:solidFill>
              </a:rPr>
              <a:t>drhtanje,</a:t>
            </a:r>
            <a:r>
              <a:rPr lang="ta-IN" dirty="0" smtClean="0">
                <a:solidFill>
                  <a:srgbClr val="002060"/>
                </a:solidFill>
              </a:rPr>
              <a:t> </a:t>
            </a:r>
            <a:r>
              <a:rPr lang="hr-HR" dirty="0" smtClean="0">
                <a:solidFill>
                  <a:srgbClr val="002060"/>
                </a:solidFill>
              </a:rPr>
              <a:t>tjeskoba,</a:t>
            </a:r>
            <a:r>
              <a:rPr lang="ta-IN" dirty="0" smtClean="0">
                <a:solidFill>
                  <a:srgbClr val="002060"/>
                </a:solidFill>
              </a:rPr>
              <a:t> </a:t>
            </a:r>
            <a:r>
              <a:rPr lang="hr-HR" dirty="0" smtClean="0">
                <a:solidFill>
                  <a:srgbClr val="002060"/>
                </a:solidFill>
              </a:rPr>
              <a:t>mučnina</a:t>
            </a:r>
            <a:endParaRPr lang="hr-HR" dirty="0" smtClean="0">
              <a:solidFill>
                <a:srgbClr val="002060"/>
              </a:solidFill>
            </a:endParaRPr>
          </a:p>
          <a:p>
            <a:r>
              <a:rPr lang="hr-HR" dirty="0" smtClean="0">
                <a:solidFill>
                  <a:srgbClr val="002060"/>
                </a:solidFill>
              </a:rPr>
              <a:t>Gubitak kontrole i nemogućnosti prestanka pijenja</a:t>
            </a:r>
          </a:p>
          <a:p>
            <a:r>
              <a:rPr lang="hr-HR" dirty="0" smtClean="0">
                <a:solidFill>
                  <a:srgbClr val="002060"/>
                </a:solidFill>
              </a:rPr>
              <a:t>Zanemarivanje obitelji</a:t>
            </a:r>
            <a:r>
              <a:rPr lang="hr-HR" dirty="0" smtClean="0">
                <a:solidFill>
                  <a:srgbClr val="002060"/>
                </a:solidFill>
              </a:rPr>
              <a:t>,</a:t>
            </a:r>
            <a:r>
              <a:rPr lang="ta-IN" dirty="0" smtClean="0">
                <a:solidFill>
                  <a:srgbClr val="002060"/>
                </a:solidFill>
              </a:rPr>
              <a:t> </a:t>
            </a:r>
            <a:r>
              <a:rPr lang="hr-HR" dirty="0" smtClean="0">
                <a:solidFill>
                  <a:srgbClr val="002060"/>
                </a:solidFill>
              </a:rPr>
              <a:t>radnih </a:t>
            </a:r>
            <a:r>
              <a:rPr lang="hr-HR" dirty="0" smtClean="0">
                <a:solidFill>
                  <a:srgbClr val="002060"/>
                </a:solidFill>
              </a:rPr>
              <a:t>i drugih obaveza te interesa</a:t>
            </a:r>
          </a:p>
          <a:p>
            <a:r>
              <a:rPr lang="hr-HR" dirty="0" smtClean="0">
                <a:solidFill>
                  <a:srgbClr val="002060"/>
                </a:solidFill>
              </a:rPr>
              <a:t>Nastavak pijenja unatoč spoznaji o štetnosti alkohola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KOME JE ALKOHOL STROGO ZABRANJEN?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2060"/>
                </a:solidFill>
              </a:rPr>
              <a:t>Trudnicama</a:t>
            </a:r>
            <a:r>
              <a:rPr lang="hr-HR" dirty="0" smtClean="0"/>
              <a:t> – jer svaki unos alkohola izravno oštećuje plod u razvoju</a:t>
            </a:r>
          </a:p>
        </p:txBody>
      </p:sp>
      <p:pic>
        <p:nvPicPr>
          <p:cNvPr id="16386" name="Picture 2" descr="http://hercegovina.info/img/repository/2013/06/web_image/smiju-li-trudnice-letje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847974"/>
            <a:ext cx="6000750" cy="401002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4|2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5|12.1|18|16|1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9.9|7.5|6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8.4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4|3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3.4|3.1|6.7|1.6|2.8|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3|6.5|10.1|7.4"/>
</p:tagLst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548</Words>
  <Application>Microsoft Macintosh PowerPoint</Application>
  <PresentationFormat>On-screen Show (4:3)</PresentationFormat>
  <Paragraphs>86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tema</vt:lpstr>
      <vt:lpstr>ALKOHOLIZAM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Tablica procjene statistike u odnosu ne neke europske zemlje</vt:lpstr>
      <vt:lpstr>SIMPTOMI ALKOHOLIZMA</vt:lpstr>
      <vt:lpstr>KOME JE ALKOHOL STROGO ZABRANJEN?</vt:lpstr>
      <vt:lpstr>PowerPoint Presentation</vt:lpstr>
      <vt:lpstr>PowerPoint Presentation</vt:lpstr>
      <vt:lpstr>PowerPoint Presentation</vt:lpstr>
      <vt:lpstr>ALKOHOL KOD MLADIH</vt:lpstr>
      <vt:lpstr>KAKO MLADI DOLAZE DO ALKOHOLA ?</vt:lpstr>
      <vt:lpstr>PowerPoint Presentation</vt:lpstr>
      <vt:lpstr>PowerPoint Presentation</vt:lpstr>
      <vt:lpstr>RAZLOZI ZBOG KOJIH MLADI PIJU</vt:lpstr>
      <vt:lpstr>POSLJEDICA UZIMANJA ALKOHOLA</vt:lpstr>
      <vt:lpstr>Ako TINEJDŽER pije PRIJE NEGO LI NAPUNI 15 GODINA on ima </vt:lpstr>
      <vt:lpstr>BOLESTI ALKOHOLIZMA</vt:lpstr>
      <vt:lpstr>CIROZA JETRE</vt:lpstr>
      <vt:lpstr>PowerPoint Presentation</vt:lpstr>
      <vt:lpstr>LIJEČENJE ALKOHOLIZMA</vt:lpstr>
      <vt:lpstr>LIJEKOVI KOJI SE KORISTE ZA LIJEČENJE ALKOHOLIZMA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ALKOHOLIZAM</dc:title>
  <dc:creator>Pajo</dc:creator>
  <cp:lastModifiedBy>Renata Simunko</cp:lastModifiedBy>
  <cp:revision>22</cp:revision>
  <dcterms:created xsi:type="dcterms:W3CDTF">2014-02-14T16:03:33Z</dcterms:created>
  <dcterms:modified xsi:type="dcterms:W3CDTF">2014-04-15T12:43:37Z</dcterms:modified>
</cp:coreProperties>
</file>