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60"/>
  </p:normalViewPr>
  <p:slideViewPr>
    <p:cSldViewPr>
      <p:cViewPr>
        <p:scale>
          <a:sx n="75" d="100"/>
          <a:sy n="75" d="100"/>
        </p:scale>
        <p:origin x="-918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6F6F-520D-4883-8EF0-4CBB99A851E2}" type="datetimeFigureOut">
              <a:rPr lang="sr-Latn-CS" smtClean="0"/>
              <a:t>2.7.2015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002B-3D31-4286-8438-B4C7222EAD61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6F6F-520D-4883-8EF0-4CBB99A851E2}" type="datetimeFigureOut">
              <a:rPr lang="sr-Latn-CS" smtClean="0"/>
              <a:t>2.7.2015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002B-3D31-4286-8438-B4C7222EAD6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6F6F-520D-4883-8EF0-4CBB99A851E2}" type="datetimeFigureOut">
              <a:rPr lang="sr-Latn-CS" smtClean="0"/>
              <a:t>2.7.2015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002B-3D31-4286-8438-B4C7222EAD6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6F6F-520D-4883-8EF0-4CBB99A851E2}" type="datetimeFigureOut">
              <a:rPr lang="sr-Latn-CS" smtClean="0"/>
              <a:t>2.7.2015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002B-3D31-4286-8438-B4C7222EAD6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6F6F-520D-4883-8EF0-4CBB99A851E2}" type="datetimeFigureOut">
              <a:rPr lang="sr-Latn-CS" smtClean="0"/>
              <a:t>2.7.2015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002B-3D31-4286-8438-B4C7222EAD61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6F6F-520D-4883-8EF0-4CBB99A851E2}" type="datetimeFigureOut">
              <a:rPr lang="sr-Latn-CS" smtClean="0"/>
              <a:t>2.7.2015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002B-3D31-4286-8438-B4C7222EAD6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6F6F-520D-4883-8EF0-4CBB99A851E2}" type="datetimeFigureOut">
              <a:rPr lang="sr-Latn-CS" smtClean="0"/>
              <a:t>2.7.2015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002B-3D31-4286-8438-B4C7222EAD6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6F6F-520D-4883-8EF0-4CBB99A851E2}" type="datetimeFigureOut">
              <a:rPr lang="sr-Latn-CS" smtClean="0"/>
              <a:t>2.7.2015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002B-3D31-4286-8438-B4C7222EAD6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6F6F-520D-4883-8EF0-4CBB99A851E2}" type="datetimeFigureOut">
              <a:rPr lang="sr-Latn-CS" smtClean="0"/>
              <a:t>2.7.2015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002B-3D31-4286-8438-B4C7222EAD6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6F6F-520D-4883-8EF0-4CBB99A851E2}" type="datetimeFigureOut">
              <a:rPr lang="sr-Latn-CS" smtClean="0"/>
              <a:t>2.7.2015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002B-3D31-4286-8438-B4C7222EAD6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6F6F-520D-4883-8EF0-4CBB99A851E2}" type="datetimeFigureOut">
              <a:rPr lang="sr-Latn-CS" smtClean="0"/>
              <a:t>2.7.2015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02002B-3D31-4286-8438-B4C7222EAD61}" type="slidenum">
              <a:rPr lang="hr-HR" smtClean="0"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036F6F-520D-4883-8EF0-4CBB99A851E2}" type="datetimeFigureOut">
              <a:rPr lang="sr-Latn-CS" smtClean="0"/>
              <a:t>2.7.2015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02002B-3D31-4286-8438-B4C7222EAD61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ea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2520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5694784" cy="16561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r-HR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Seattle</a:t>
            </a:r>
            <a:endParaRPr lang="hr-HR" sz="9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28882"/>
          </a:xfrm>
        </p:spPr>
        <p:txBody>
          <a:bodyPr>
            <a:normAutofit lnSpcReduction="10000"/>
          </a:bodyPr>
          <a:lstStyle/>
          <a:p>
            <a:r>
              <a:rPr lang="hr-HR" b="1" dirty="0" smtClean="0">
                <a:solidFill>
                  <a:schemeClr val="bg1"/>
                </a:solidFill>
              </a:rPr>
              <a:t>izradile:</a:t>
            </a:r>
          </a:p>
          <a:p>
            <a:r>
              <a:rPr lang="hr-HR" b="1" dirty="0" err="1" smtClean="0">
                <a:solidFill>
                  <a:schemeClr val="bg1"/>
                </a:solidFill>
              </a:rPr>
              <a:t>Terra</a:t>
            </a:r>
            <a:r>
              <a:rPr lang="hr-HR" b="1" dirty="0" smtClean="0">
                <a:solidFill>
                  <a:schemeClr val="bg1"/>
                </a:solidFill>
              </a:rPr>
              <a:t> </a:t>
            </a:r>
            <a:r>
              <a:rPr lang="hr-HR" b="1" dirty="0" err="1" smtClean="0">
                <a:solidFill>
                  <a:schemeClr val="bg1"/>
                </a:solidFill>
              </a:rPr>
              <a:t>Gulić</a:t>
            </a:r>
            <a:endParaRPr lang="hr-HR" b="1" dirty="0" smtClean="0">
              <a:solidFill>
                <a:schemeClr val="bg1"/>
              </a:solidFill>
            </a:endParaRPr>
          </a:p>
          <a:p>
            <a:r>
              <a:rPr lang="hr-HR" b="1" dirty="0" err="1" smtClean="0">
                <a:solidFill>
                  <a:schemeClr val="bg1"/>
                </a:solidFill>
              </a:rPr>
              <a:t>Gracia</a:t>
            </a:r>
            <a:r>
              <a:rPr lang="hr-HR" b="1" dirty="0" smtClean="0">
                <a:solidFill>
                  <a:schemeClr val="bg1"/>
                </a:solidFill>
              </a:rPr>
              <a:t> </a:t>
            </a:r>
            <a:r>
              <a:rPr lang="hr-HR" b="1" dirty="0" err="1" smtClean="0">
                <a:solidFill>
                  <a:schemeClr val="bg1"/>
                </a:solidFill>
              </a:rPr>
              <a:t>Gurov</a:t>
            </a:r>
            <a:endParaRPr lang="hr-HR" b="1" dirty="0" smtClean="0">
              <a:solidFill>
                <a:schemeClr val="bg1"/>
              </a:solidFill>
            </a:endParaRPr>
          </a:p>
          <a:p>
            <a:r>
              <a:rPr lang="hr-HR" b="1" dirty="0" smtClean="0">
                <a:solidFill>
                  <a:schemeClr val="bg1"/>
                </a:solidFill>
              </a:rPr>
              <a:t>6. a</a:t>
            </a:r>
          </a:p>
          <a:p>
            <a:r>
              <a:rPr lang="hr-HR" b="1" dirty="0" smtClean="0">
                <a:solidFill>
                  <a:schemeClr val="bg1"/>
                </a:solidFill>
              </a:rPr>
              <a:t>(OŠ Sesvetska Sopnica)</a:t>
            </a:r>
          </a:p>
          <a:p>
            <a:endParaRPr lang="hr-HR" b="1" dirty="0" smtClean="0">
              <a:solidFill>
                <a:schemeClr val="bg1"/>
              </a:solidFill>
            </a:endParaRPr>
          </a:p>
          <a:p>
            <a:endParaRPr lang="hr-HR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4. </a:t>
            </a:r>
            <a:r>
              <a:rPr lang="hr-HR" sz="2800" dirty="0" smtClean="0">
                <a:solidFill>
                  <a:schemeClr val="bg2">
                    <a:lumMod val="25000"/>
                  </a:schemeClr>
                </a:solidFill>
              </a:rPr>
              <a:t>Prosječna zimska temperatura kreće od...</a:t>
            </a:r>
          </a:p>
          <a:p>
            <a:pPr marL="514350" indent="-514350">
              <a:buFont typeface="+mj-lt"/>
              <a:buAutoNum type="alphaLcParenR"/>
            </a:pP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2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</a:rPr>
              <a:t>do 3°C</a:t>
            </a:r>
            <a:endParaRPr lang="hr-HR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2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</a:rPr>
              <a:t>do 4°C</a:t>
            </a:r>
            <a:endParaRPr lang="hr-HR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2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</a:rPr>
              <a:t>do 5°C</a:t>
            </a:r>
            <a:endParaRPr lang="hr-HR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>
              <a:buFont typeface="+mj-lt"/>
              <a:buAutoNum type="alphaLcParenR"/>
            </a:pPr>
            <a:endParaRPr lang="hr-HR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TOČAN ODGOVOR JE: b)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2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</a:rPr>
              <a:t>do 4°C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65104"/>
            <a:ext cx="6838348" cy="18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99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>
                <a:solidFill>
                  <a:schemeClr val="bg2">
                    <a:lumMod val="25000"/>
                  </a:schemeClr>
                </a:solidFill>
              </a:rPr>
              <a:t>5. Kojeg se datuma zabranilo bacati hranu u smeće u Seattlu?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800" dirty="0" smtClean="0">
                <a:solidFill>
                  <a:schemeClr val="bg2">
                    <a:lumMod val="25000"/>
                  </a:schemeClr>
                </a:solidFill>
              </a:rPr>
              <a:t>1. veljaće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800" dirty="0" smtClean="0">
                <a:solidFill>
                  <a:schemeClr val="bg2">
                    <a:lumMod val="25000"/>
                  </a:schemeClr>
                </a:solidFill>
              </a:rPr>
              <a:t>1. travnja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800" dirty="0" smtClean="0">
                <a:solidFill>
                  <a:schemeClr val="bg2">
                    <a:lumMod val="25000"/>
                  </a:schemeClr>
                </a:solidFill>
              </a:rPr>
              <a:t>1. sijećnja</a:t>
            </a:r>
          </a:p>
          <a:p>
            <a:pPr marL="0" indent="0">
              <a:buNone/>
            </a:pPr>
            <a:endParaRPr lang="hr-HR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hr-HR" sz="2800" dirty="0" smtClean="0">
                <a:solidFill>
                  <a:schemeClr val="bg2">
                    <a:lumMod val="25000"/>
                  </a:schemeClr>
                </a:solidFill>
              </a:rPr>
              <a:t>TOČAN ODGOVOR JE: c)</a:t>
            </a:r>
          </a:p>
          <a:p>
            <a:pPr marL="0" indent="0">
              <a:buNone/>
            </a:pPr>
            <a:r>
              <a:rPr lang="hr-HR" sz="2800" dirty="0" smtClean="0">
                <a:solidFill>
                  <a:schemeClr val="bg2">
                    <a:lumMod val="25000"/>
                  </a:schemeClr>
                </a:solidFill>
              </a:rPr>
              <a:t>1. sijećnja</a:t>
            </a:r>
          </a:p>
          <a:p>
            <a:pPr marL="0" indent="0">
              <a:buNone/>
            </a:pPr>
            <a:endParaRPr lang="hr-HR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2896"/>
            <a:ext cx="3858543" cy="245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497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LITERATURA:</a:t>
            </a:r>
            <a:endParaRPr lang="hr-HR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 smtClean="0">
                <a:solidFill>
                  <a:schemeClr val="bg2">
                    <a:lumMod val="25000"/>
                  </a:schemeClr>
                </a:solidFill>
              </a:rPr>
              <a:t>Svi podaci su nađeni na GOOGLE....</a:t>
            </a:r>
          </a:p>
          <a:p>
            <a:pPr marL="0" indent="0">
              <a:buNone/>
            </a:pPr>
            <a:endParaRPr lang="hr-HR" sz="2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" t="28561" r="258" b="28561"/>
          <a:stretch/>
        </p:blipFill>
        <p:spPr>
          <a:xfrm>
            <a:off x="755576" y="3140968"/>
            <a:ext cx="511256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209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888432"/>
          </a:xfrm>
        </p:spPr>
        <p:txBody>
          <a:bodyPr/>
          <a:lstStyle/>
          <a:p>
            <a:pPr marL="0" indent="0">
              <a:buNone/>
            </a:pPr>
            <a:r>
              <a:rPr lang="hr-HR" sz="5400" dirty="0" smtClean="0">
                <a:solidFill>
                  <a:schemeClr val="bg2">
                    <a:lumMod val="25000"/>
                  </a:schemeClr>
                </a:solidFill>
              </a:rPr>
              <a:t>              HVALA</a:t>
            </a:r>
            <a:endParaRPr lang="hr-HR" sz="54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hr-HR" sz="5400" dirty="0" smtClean="0">
                <a:solidFill>
                  <a:schemeClr val="bg2">
                    <a:lumMod val="25000"/>
                  </a:schemeClr>
                </a:solidFill>
              </a:rPr>
              <a:t>           NA  PAŽNJI!</a:t>
            </a:r>
            <a:endParaRPr lang="hr-HR" sz="5400" dirty="0">
              <a:solidFill>
                <a:schemeClr val="bg2">
                  <a:lumMod val="25000"/>
                </a:schemeClr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71128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9600" dirty="0" smtClean="0"/>
              <a:t>Dallas</a:t>
            </a:r>
            <a:endParaRPr lang="hr-HR" sz="9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tx1"/>
                </a:solidFill>
              </a:rPr>
              <a:t>Izradio: Anel Smajlović 6. c</a:t>
            </a:r>
          </a:p>
          <a:p>
            <a:r>
              <a:rPr lang="hr-HR" sz="4000" dirty="0"/>
              <a:t>(OŠ Sesvetska Sopnica)</a:t>
            </a:r>
          </a:p>
          <a:p>
            <a:endParaRPr lang="hr-HR" sz="40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Službeni pečat Dalla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4799667"/>
            <a:ext cx="1285884" cy="1208731"/>
          </a:xfrm>
          <a:prstGeom prst="rect">
            <a:avLst/>
          </a:prstGeom>
          <a:noFill/>
        </p:spPr>
      </p:pic>
      <p:pic>
        <p:nvPicPr>
          <p:cNvPr id="10244" name="Picture 4" descr="Zastava Dalla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1" y="4868247"/>
            <a:ext cx="1607355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555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252728"/>
          </a:xfrm>
        </p:spPr>
        <p:txBody>
          <a:bodyPr/>
          <a:lstStyle/>
          <a:p>
            <a:r>
              <a:rPr lang="hr-HR" dirty="0" smtClean="0"/>
              <a:t>Ukratko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hr-HR" dirty="0" smtClean="0"/>
              <a:t>površina: 997 km²</a:t>
            </a:r>
          </a:p>
          <a:p>
            <a:r>
              <a:rPr lang="hr-HR" dirty="0" smtClean="0"/>
              <a:t>broj stanovnika: 1.279.910</a:t>
            </a:r>
          </a:p>
          <a:p>
            <a:r>
              <a:rPr lang="hr-HR" dirty="0" smtClean="0"/>
              <a:t>gustoća naseljenosti: 1443 stanovnika/km²</a:t>
            </a:r>
          </a:p>
          <a:p>
            <a:r>
              <a:rPr lang="hr-HR" dirty="0" smtClean="0"/>
              <a:t>geografski položaj: u američkoj saveznoj državi Teksas.</a:t>
            </a:r>
          </a:p>
          <a:p>
            <a:r>
              <a:rPr lang="hr-HR" dirty="0" smtClean="0"/>
              <a:t>Dallas je poznat kao centar telekomunikacija, računalne tehnologije, prometa.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7" name="Slika 6" descr="v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5214950"/>
            <a:ext cx="2571768" cy="15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0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Znamenitosti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 rot="394675">
            <a:off x="500034" y="471488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Muzej na 6 katova.</a:t>
            </a:r>
            <a:endParaRPr lang="hr-HR" dirty="0"/>
          </a:p>
        </p:txBody>
      </p:sp>
      <p:pic>
        <p:nvPicPr>
          <p:cNvPr id="5" name="Slika 4" descr="preuz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7168">
            <a:off x="1000100" y="2857496"/>
            <a:ext cx="1785950" cy="178595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6000760" y="478632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Dallas akvarij.</a:t>
            </a:r>
            <a:endParaRPr lang="hr-HR" dirty="0"/>
          </a:p>
        </p:txBody>
      </p:sp>
      <p:pic>
        <p:nvPicPr>
          <p:cNvPr id="7" name="Slika 6" descr="preuzm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2928934"/>
            <a:ext cx="1357322" cy="1643074"/>
          </a:xfrm>
          <a:prstGeom prst="rect">
            <a:avLst/>
          </a:prstGeom>
        </p:spPr>
      </p:pic>
      <p:pic>
        <p:nvPicPr>
          <p:cNvPr id="8" name="Slika 7" descr="dh_skyline_2_677x380_FitToBoxSmallDimension_Cen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94190">
            <a:off x="2953070" y="2959384"/>
            <a:ext cx="2928957" cy="1782506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3156073" y="4937813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Galleria hotel po noći.</a:t>
            </a:r>
            <a:endParaRPr lang="hr-HR" dirty="0"/>
          </a:p>
        </p:txBody>
      </p:sp>
      <p:pic>
        <p:nvPicPr>
          <p:cNvPr id="10" name="Picture 2" descr="http://www.oscarmail.net/dfwfreeways/aerial/downtown/20a_downtown_dallas_2005-04-3_ADJ_2568x151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28505">
            <a:off x="111348" y="5305582"/>
            <a:ext cx="2143103" cy="1357346"/>
          </a:xfrm>
          <a:prstGeom prst="rect">
            <a:avLst/>
          </a:prstGeom>
          <a:noFill/>
        </p:spPr>
      </p:pic>
      <p:sp>
        <p:nvSpPr>
          <p:cNvPr id="11" name="TekstniOkvir 10"/>
          <p:cNvSpPr txBox="1"/>
          <p:nvPr/>
        </p:nvSpPr>
        <p:spPr>
          <a:xfrm rot="4672030">
            <a:off x="1310736" y="5499165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Dallas.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021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Zanimljivosti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Dallasu je ubijen tadašnji američki predsjednik John Fitzgerald Kennedy(JFK) 22. studenog 1963.</a:t>
            </a:r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Nadimak gradu Dallasu je: </a:t>
            </a:r>
            <a:r>
              <a:rPr lang="hr-HR" i="1" dirty="0" smtClean="0"/>
              <a:t>Big D</a:t>
            </a:r>
            <a:r>
              <a:rPr lang="hr-HR" dirty="0" smtClean="0"/>
              <a:t> </a:t>
            </a:r>
          </a:p>
          <a:p>
            <a:r>
              <a:rPr lang="hr-HR" dirty="0" smtClean="0"/>
              <a:t>Osnovan je 1841., a 2. veljače 1856. službeno je postao gradom.</a:t>
            </a:r>
            <a:endParaRPr lang="hr-HR" dirty="0"/>
          </a:p>
        </p:txBody>
      </p:sp>
      <p:pic>
        <p:nvPicPr>
          <p:cNvPr id="4" name="Slika 3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857496"/>
            <a:ext cx="2255399" cy="14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4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Kolika mu je površina?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lphaLcParenR"/>
            </a:pPr>
            <a:r>
              <a:rPr lang="hr-HR" dirty="0" smtClean="0"/>
              <a:t>997  km²</a:t>
            </a:r>
          </a:p>
          <a:p>
            <a:pPr marL="633222" indent="-514350">
              <a:buFont typeface="+mj-lt"/>
              <a:buAutoNum type="alphaLcParenR"/>
            </a:pPr>
            <a:r>
              <a:rPr lang="hr-HR" dirty="0" smtClean="0"/>
              <a:t>456  km²</a:t>
            </a:r>
          </a:p>
          <a:p>
            <a:pPr marL="633222" indent="-514350">
              <a:buFont typeface="+mj-lt"/>
              <a:buAutoNum type="alphaLcParenR"/>
            </a:pPr>
            <a:r>
              <a:rPr lang="hr-HR" dirty="0" smtClean="0"/>
              <a:t>674  km²</a:t>
            </a:r>
          </a:p>
          <a:p>
            <a:pPr marL="633222" indent="-514350">
              <a:buFont typeface="+mj-lt"/>
              <a:buAutoNum type="alphaLcParenR"/>
            </a:pPr>
            <a:endParaRPr lang="hr-HR" dirty="0" smtClean="0"/>
          </a:p>
          <a:p>
            <a:pPr marL="633222" indent="-514350">
              <a:buFont typeface="+mj-lt"/>
              <a:buAutoNum type="alphaLcParenR"/>
            </a:pPr>
            <a:endParaRPr lang="hr-HR" dirty="0" smtClean="0"/>
          </a:p>
          <a:p>
            <a:pPr marL="633222" indent="-514350">
              <a:buFont typeface="+mj-lt"/>
              <a:buAutoNum type="alphaLcParenR"/>
            </a:pPr>
            <a:endParaRPr lang="hr-HR" dirty="0" smtClean="0"/>
          </a:p>
          <a:p>
            <a:pPr marL="633222" indent="-514350">
              <a:buFont typeface="+mj-lt"/>
              <a:buAutoNum type="alphaLcParenR"/>
            </a:pPr>
            <a:endParaRPr lang="hr-HR" dirty="0" smtClean="0"/>
          </a:p>
          <a:p>
            <a:pPr marL="633222" indent="-514350">
              <a:buNone/>
            </a:pPr>
            <a:r>
              <a:rPr lang="hr-HR" dirty="0" smtClean="0"/>
              <a:t>Točan odgovor: a)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075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Koliko ima stanovnika?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lphaLcParenR"/>
            </a:pPr>
            <a:r>
              <a:rPr lang="hr-HR" dirty="0" smtClean="0"/>
              <a:t>9.432.342</a:t>
            </a:r>
          </a:p>
          <a:p>
            <a:pPr marL="633222" indent="-514350">
              <a:buFont typeface="+mj-lt"/>
              <a:buAutoNum type="alphaLcParenR"/>
            </a:pPr>
            <a:r>
              <a:rPr lang="hr-HR" dirty="0" smtClean="0"/>
              <a:t>1.279.910</a:t>
            </a:r>
          </a:p>
          <a:p>
            <a:pPr marL="633222" indent="-514350">
              <a:buFont typeface="+mj-lt"/>
              <a:buAutoNum type="alphaLcParenR"/>
            </a:pPr>
            <a:r>
              <a:rPr lang="hr-HR" dirty="0" smtClean="0"/>
              <a:t>7.234.129</a:t>
            </a:r>
          </a:p>
          <a:p>
            <a:pPr marL="633222" indent="-514350">
              <a:buFont typeface="+mj-lt"/>
              <a:buAutoNum type="alphaLcParenR"/>
            </a:pPr>
            <a:endParaRPr lang="hr-HR" dirty="0" smtClean="0"/>
          </a:p>
          <a:p>
            <a:pPr marL="633222" indent="-514350">
              <a:buFont typeface="+mj-lt"/>
              <a:buAutoNum type="alphaLcParenR"/>
            </a:pPr>
            <a:endParaRPr lang="hr-HR" dirty="0" smtClean="0"/>
          </a:p>
          <a:p>
            <a:pPr marL="633222" indent="-514350">
              <a:buFont typeface="+mj-lt"/>
              <a:buAutoNum type="alphaLcParenR"/>
            </a:pPr>
            <a:endParaRPr lang="hr-HR" dirty="0" smtClean="0"/>
          </a:p>
          <a:p>
            <a:pPr marL="633222" indent="-514350">
              <a:buFont typeface="+mj-lt"/>
              <a:buAutoNum type="alphaLcParenR"/>
            </a:pPr>
            <a:endParaRPr lang="hr-HR" dirty="0" smtClean="0"/>
          </a:p>
          <a:p>
            <a:pPr marL="633222" indent="-514350">
              <a:buNone/>
            </a:pPr>
            <a:r>
              <a:rPr lang="hr-HR" dirty="0" smtClean="0"/>
              <a:t>Točan odgovor: b)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796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34" y="571480"/>
            <a:ext cx="8329642" cy="6072230"/>
          </a:xfrm>
        </p:spPr>
        <p:txBody>
          <a:bodyPr/>
          <a:lstStyle/>
          <a:p>
            <a:r>
              <a:rPr lang="hr-HR" sz="3600" dirty="0" smtClean="0">
                <a:solidFill>
                  <a:schemeClr val="bg2">
                    <a:lumMod val="25000"/>
                  </a:schemeClr>
                </a:solidFill>
              </a:rPr>
              <a:t>Površina : 369,2 km</a:t>
            </a:r>
            <a:r>
              <a:rPr lang="hr-HR" sz="3600" baseline="30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</a:p>
          <a:p>
            <a:r>
              <a:rPr lang="hr-HR" sz="3600" dirty="0" smtClean="0">
                <a:solidFill>
                  <a:schemeClr val="bg2">
                    <a:lumMod val="25000"/>
                  </a:schemeClr>
                </a:solidFill>
              </a:rPr>
              <a:t>Gustoća naseljenosti : 2772 st/km</a:t>
            </a:r>
            <a:r>
              <a:rPr lang="hr-HR" sz="3600" baseline="30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</a:p>
          <a:p>
            <a:r>
              <a:rPr lang="hr-HR" sz="3600" dirty="0" smtClean="0">
                <a:solidFill>
                  <a:schemeClr val="bg2">
                    <a:lumMod val="25000"/>
                  </a:schemeClr>
                </a:solidFill>
              </a:rPr>
              <a:t>Stanovništvo grada : 608,660</a:t>
            </a:r>
          </a:p>
          <a:p>
            <a:pPr>
              <a:buNone/>
            </a:pPr>
            <a:endParaRPr lang="hr-HR" sz="36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Slika 3" descr="hhaha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981" y="2708920"/>
            <a:ext cx="6643734" cy="3462008"/>
          </a:xfrm>
          <a:prstGeom prst="rect">
            <a:avLst/>
          </a:prstGeom>
        </p:spPr>
      </p:pic>
      <p:cxnSp>
        <p:nvCxnSpPr>
          <p:cNvPr id="9" name="Kutni poveznik 8"/>
          <p:cNvCxnSpPr/>
          <p:nvPr/>
        </p:nvCxnSpPr>
        <p:spPr>
          <a:xfrm rot="5400000">
            <a:off x="357158" y="3429000"/>
            <a:ext cx="1714512" cy="8572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9"/>
          <p:cNvSpPr txBox="1"/>
          <p:nvPr/>
        </p:nvSpPr>
        <p:spPr>
          <a:xfrm>
            <a:off x="214282" y="4714884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bg2">
                    <a:lumMod val="25000"/>
                  </a:schemeClr>
                </a:solidFill>
              </a:rPr>
              <a:t>SEATTLE</a:t>
            </a:r>
            <a:endParaRPr lang="hr-HR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Gdje se nalazi?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lphaLcParenR"/>
            </a:pPr>
            <a:r>
              <a:rPr lang="hr-HR" dirty="0" smtClean="0"/>
              <a:t>U državi Engleskoj</a:t>
            </a:r>
          </a:p>
          <a:p>
            <a:pPr marL="633222" indent="-514350">
              <a:buFont typeface="+mj-lt"/>
              <a:buAutoNum type="alphaLcParenR"/>
            </a:pPr>
            <a:r>
              <a:rPr lang="hr-HR" dirty="0" smtClean="0"/>
              <a:t>U državi Teksas.</a:t>
            </a:r>
          </a:p>
          <a:p>
            <a:pPr marL="633222" indent="-514350">
              <a:buFont typeface="+mj-lt"/>
              <a:buAutoNum type="alphaLcParenR"/>
            </a:pPr>
            <a:r>
              <a:rPr lang="hr-HR" dirty="0" smtClean="0"/>
              <a:t>U državi New York</a:t>
            </a:r>
          </a:p>
          <a:p>
            <a:pPr marL="633222" indent="-514350">
              <a:buFont typeface="+mj-lt"/>
              <a:buAutoNum type="alphaLcParenR"/>
            </a:pPr>
            <a:endParaRPr lang="hr-HR" dirty="0" smtClean="0"/>
          </a:p>
          <a:p>
            <a:pPr marL="633222" indent="-514350">
              <a:buFont typeface="+mj-lt"/>
              <a:buAutoNum type="alphaLcParenR"/>
            </a:pPr>
            <a:endParaRPr lang="hr-HR" dirty="0" smtClean="0"/>
          </a:p>
          <a:p>
            <a:pPr marL="633222" indent="-514350">
              <a:buFont typeface="+mj-lt"/>
              <a:buAutoNum type="alphaLcParenR"/>
            </a:pPr>
            <a:endParaRPr lang="hr-HR" dirty="0" smtClean="0"/>
          </a:p>
          <a:p>
            <a:pPr marL="633222" indent="-514350">
              <a:buFont typeface="+mj-lt"/>
              <a:buAutoNum type="alphaLcParenR"/>
            </a:pPr>
            <a:endParaRPr lang="hr-HR" dirty="0" smtClean="0"/>
          </a:p>
          <a:p>
            <a:pPr marL="633222" indent="-514350">
              <a:buNone/>
            </a:pPr>
            <a:r>
              <a:rPr lang="hr-HR" dirty="0" smtClean="0"/>
              <a:t>Točan odgovor: b)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729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Kada je ubijen JFK?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lphaLcParenR"/>
            </a:pPr>
            <a:r>
              <a:rPr lang="hr-HR" dirty="0" smtClean="0"/>
              <a:t>22. studenog 1963.</a:t>
            </a:r>
          </a:p>
          <a:p>
            <a:pPr marL="633222" indent="-514350">
              <a:buFont typeface="+mj-lt"/>
              <a:buAutoNum type="alphaLcParenR"/>
            </a:pPr>
            <a:r>
              <a:rPr lang="hr-HR" dirty="0" smtClean="0"/>
              <a:t>23. prosinca 1945.</a:t>
            </a:r>
          </a:p>
          <a:p>
            <a:pPr marL="633222" indent="-514350">
              <a:buFont typeface="+mj-lt"/>
              <a:buAutoNum type="alphaLcParenR"/>
            </a:pPr>
            <a:r>
              <a:rPr lang="hr-HR" dirty="0" smtClean="0"/>
              <a:t>12. studenog 1992.</a:t>
            </a:r>
          </a:p>
          <a:p>
            <a:pPr marL="633222" indent="-514350">
              <a:buFont typeface="+mj-lt"/>
              <a:buAutoNum type="alphaLcParenR"/>
            </a:pPr>
            <a:endParaRPr lang="hr-HR" dirty="0" smtClean="0"/>
          </a:p>
          <a:p>
            <a:pPr marL="633222" indent="-514350">
              <a:buFont typeface="+mj-lt"/>
              <a:buAutoNum type="alphaLcParenR"/>
            </a:pPr>
            <a:endParaRPr lang="hr-HR" dirty="0" smtClean="0"/>
          </a:p>
          <a:p>
            <a:pPr marL="633222" indent="-514350">
              <a:buFont typeface="+mj-lt"/>
              <a:buAutoNum type="alphaLcParenR"/>
            </a:pPr>
            <a:endParaRPr lang="hr-HR" dirty="0" smtClean="0"/>
          </a:p>
          <a:p>
            <a:pPr marL="633222" indent="-514350">
              <a:buFont typeface="+mj-lt"/>
              <a:buAutoNum type="alphaLcParenR"/>
            </a:pPr>
            <a:endParaRPr lang="hr-HR" dirty="0" smtClean="0"/>
          </a:p>
          <a:p>
            <a:pPr marL="633222" indent="-514350">
              <a:buNone/>
            </a:pPr>
            <a:r>
              <a:rPr lang="hr-HR" dirty="0" smtClean="0"/>
              <a:t>Točan odgovor: a)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590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Kada je osnovan?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625609"/>
          </a:xfrm>
        </p:spPr>
        <p:txBody>
          <a:bodyPr/>
          <a:lstStyle/>
          <a:p>
            <a:pPr marL="633222" indent="-514350">
              <a:buFont typeface="+mj-lt"/>
              <a:buAutoNum type="alphaLcParenR"/>
            </a:pPr>
            <a:r>
              <a:rPr lang="hr-HR" dirty="0" smtClean="0"/>
              <a:t>2. studenog 1743.</a:t>
            </a:r>
          </a:p>
          <a:p>
            <a:pPr marL="633222" indent="-514350">
              <a:buFont typeface="+mj-lt"/>
              <a:buAutoNum type="alphaLcParenR"/>
            </a:pPr>
            <a:r>
              <a:rPr lang="hr-HR" dirty="0" smtClean="0"/>
              <a:t>4. lipnja 2003.</a:t>
            </a:r>
          </a:p>
          <a:p>
            <a:pPr marL="633222" indent="-514350">
              <a:buFont typeface="+mj-lt"/>
              <a:buAutoNum type="alphaLcParenR"/>
            </a:pPr>
            <a:r>
              <a:rPr lang="hr-HR" dirty="0" smtClean="0"/>
              <a:t>2. veljače 1856.</a:t>
            </a:r>
          </a:p>
          <a:p>
            <a:pPr marL="633222" indent="-514350">
              <a:buFont typeface="+mj-lt"/>
              <a:buAutoNum type="alphaLcParenR"/>
            </a:pPr>
            <a:endParaRPr lang="hr-HR" dirty="0" smtClean="0"/>
          </a:p>
          <a:p>
            <a:pPr marL="633222" indent="-514350">
              <a:buFont typeface="+mj-lt"/>
              <a:buAutoNum type="alphaLcParenR"/>
            </a:pPr>
            <a:endParaRPr lang="hr-HR" dirty="0" smtClean="0"/>
          </a:p>
          <a:p>
            <a:pPr marL="633222" indent="-514350">
              <a:buFont typeface="+mj-lt"/>
              <a:buAutoNum type="alphaLcParenR"/>
            </a:pPr>
            <a:endParaRPr lang="hr-HR" dirty="0" smtClean="0"/>
          </a:p>
          <a:p>
            <a:pPr marL="633222" indent="-514350">
              <a:buFont typeface="+mj-lt"/>
              <a:buAutoNum type="alphaLcParenR"/>
            </a:pPr>
            <a:endParaRPr lang="hr-HR" dirty="0" smtClean="0"/>
          </a:p>
          <a:p>
            <a:pPr marL="633222" indent="-514350">
              <a:buNone/>
            </a:pPr>
            <a:r>
              <a:rPr lang="hr-HR" dirty="0" smtClean="0"/>
              <a:t>Točan odgovor: c)</a:t>
            </a:r>
          </a:p>
          <a:p>
            <a:pPr marL="633222" indent="-514350">
              <a:buFont typeface="+mj-lt"/>
              <a:buAutoNum type="alphaLcParenR"/>
            </a:pPr>
            <a:endParaRPr lang="hr-HR" dirty="0" smtClean="0"/>
          </a:p>
          <a:p>
            <a:pPr marL="633222" indent="-514350">
              <a:buFont typeface="+mj-lt"/>
              <a:buAutoNum type="alphaLcParenR"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64900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857364"/>
            <a:ext cx="8229600" cy="462560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r-HR" sz="8000" dirty="0" smtClean="0"/>
              <a:t>HVALA NA POZORNOSTI!!!!!</a:t>
            </a:r>
          </a:p>
          <a:p>
            <a:pPr algn="ctr">
              <a:buNone/>
            </a:pPr>
            <a:endParaRPr lang="hr-HR" dirty="0" smtClean="0"/>
          </a:p>
          <a:p>
            <a:pPr>
              <a:buNone/>
            </a:pPr>
            <a:r>
              <a:rPr lang="hr-HR" sz="2800" dirty="0" smtClean="0"/>
              <a:t>Izvor: http://hr.wikipedia.org/</a:t>
            </a:r>
            <a:r>
              <a:rPr lang="hr-HR" sz="2800" dirty="0" err="1" smtClean="0"/>
              <a:t>wiki</a:t>
            </a:r>
            <a:r>
              <a:rPr lang="hr-HR" sz="2800" dirty="0" smtClean="0"/>
              <a:t>/</a:t>
            </a:r>
            <a:r>
              <a:rPr lang="hr-HR" sz="2800" dirty="0" err="1" smtClean="0"/>
              <a:t>Dallas</a:t>
            </a:r>
            <a:r>
              <a:rPr lang="hr-HR" sz="2800" dirty="0" smtClean="0"/>
              <a:t>,_Teksas</a:t>
            </a:r>
          </a:p>
        </p:txBody>
      </p:sp>
    </p:spTree>
    <p:extLst>
      <p:ext uri="{BB962C8B-B14F-4D97-AF65-F5344CB8AC3E}">
        <p14:creationId xmlns:p14="http://schemas.microsoft.com/office/powerpoint/2010/main" val="5061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9600" dirty="0" smtClean="0">
                <a:latin typeface="Berlin Sans FB" panose="020E0602020502020306" pitchFamily="34" charset="0"/>
                <a:cs typeface="Andalus" panose="02020603050405020304" pitchFamily="18" charset="-78"/>
              </a:rPr>
              <a:t>New York</a:t>
            </a:r>
            <a:endParaRPr lang="hr-HR" sz="9600" dirty="0">
              <a:latin typeface="Berlin Sans FB" panose="020E0602020502020306" pitchFamily="34" charset="0"/>
              <a:cs typeface="Andalus" panose="02020603050405020304" pitchFamily="18" charset="-78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028825" y="4030664"/>
            <a:ext cx="6038850" cy="1684337"/>
          </a:xfrm>
        </p:spPr>
        <p:txBody>
          <a:bodyPr>
            <a:normAutofit fontScale="55000" lnSpcReduction="2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algn="r"/>
            <a:r>
              <a:rPr lang="hr-HR" sz="6300" dirty="0" smtClean="0">
                <a:latin typeface="Berlin Sans FB" panose="020E0602020502020306" pitchFamily="34" charset="0"/>
              </a:rPr>
              <a:t>Izradio: Jakov Stakovi</a:t>
            </a:r>
            <a:r>
              <a:rPr lang="hr-HR" sz="6300" b="1" dirty="0" smtClean="0">
                <a:latin typeface="Berlin Sans FB" panose="020E0602020502020306" pitchFamily="34" charset="0"/>
              </a:rPr>
              <a:t>ć</a:t>
            </a:r>
            <a:r>
              <a:rPr lang="hr-HR" sz="6300" dirty="0" smtClean="0">
                <a:latin typeface="Berlin Sans FB" panose="020E0602020502020306" pitchFamily="34" charset="0"/>
              </a:rPr>
              <a:t>, 6.c</a:t>
            </a:r>
          </a:p>
          <a:p>
            <a:r>
              <a:rPr lang="hr-HR" sz="4400" b="1" dirty="0"/>
              <a:t>(OŠ Sesvetska Sopnica)</a:t>
            </a:r>
          </a:p>
          <a:p>
            <a:pPr algn="r"/>
            <a:endParaRPr lang="hr-HR" sz="63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9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8000" dirty="0">
                <a:latin typeface="Andalus" panose="02020603050405020304" pitchFamily="18" charset="-78"/>
                <a:cs typeface="Andalus" panose="02020603050405020304" pitchFamily="18" charset="-78"/>
              </a:rPr>
              <a:t>U</a:t>
            </a:r>
            <a:r>
              <a:rPr lang="hr-HR" sz="8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vod</a:t>
            </a:r>
            <a:endParaRPr lang="hr-HR" sz="8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685347" y="2088320"/>
            <a:ext cx="3944706" cy="3702881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4800" dirty="0">
                <a:latin typeface="Baskerville Old Face" panose="02020602080505020303" pitchFamily="18" charset="0"/>
              </a:rPr>
              <a:t>p</a:t>
            </a:r>
            <a:r>
              <a:rPr lang="hr-HR" sz="4800" dirty="0" smtClean="0">
                <a:latin typeface="Baskerville Old Face" panose="02020602080505020303" pitchFamily="18" charset="0"/>
              </a:rPr>
              <a:t>ovršina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4800" dirty="0">
                <a:latin typeface="Baskerville Old Face" panose="02020602080505020303" pitchFamily="18" charset="0"/>
              </a:rPr>
              <a:t>b</a:t>
            </a:r>
            <a:r>
              <a:rPr lang="hr-HR" sz="4800" dirty="0" smtClean="0">
                <a:latin typeface="Baskerville Old Face" panose="02020602080505020303" pitchFamily="18" charset="0"/>
              </a:rPr>
              <a:t>roj stanovnika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4800" dirty="0" smtClean="0">
                <a:latin typeface="Baskerville Old Face" panose="02020602080505020303" pitchFamily="18" charset="0"/>
              </a:rPr>
              <a:t>gusto</a:t>
            </a:r>
            <a:r>
              <a:rPr lang="hr-HR" sz="4200" dirty="0" smtClean="0">
                <a:latin typeface="Baskerville Old Face" panose="02020602080505020303" pitchFamily="18" charset="0"/>
              </a:rPr>
              <a:t>ć</a:t>
            </a:r>
            <a:r>
              <a:rPr lang="hr-HR" sz="4800" dirty="0" smtClean="0">
                <a:latin typeface="Baskerville Old Face" panose="02020602080505020303" pitchFamily="18" charset="0"/>
              </a:rPr>
              <a:t>a  naseljenosti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4800" dirty="0">
                <a:latin typeface="Baskerville Old Face" panose="02020602080505020303" pitchFamily="18" charset="0"/>
              </a:rPr>
              <a:t>s</a:t>
            </a:r>
            <a:r>
              <a:rPr lang="hr-HR" sz="4800" dirty="0" smtClean="0">
                <a:latin typeface="Baskerville Old Face" panose="02020602080505020303" pitchFamily="18" charset="0"/>
              </a:rPr>
              <a:t>mještaj na karti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4800" dirty="0" smtClean="0">
                <a:latin typeface="Baskerville Old Face" panose="02020602080505020303" pitchFamily="18" charset="0"/>
              </a:rPr>
              <a:t>zanimljivosti</a:t>
            </a:r>
          </a:p>
          <a:p>
            <a:pPr marL="0" indent="0">
              <a:buNone/>
            </a:pPr>
            <a:endParaRPr lang="hr-HR" sz="4800" dirty="0" smtClean="0"/>
          </a:p>
          <a:p>
            <a:pPr>
              <a:buFont typeface="Wingdings" panose="05000000000000000000" pitchFamily="2" charset="2"/>
              <a:buChar char="q"/>
            </a:pPr>
            <a:endParaRPr lang="hr-HR" sz="4800" dirty="0"/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088320"/>
            <a:ext cx="2716411" cy="3702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608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Površina New Yorka</a:t>
            </a:r>
            <a:endParaRPr lang="hr-HR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81746788"/>
              </p:ext>
            </p:extLst>
          </p:nvPr>
        </p:nvGraphicFramePr>
        <p:xfrm>
          <a:off x="1182002" y="2075619"/>
          <a:ext cx="6705600" cy="4046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</a:tblGrid>
              <a:tr h="1011634">
                <a:tc gridSpan="2">
                  <a:txBody>
                    <a:bodyPr/>
                    <a:lstStyle/>
                    <a:p>
                      <a:pPr algn="ctr"/>
                      <a:r>
                        <a:rPr lang="hr-HR" sz="4800" dirty="0" smtClean="0">
                          <a:latin typeface="Baskerville Old Face" panose="02020602080505020303" pitchFamily="18" charset="0"/>
                        </a:rPr>
                        <a:t>Površina</a:t>
                      </a:r>
                      <a:endParaRPr lang="hr-HR" sz="4800" dirty="0">
                        <a:latin typeface="Baskerville Old Face" panose="02020602080505020303" pitchFamily="18" charset="0"/>
                      </a:endParaRPr>
                    </a:p>
                  </a:txBody>
                  <a:tcPr marL="68580" marR="68580">
                    <a:solidFill>
                      <a:schemeClr val="tx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1011634">
                <a:tc>
                  <a:txBody>
                    <a:bodyPr/>
                    <a:lstStyle/>
                    <a:p>
                      <a:r>
                        <a:rPr lang="hr-HR" sz="3200" dirty="0" smtClean="0">
                          <a:latin typeface="Baskerville Old Face" panose="02020602080505020303" pitchFamily="18" charset="0"/>
                        </a:rPr>
                        <a:t>Voda</a:t>
                      </a:r>
                      <a:endParaRPr lang="hr-HR" sz="3200" dirty="0">
                        <a:latin typeface="Baskerville Old Face" panose="02020602080505020303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hr-HR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428,8 km²</a:t>
                      </a:r>
                      <a:endParaRPr lang="hr-HR" sz="3200" dirty="0">
                        <a:latin typeface="Baskerville Old Face" panose="02020602080505020303" pitchFamily="18" charset="0"/>
                      </a:endParaRPr>
                    </a:p>
                  </a:txBody>
                  <a:tcPr marL="68580" marR="68580"/>
                </a:tc>
              </a:tr>
              <a:tr h="1011634">
                <a:tc>
                  <a:txBody>
                    <a:bodyPr/>
                    <a:lstStyle/>
                    <a:p>
                      <a:r>
                        <a:rPr lang="hr-HR" sz="3200" dirty="0" smtClean="0">
                          <a:latin typeface="Baskerville Old Face" panose="02020602080505020303" pitchFamily="18" charset="0"/>
                        </a:rPr>
                        <a:t>Kopno</a:t>
                      </a:r>
                      <a:endParaRPr lang="hr-HR" sz="3200" dirty="0">
                        <a:latin typeface="Baskerville Old Face" panose="02020602080505020303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hr-HR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789,4 km²</a:t>
                      </a:r>
                      <a:endParaRPr lang="hr-HR" sz="3200" dirty="0">
                        <a:latin typeface="Baskerville Old Face" panose="02020602080505020303" pitchFamily="18" charset="0"/>
                      </a:endParaRPr>
                    </a:p>
                  </a:txBody>
                  <a:tcPr marL="68580" marR="68580"/>
                </a:tc>
              </a:tr>
              <a:tr h="1011634">
                <a:tc>
                  <a:txBody>
                    <a:bodyPr/>
                    <a:lstStyle/>
                    <a:p>
                      <a:r>
                        <a:rPr lang="hr-HR" sz="3200" dirty="0" smtClean="0">
                          <a:latin typeface="Baskerville Old Face" panose="02020602080505020303" pitchFamily="18" charset="0"/>
                        </a:rPr>
                        <a:t>Ukupno</a:t>
                      </a:r>
                      <a:endParaRPr lang="hr-HR" sz="3200" dirty="0">
                        <a:latin typeface="Baskerville Old Face" panose="02020602080505020303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hr-HR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1.214,4 </a:t>
                      </a:r>
                      <a:r>
                        <a:rPr lang="hr-HR" sz="3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km²</a:t>
                      </a:r>
                      <a:endParaRPr lang="hr-HR" sz="3200" dirty="0">
                        <a:latin typeface="Baskerville Old Face" panose="02020602080505020303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37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5400" dirty="0" smtClean="0">
                <a:latin typeface="Baskerville Old Face" panose="02020602080505020303" pitchFamily="18" charset="0"/>
                <a:cs typeface="Andalus" panose="02020603050405020304" pitchFamily="18" charset="-78"/>
              </a:rPr>
              <a:t>Broj stanovnika i gusto</a:t>
            </a:r>
            <a:r>
              <a:rPr lang="hr-HR" sz="4800" dirty="0" smtClean="0">
                <a:latin typeface="Baskerville Old Face" panose="02020602080505020303" pitchFamily="18" charset="0"/>
                <a:cs typeface="Andalus" panose="02020603050405020304" pitchFamily="18" charset="-78"/>
              </a:rPr>
              <a:t>ć</a:t>
            </a:r>
            <a:r>
              <a:rPr lang="hr-HR" sz="5400" dirty="0" smtClean="0">
                <a:latin typeface="Baskerville Old Face" panose="02020602080505020303" pitchFamily="18" charset="0"/>
                <a:cs typeface="Andalus" panose="02020603050405020304" pitchFamily="18" charset="-78"/>
              </a:rPr>
              <a:t>a naseljenosti</a:t>
            </a:r>
            <a:endParaRPr lang="hr-HR" sz="5400" dirty="0">
              <a:latin typeface="Baskerville Old Face" panose="02020602080505020303" pitchFamily="18" charset="0"/>
              <a:cs typeface="Andalus" panose="02020603050405020304" pitchFamily="18" charset="-78"/>
            </a:endParaRPr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03617308"/>
              </p:ext>
            </p:extLst>
          </p:nvPr>
        </p:nvGraphicFramePr>
        <p:xfrm>
          <a:off x="742950" y="2438399"/>
          <a:ext cx="7764868" cy="3703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2434"/>
                <a:gridCol w="3882434"/>
              </a:tblGrid>
              <a:tr h="925909">
                <a:tc gridSpan="2">
                  <a:txBody>
                    <a:bodyPr/>
                    <a:lstStyle/>
                    <a:p>
                      <a:pPr algn="ctr"/>
                      <a:r>
                        <a:rPr lang="hr-HR" sz="4800" dirty="0" smtClean="0"/>
                        <a:t>Stanovništvo</a:t>
                      </a:r>
                      <a:endParaRPr lang="hr-HR" sz="4800" dirty="0"/>
                    </a:p>
                  </a:txBody>
                  <a:tcPr marL="68580" marR="68580">
                    <a:solidFill>
                      <a:schemeClr val="tx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925909">
                <a:tc>
                  <a:txBody>
                    <a:bodyPr/>
                    <a:lstStyle/>
                    <a:p>
                      <a:r>
                        <a:rPr lang="hr-HR" sz="4000" b="1" i="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Grad</a:t>
                      </a:r>
                      <a:endParaRPr lang="hr-HR" sz="4000" dirty="0">
                        <a:latin typeface="Baskerville Old Face" panose="02020602080505020303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hr-HR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8.336.697</a:t>
                      </a:r>
                      <a:endParaRPr lang="hr-HR" sz="3600" dirty="0">
                        <a:latin typeface="Baskerville Old Face" panose="02020602080505020303" pitchFamily="18" charset="0"/>
                      </a:endParaRPr>
                    </a:p>
                  </a:txBody>
                  <a:tcPr marL="68580" marR="68580"/>
                </a:tc>
              </a:tr>
              <a:tr h="925909">
                <a:tc>
                  <a:txBody>
                    <a:bodyPr/>
                    <a:lstStyle/>
                    <a:p>
                      <a:r>
                        <a:rPr lang="hr-HR" sz="4000" b="1" dirty="0" smtClean="0">
                          <a:latin typeface="Baskerville Old Face" panose="02020602080505020303" pitchFamily="18" charset="0"/>
                        </a:rPr>
                        <a:t>Gusto</a:t>
                      </a:r>
                      <a:r>
                        <a:rPr lang="hr-HR" sz="3600" b="1" i="0" dirty="0" smtClean="0">
                          <a:latin typeface="Baskerville Old Face" panose="02020602080505020303" pitchFamily="18" charset="0"/>
                        </a:rPr>
                        <a:t>ć</a:t>
                      </a:r>
                      <a:r>
                        <a:rPr lang="hr-HR" sz="4000" b="1" dirty="0" smtClean="0">
                          <a:latin typeface="Baskerville Old Face" panose="02020602080505020303" pitchFamily="18" charset="0"/>
                        </a:rPr>
                        <a:t>a</a:t>
                      </a:r>
                      <a:endParaRPr lang="hr-HR" sz="4000" b="1" dirty="0">
                        <a:latin typeface="Baskerville Old Face" panose="02020602080505020303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hr-HR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10.630/km²</a:t>
                      </a:r>
                      <a:endParaRPr lang="hr-HR" sz="3600" dirty="0">
                        <a:latin typeface="Baskerville Old Face" panose="02020602080505020303" pitchFamily="18" charset="0"/>
                      </a:endParaRPr>
                    </a:p>
                  </a:txBody>
                  <a:tcPr marL="68580" marR="68580"/>
                </a:tc>
              </a:tr>
              <a:tr h="925909">
                <a:tc>
                  <a:txBody>
                    <a:bodyPr/>
                    <a:lstStyle/>
                    <a:p>
                      <a:r>
                        <a:rPr lang="hr-H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hr-HR" sz="4000" b="1" i="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Urbano podru</a:t>
                      </a:r>
                      <a:r>
                        <a:rPr lang="hr-HR" sz="3600" b="1" i="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č</a:t>
                      </a:r>
                      <a:r>
                        <a:rPr lang="hr-HR" sz="4000" b="1" i="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je</a:t>
                      </a:r>
                      <a:endParaRPr lang="hr-HR" sz="4000" dirty="0">
                        <a:latin typeface="Baskerville Old Face" panose="02020602080505020303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hr-HR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18.498.000</a:t>
                      </a:r>
                      <a:endParaRPr lang="hr-HR" sz="3600" dirty="0">
                        <a:latin typeface="Baskerville Old Face" panose="02020602080505020303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73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Smještaj na karti</a:t>
            </a:r>
            <a:endParaRPr lang="hr-HR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685346" y="2096064"/>
            <a:ext cx="7765322" cy="4139636"/>
          </a:xfrm>
        </p:spPr>
        <p:txBody>
          <a:bodyPr>
            <a:noAutofit/>
          </a:bodyPr>
          <a:lstStyle/>
          <a:p>
            <a:r>
              <a:rPr lang="hr-HR" sz="3200" dirty="0" smtClean="0">
                <a:effectLst/>
                <a:latin typeface="Baskerville Old Face" panose="02020602080505020303" pitchFamily="18" charset="0"/>
              </a:rPr>
              <a:t>New </a:t>
            </a:r>
            <a:r>
              <a:rPr lang="hr-HR" sz="3200" dirty="0">
                <a:effectLst/>
                <a:latin typeface="Baskerville Old Face" panose="02020602080505020303" pitchFamily="18" charset="0"/>
              </a:rPr>
              <a:t>York le</a:t>
            </a:r>
            <a:r>
              <a:rPr lang="hr-HR" sz="2800" dirty="0">
                <a:effectLst/>
                <a:latin typeface="Baskerville Old Face" panose="02020602080505020303" pitchFamily="18" charset="0"/>
              </a:rPr>
              <a:t>ž</a:t>
            </a:r>
            <a:r>
              <a:rPr lang="hr-HR" sz="3200" dirty="0">
                <a:effectLst/>
                <a:latin typeface="Baskerville Old Face" panose="02020602080505020303" pitchFamily="18" charset="0"/>
              </a:rPr>
              <a:t>i na istočnoj obali SAD-a u saveznoj dr</a:t>
            </a:r>
            <a:r>
              <a:rPr lang="hr-HR" sz="2800" dirty="0">
                <a:effectLst/>
                <a:latin typeface="Baskerville Old Face" panose="02020602080505020303" pitchFamily="18" charset="0"/>
              </a:rPr>
              <a:t>ž</a:t>
            </a:r>
            <a:r>
              <a:rPr lang="hr-HR" sz="3200" dirty="0">
                <a:effectLst/>
                <a:latin typeface="Baskerville Old Face" panose="02020602080505020303" pitchFamily="18" charset="0"/>
              </a:rPr>
              <a:t>avi New York, na uš</a:t>
            </a:r>
            <a:r>
              <a:rPr lang="hr-HR" sz="2800" dirty="0">
                <a:effectLst/>
                <a:latin typeface="Baskerville Old Face" panose="02020602080505020303" pitchFamily="18" charset="0"/>
              </a:rPr>
              <a:t>ć</a:t>
            </a:r>
            <a:r>
              <a:rPr lang="hr-HR" sz="3200" dirty="0">
                <a:effectLst/>
                <a:latin typeface="Baskerville Old Face" panose="02020602080505020303" pitchFamily="18" charset="0"/>
              </a:rPr>
              <a:t>u rijeke Hudson i na East Riveru, prosje</a:t>
            </a:r>
            <a:r>
              <a:rPr lang="hr-HR" sz="2800" dirty="0">
                <a:effectLst/>
                <a:latin typeface="Baskerville Old Face" panose="02020602080505020303" pitchFamily="18" charset="0"/>
              </a:rPr>
              <a:t>č</a:t>
            </a:r>
            <a:r>
              <a:rPr lang="hr-HR" sz="3200" dirty="0">
                <a:effectLst/>
                <a:latin typeface="Baskerville Old Face" panose="02020602080505020303" pitchFamily="18" charset="0"/>
              </a:rPr>
              <a:t>no šest metara iznad razine mora. Na suprotnoj, zapadnoj obali Hudsona nalazi se Jersey City u susjednoj dr</a:t>
            </a:r>
            <a:r>
              <a:rPr lang="hr-HR" sz="2800" dirty="0">
                <a:effectLst/>
                <a:latin typeface="Baskerville Old Face" panose="02020602080505020303" pitchFamily="18" charset="0"/>
              </a:rPr>
              <a:t>ž</a:t>
            </a:r>
            <a:r>
              <a:rPr lang="hr-HR" sz="3200" dirty="0">
                <a:effectLst/>
                <a:latin typeface="Baskerville Old Face" panose="02020602080505020303" pitchFamily="18" charset="0"/>
              </a:rPr>
              <a:t>avi New Jersey. Geografske koordinate su 40,46 stepeni sjeverne širine i 73,54 stepeni zapadne dužine</a:t>
            </a:r>
            <a:r>
              <a:rPr lang="hr-HR" sz="3200" dirty="0">
                <a:effectLst/>
              </a:rPr>
              <a:t>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68741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800" dirty="0">
                <a:latin typeface="Andalus" panose="02020603050405020304" pitchFamily="18" charset="-78"/>
                <a:cs typeface="Andalus" panose="02020603050405020304" pitchFamily="18" charset="-78"/>
              </a:rPr>
              <a:t>Z</a:t>
            </a:r>
            <a:r>
              <a:rPr lang="hr-HR" sz="4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namenitosti</a:t>
            </a:r>
            <a:endParaRPr lang="hr-HR" sz="4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85346" y="2161759"/>
            <a:ext cx="3829503" cy="37028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3200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Brooklyn Bridge</a:t>
            </a:r>
            <a:endParaRPr lang="hr-HR" sz="3200" u="sng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hr-HR" dirty="0" smtClean="0">
                <a:effectLst/>
                <a:latin typeface="Baskerville Old Face" panose="02020602080505020303" pitchFamily="18" charset="0"/>
              </a:rPr>
              <a:t>Proglašen je </a:t>
            </a:r>
            <a:r>
              <a:rPr lang="hr-HR" dirty="0">
                <a:effectLst/>
                <a:latin typeface="Baskerville Old Face" panose="02020602080505020303" pitchFamily="18" charset="0"/>
              </a:rPr>
              <a:t>osmim svjetskim čudom kada je 1883. godine dovršen nakon 30 godina gradnje</a:t>
            </a:r>
            <a:r>
              <a:rPr lang="hr-HR" dirty="0" smtClean="0">
                <a:effectLst/>
                <a:latin typeface="Baskerville Old Face" panose="02020602080505020303" pitchFamily="18" charset="0"/>
              </a:rPr>
              <a:t>.</a:t>
            </a:r>
          </a:p>
          <a:p>
            <a:pPr marL="0" indent="0">
              <a:buNone/>
            </a:pPr>
            <a:r>
              <a:rPr lang="hr-HR" sz="3200" u="sng" dirty="0">
                <a:latin typeface="Andalus" panose="02020603050405020304" pitchFamily="18" charset="-78"/>
                <a:cs typeface="Andalus" panose="02020603050405020304" pitchFamily="18" charset="-78"/>
              </a:rPr>
              <a:t>K</a:t>
            </a:r>
            <a:r>
              <a:rPr lang="hr-HR" sz="3200" u="sng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ip Slobode</a:t>
            </a:r>
          </a:p>
          <a:p>
            <a:pPr marL="0" indent="0">
              <a:buNone/>
            </a:pPr>
            <a:r>
              <a:rPr lang="hr-HR" dirty="0" smtClean="0">
                <a:effectLst/>
                <a:latin typeface="Baskerville Old Face" panose="02020602080505020303" pitchFamily="18" charset="0"/>
              </a:rPr>
              <a:t>Zaštitni </a:t>
            </a:r>
            <a:r>
              <a:rPr lang="hr-HR" dirty="0">
                <a:effectLst/>
                <a:latin typeface="Baskerville Old Face" panose="02020602080505020303" pitchFamily="18" charset="0"/>
              </a:rPr>
              <a:t>znak SAD-a. Bio je to prvi znak New Yorka koji su vidjeli 12 milijuna doseljenika koji su prošli preko otoka </a:t>
            </a:r>
            <a:r>
              <a:rPr lang="hr-HR" dirty="0" smtClean="0">
                <a:effectLst/>
                <a:latin typeface="Baskerville Old Face" panose="02020602080505020303" pitchFamily="18" charset="0"/>
              </a:rPr>
              <a:t>Ellis</a:t>
            </a:r>
            <a:r>
              <a:rPr lang="hr-HR" dirty="0" smtClean="0">
                <a:latin typeface="Baskerville Old Face" panose="02020602080505020303" pitchFamily="18" charset="0"/>
              </a:rPr>
              <a:t>.</a:t>
            </a:r>
            <a:endParaRPr lang="hr-HR" u="sng" dirty="0">
              <a:latin typeface="Baskerville Old Face" panose="02020602080505020303" pitchFamily="18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56" y="2161759"/>
            <a:ext cx="2728144" cy="34516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  <p:sp>
        <p:nvSpPr>
          <p:cNvPr id="6" name="Strelica udesno 5"/>
          <p:cNvSpPr/>
          <p:nvPr/>
        </p:nvSpPr>
        <p:spPr>
          <a:xfrm rot="1571522">
            <a:off x="4612114" y="3340443"/>
            <a:ext cx="676304" cy="634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388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/>
          <a:lstStyle/>
          <a:p>
            <a:r>
              <a:rPr lang="hr-HR" dirty="0" smtClean="0"/>
              <a:t>ZANIMLJIVOSTI: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350046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b="1" dirty="0" smtClean="0">
                <a:solidFill>
                  <a:schemeClr val="bg2">
                    <a:lumMod val="25000"/>
                  </a:schemeClr>
                </a:solidFill>
              </a:rPr>
              <a:t>Seattle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 je grad na sjeverozapadu SAD-a, u državi Washington,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ako je najveći grad savezne države, ipak nije glavni grad</a:t>
            </a:r>
          </a:p>
          <a:p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Seattle se nalazi na obali tihooceanskog zaljeva Puget Sound,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</a:rPr>
              <a:t>z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aljev je prepun otoka i težak za plovidbu</a:t>
            </a:r>
          </a:p>
          <a:p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Seattle ima mnogo modernih poslovnih zgrada, </a:t>
            </a:r>
            <a:r>
              <a:rPr lang="hr-HR" dirty="0">
                <a:solidFill>
                  <a:schemeClr val="bg2">
                    <a:lumMod val="25000"/>
                  </a:schemeClr>
                </a:solidFill>
              </a:rPr>
              <a:t>n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ajpoznatiji je toranj s promatračnicom </a:t>
            </a:r>
            <a:r>
              <a:rPr lang="hr-HR" i="1" dirty="0" smtClean="0">
                <a:solidFill>
                  <a:schemeClr val="bg2">
                    <a:lumMod val="25000"/>
                  </a:schemeClr>
                </a:solidFill>
              </a:rPr>
              <a:t>Space Needle</a:t>
            </a:r>
            <a:endParaRPr lang="hr-HR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Slika 4" descr="zalje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929198"/>
            <a:ext cx="8143932" cy="1702304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85346" y="889001"/>
            <a:ext cx="3829503" cy="490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800" b="1" u="sng" dirty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Central </a:t>
            </a:r>
            <a:r>
              <a:rPr lang="hr-HR" sz="4800" b="1" u="sng" dirty="0" smtClean="0">
                <a:effectLst/>
                <a:latin typeface="Andalus" panose="02020603050405020304" pitchFamily="18" charset="-78"/>
                <a:cs typeface="Andalus" panose="02020603050405020304" pitchFamily="18" charset="-78"/>
              </a:rPr>
              <a:t>Park</a:t>
            </a:r>
            <a:endParaRPr lang="hr-HR" sz="4800" b="1" u="sng" dirty="0">
              <a:effectLst/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hr-HR" sz="3200" dirty="0">
                <a:effectLst/>
                <a:latin typeface="Baskerville Old Face" panose="02020602080505020303" pitchFamily="18" charset="0"/>
              </a:rPr>
              <a:t>Central Park pokriva površinu od 3,4 </a:t>
            </a:r>
            <a:r>
              <a:rPr lang="hr-HR" sz="3200" dirty="0" smtClean="0">
                <a:effectLst/>
                <a:latin typeface="Baskerville Old Face" panose="02020602080505020303" pitchFamily="18" charset="0"/>
              </a:rPr>
              <a:t>m</a:t>
            </a:r>
            <a:r>
              <a:rPr lang="hr-HR" sz="3200" baseline="30000" dirty="0" smtClean="0">
                <a:effectLst/>
                <a:latin typeface="Baskerville Old Face" panose="02020602080505020303" pitchFamily="18" charset="0"/>
              </a:rPr>
              <a:t>2</a:t>
            </a:r>
            <a:r>
              <a:rPr lang="hr-HR" sz="3200" dirty="0" smtClean="0">
                <a:effectLst/>
                <a:latin typeface="Baskerville Old Face" panose="02020602080505020303" pitchFamily="18" charset="0"/>
              </a:rPr>
              <a:t> </a:t>
            </a:r>
            <a:r>
              <a:rPr lang="hr-HR" sz="3200" dirty="0">
                <a:effectLst/>
                <a:latin typeface="Baskerville Old Face" panose="02020602080505020303" pitchFamily="18" charset="0"/>
              </a:rPr>
              <a:t>u samom centru Manhattana. To je prirodna oaza koja pruža pravi odmor i relaksaciju </a:t>
            </a:r>
            <a:r>
              <a:rPr lang="hr-HR" sz="3200" dirty="0" smtClean="0">
                <a:effectLst/>
                <a:latin typeface="Baskerville Old Face" panose="02020602080505020303" pitchFamily="18" charset="0"/>
              </a:rPr>
              <a:t>svojim </a:t>
            </a:r>
            <a:r>
              <a:rPr lang="hr-HR" sz="3200" dirty="0">
                <a:effectLst/>
                <a:latin typeface="Baskerville Old Face" panose="02020602080505020303" pitchFamily="18" charset="0"/>
              </a:rPr>
              <a:t>posjetiteljima. </a:t>
            </a:r>
            <a:endParaRPr lang="hr-HR" sz="3200" u="sng" dirty="0">
              <a:latin typeface="Baskerville Old Face" panose="02020602080505020303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052" y="1092203"/>
            <a:ext cx="3724728" cy="4698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slop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6858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742496" y="863601"/>
            <a:ext cx="3829503" cy="4686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4000" b="1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Profesionalni košarkaški klub</a:t>
            </a:r>
            <a:endParaRPr lang="hr-HR" sz="4000" u="sng" dirty="0" smtClean="0"/>
          </a:p>
          <a:p>
            <a:pPr marL="0" indent="0">
              <a:buNone/>
            </a:pPr>
            <a:r>
              <a:rPr lang="hr-HR" sz="3200" dirty="0" smtClean="0">
                <a:latin typeface="Baskerville Old Face" panose="02020602080505020303" pitchFamily="18" charset="0"/>
              </a:rPr>
              <a:t>New York stanovnici obi</a:t>
            </a:r>
            <a:r>
              <a:rPr lang="hr-HR" sz="2800" dirty="0" smtClean="0">
                <a:latin typeface="Baskerville Old Face" panose="02020602080505020303" pitchFamily="18" charset="0"/>
              </a:rPr>
              <a:t>č</a:t>
            </a:r>
            <a:r>
              <a:rPr lang="hr-HR" sz="3200" dirty="0" smtClean="0">
                <a:latin typeface="Baskerville Old Face" panose="02020602080505020303" pitchFamily="18" charset="0"/>
              </a:rPr>
              <a:t>no naziva Knicksa, su profesionalni košarkaški tim sa sjedištem u New Yorku</a:t>
            </a:r>
            <a:r>
              <a:rPr lang="hr-HR" sz="3200" dirty="0" smtClean="0"/>
              <a:t>.</a:t>
            </a:r>
            <a:endParaRPr lang="hr-HR" sz="3200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23468" y="863600"/>
            <a:ext cx="3236468" cy="4686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413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Zanimljivosti</a:t>
            </a:r>
            <a:endParaRPr lang="hr-HR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>
          <a:xfrm>
            <a:off x="683568" y="2132856"/>
            <a:ext cx="3734990" cy="3124201"/>
          </a:xfrm>
        </p:spPr>
        <p:txBody>
          <a:bodyPr>
            <a:noAutofit/>
          </a:bodyPr>
          <a:lstStyle/>
          <a:p>
            <a:r>
              <a:rPr lang="hr-HR" sz="3200" dirty="0">
                <a:latin typeface="Baskerville Old Face" panose="02020602080505020303" pitchFamily="18" charset="0"/>
              </a:rPr>
              <a:t>New York je najnaseljeniji grad u SAD-u i </a:t>
            </a:r>
            <a:r>
              <a:rPr lang="hr-HR" sz="3200" dirty="0" smtClean="0">
                <a:latin typeface="Baskerville Old Face" panose="02020602080505020303" pitchFamily="18" charset="0"/>
              </a:rPr>
              <a:t>središte je </a:t>
            </a:r>
            <a:r>
              <a:rPr lang="hr-HR" sz="3200" dirty="0">
                <a:latin typeface="Baskerville Old Face" panose="02020602080505020303" pitchFamily="18" charset="0"/>
              </a:rPr>
              <a:t>metropolitanskog podru</a:t>
            </a:r>
            <a:r>
              <a:rPr lang="hr-HR" sz="2800" dirty="0">
                <a:latin typeface="Baskerville Old Face" panose="02020602080505020303" pitchFamily="18" charset="0"/>
              </a:rPr>
              <a:t>č</a:t>
            </a:r>
            <a:r>
              <a:rPr lang="hr-HR" sz="3200" dirty="0">
                <a:latin typeface="Baskerville Old Face" panose="02020602080505020303" pitchFamily="18" charset="0"/>
              </a:rPr>
              <a:t>ja New York, jednog od najnaseljenijih metropolitanskih podru</a:t>
            </a:r>
            <a:r>
              <a:rPr lang="hr-HR" sz="2800" dirty="0">
                <a:latin typeface="Baskerville Old Face" panose="02020602080505020303" pitchFamily="18" charset="0"/>
              </a:rPr>
              <a:t>č</a:t>
            </a:r>
            <a:r>
              <a:rPr lang="hr-HR" sz="3200" dirty="0">
                <a:latin typeface="Baskerville Old Face" panose="02020602080505020303" pitchFamily="18" charset="0"/>
              </a:rPr>
              <a:t>ja u svijetu.</a:t>
            </a:r>
          </a:p>
        </p:txBody>
      </p:sp>
      <p:pic>
        <p:nvPicPr>
          <p:cNvPr id="12" name="Rezervirano mjesto sadržaja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23321" y="2666999"/>
            <a:ext cx="3003947" cy="3124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106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Big Apple</a:t>
            </a:r>
            <a:endParaRPr lang="hr-HR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hr-HR" sz="2800" dirty="0" smtClean="0">
                <a:latin typeface="Baskerville Old Face" panose="02020602080505020303" pitchFamily="18" charset="0"/>
              </a:rPr>
              <a:t>New York se još naziva „Big Apple”. U ranim 1920-ih, „Jabuka” se koristi u odnose na mnoge trka</a:t>
            </a:r>
            <a:r>
              <a:rPr lang="hr-HR" sz="2400" dirty="0" smtClean="0">
                <a:latin typeface="Baskerville Old Face" panose="02020602080505020303" pitchFamily="18" charset="0"/>
              </a:rPr>
              <a:t>ć</a:t>
            </a:r>
            <a:r>
              <a:rPr lang="hr-HR" sz="2800" dirty="0" smtClean="0">
                <a:latin typeface="Baskerville Old Face" panose="02020602080505020303" pitchFamily="18" charset="0"/>
              </a:rPr>
              <a:t>e staze oko New Yorka. Jabuka se davala pobjednicima utrke – kao što su to bile va</a:t>
            </a:r>
            <a:r>
              <a:rPr lang="hr-HR" sz="2400" dirty="0" smtClean="0">
                <a:latin typeface="Baskerville Old Face" panose="02020602080505020303" pitchFamily="18" charset="0"/>
              </a:rPr>
              <a:t>ž</a:t>
            </a:r>
            <a:r>
              <a:rPr lang="hr-HR" sz="2800" dirty="0" smtClean="0">
                <a:latin typeface="Baskerville Old Face" panose="02020602080505020303" pitchFamily="18" charset="0"/>
              </a:rPr>
              <a:t>ne utrke, nagrade su bile zna</a:t>
            </a:r>
            <a:r>
              <a:rPr lang="hr-HR" sz="2400" dirty="0" smtClean="0">
                <a:latin typeface="Baskerville Old Face" panose="02020602080505020303" pitchFamily="18" charset="0"/>
              </a:rPr>
              <a:t>č</a:t>
            </a:r>
            <a:r>
              <a:rPr lang="hr-HR" sz="2800" dirty="0" smtClean="0">
                <a:latin typeface="Baskerville Old Face" panose="02020602080505020303" pitchFamily="18" charset="0"/>
              </a:rPr>
              <a:t>ajne.</a:t>
            </a:r>
          </a:p>
        </p:txBody>
      </p:sp>
      <p:pic>
        <p:nvPicPr>
          <p:cNvPr id="12" name="Rezervirano mjesto sadržaja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1" y="2438400"/>
            <a:ext cx="2867024" cy="3441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85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7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Kviz</a:t>
            </a:r>
            <a:endParaRPr lang="hr-HR" sz="7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1113233" y="2159001"/>
            <a:ext cx="2172893" cy="3632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sz="3200" dirty="0" smtClean="0">
                <a:latin typeface="Baskerville Old Face" panose="02020602080505020303" pitchFamily="18" charset="0"/>
              </a:rPr>
              <a:t>Po </a:t>
            </a:r>
            <a:r>
              <a:rPr lang="hr-HR" sz="3100" dirty="0" smtClean="0">
                <a:latin typeface="Baskerville Old Face" panose="02020602080505020303" pitchFamily="18" charset="0"/>
              </a:rPr>
              <a:t>č</a:t>
            </a:r>
            <a:r>
              <a:rPr lang="hr-HR" sz="3200" dirty="0" smtClean="0">
                <a:latin typeface="Baskerville Old Face" panose="02020602080505020303" pitchFamily="18" charset="0"/>
              </a:rPr>
              <a:t>emu je New York poznat?</a:t>
            </a:r>
          </a:p>
          <a:p>
            <a:pPr marL="0" indent="0">
              <a:buNone/>
            </a:pPr>
            <a:endParaRPr lang="hr-HR" sz="3200" dirty="0" smtClean="0">
              <a:latin typeface="Baskerville Old Face" panose="02020602080505020303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hr-HR" sz="3200" dirty="0" smtClean="0">
                <a:latin typeface="Baskerville Old Face" panose="02020602080505020303" pitchFamily="18" charset="0"/>
              </a:rPr>
              <a:t>Kip Slobode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3200" dirty="0" smtClean="0">
                <a:latin typeface="Baskerville Old Face" panose="02020602080505020303" pitchFamily="18" charset="0"/>
              </a:rPr>
              <a:t>Po </a:t>
            </a:r>
            <a:r>
              <a:rPr lang="hr-HR" sz="2800" dirty="0" smtClean="0">
                <a:latin typeface="Baskerville Old Face" panose="02020602080505020303" pitchFamily="18" charset="0"/>
              </a:rPr>
              <a:t>ć</a:t>
            </a:r>
            <a:r>
              <a:rPr lang="hr-HR" sz="3200" dirty="0" smtClean="0">
                <a:latin typeface="Baskerville Old Face" panose="02020602080505020303" pitchFamily="18" charset="0"/>
              </a:rPr>
              <a:t>evapima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3200" dirty="0" smtClean="0">
                <a:latin typeface="Baskerville Old Face" panose="02020602080505020303" pitchFamily="18" charset="0"/>
              </a:rPr>
              <a:t>Po pizzi</a:t>
            </a:r>
          </a:p>
          <a:p>
            <a:pPr marL="514350" indent="-514350">
              <a:buFont typeface="+mj-lt"/>
              <a:buAutoNum type="alphaLcParenR"/>
            </a:pPr>
            <a:endParaRPr lang="hr-HR" sz="32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hr-HR" sz="3200" dirty="0" smtClean="0">
                <a:latin typeface="Baskerville Old Face" panose="02020602080505020303" pitchFamily="18" charset="0"/>
              </a:rPr>
              <a:t>To</a:t>
            </a:r>
            <a:r>
              <a:rPr lang="hr-HR" sz="3100" dirty="0" smtClean="0">
                <a:latin typeface="Baskerville Old Face" panose="02020602080505020303" pitchFamily="18" charset="0"/>
              </a:rPr>
              <a:t>č</a:t>
            </a:r>
            <a:r>
              <a:rPr lang="hr-HR" sz="3200" dirty="0" smtClean="0">
                <a:latin typeface="Baskerville Old Face" panose="02020602080505020303" pitchFamily="18" charset="0"/>
              </a:rPr>
              <a:t>an odgovor: a)</a:t>
            </a:r>
          </a:p>
          <a:p>
            <a:pPr marL="0" indent="0">
              <a:buNone/>
            </a:pPr>
            <a:endParaRPr lang="hr-HR" sz="32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hr-HR" sz="3200" dirty="0">
              <a:latin typeface="Baskerville Old Face" panose="02020602080505020303" pitchFamily="18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271" y="2581275"/>
            <a:ext cx="2901554" cy="320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8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1113235" y="1384301"/>
            <a:ext cx="3671291" cy="4406900"/>
          </a:xfrm>
        </p:spPr>
        <p:txBody>
          <a:bodyPr>
            <a:normAutofit lnSpcReduction="10000"/>
          </a:bodyPr>
          <a:lstStyle/>
          <a:p>
            <a:r>
              <a:rPr lang="hr-HR" sz="3200" dirty="0" smtClean="0"/>
              <a:t>Koji je još naziv za New York?</a:t>
            </a:r>
          </a:p>
          <a:p>
            <a:endParaRPr lang="hr-HR" sz="3200" dirty="0" smtClean="0"/>
          </a:p>
          <a:p>
            <a:pPr marL="514350" indent="-514350">
              <a:buFont typeface="+mj-lt"/>
              <a:buAutoNum type="alphaLcParenR"/>
            </a:pPr>
            <a:r>
              <a:rPr lang="hr-HR" sz="3200" dirty="0" smtClean="0"/>
              <a:t>Pineapple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3200" dirty="0" smtClean="0"/>
              <a:t>Big Apple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3200" dirty="0" smtClean="0"/>
              <a:t>Dinja</a:t>
            </a:r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r>
              <a:rPr lang="hr-HR" sz="3200" dirty="0" smtClean="0"/>
              <a:t>Točan odgovor: b)</a:t>
            </a:r>
          </a:p>
          <a:p>
            <a:pPr marL="514350" indent="-514350">
              <a:buFont typeface="+mj-lt"/>
              <a:buAutoNum type="alphaLcParenR"/>
            </a:pPr>
            <a:endParaRPr lang="hr-HR" sz="3200" dirty="0" smtClean="0"/>
          </a:p>
          <a:p>
            <a:pPr marL="514350" indent="-514350">
              <a:buFont typeface="+mj-lt"/>
              <a:buAutoNum type="alphaLcParenR"/>
            </a:pPr>
            <a:endParaRPr lang="hr-HR" sz="3200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5405" y="1143002"/>
            <a:ext cx="3159920" cy="3727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74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13235" y="965201"/>
            <a:ext cx="3671291" cy="4826000"/>
          </a:xfrm>
        </p:spPr>
        <p:txBody>
          <a:bodyPr>
            <a:normAutofit fontScale="77500" lnSpcReduction="20000"/>
          </a:bodyPr>
          <a:lstStyle/>
          <a:p>
            <a:endParaRPr lang="hr-HR" sz="3600" dirty="0" smtClean="0"/>
          </a:p>
          <a:p>
            <a:endParaRPr lang="hr-HR" sz="3600" dirty="0"/>
          </a:p>
          <a:p>
            <a:r>
              <a:rPr lang="hr-HR" sz="3600" dirty="0" smtClean="0"/>
              <a:t>Kolika je gustoća naseljenosti New Yorka?</a:t>
            </a:r>
          </a:p>
          <a:p>
            <a:endParaRPr lang="hr-HR" sz="3600" dirty="0" smtClean="0"/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solidFill>
                  <a:schemeClr val="dk1"/>
                </a:solidFill>
                <a:latin typeface="Baskerville Old Face" panose="02020602080505020303" pitchFamily="18" charset="0"/>
              </a:rPr>
              <a:t>10.630/km²</a:t>
            </a: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solidFill>
                  <a:schemeClr val="dk1"/>
                </a:solidFill>
                <a:latin typeface="Baskerville Old Face" panose="02020602080505020303" pitchFamily="18" charset="0"/>
              </a:rPr>
              <a:t>10.639/km</a:t>
            </a:r>
            <a:r>
              <a:rPr lang="hr-HR" sz="3600" dirty="0">
                <a:solidFill>
                  <a:schemeClr val="dk1"/>
                </a:solidFill>
                <a:latin typeface="Baskerville Old Face" panose="02020602080505020303" pitchFamily="18" charset="0"/>
              </a:rPr>
              <a:t>²</a:t>
            </a:r>
          </a:p>
          <a:p>
            <a:pPr marL="742950" indent="-742950">
              <a:buFont typeface="+mj-lt"/>
              <a:buAutoNum type="alphaLcParenR"/>
            </a:pPr>
            <a:r>
              <a:rPr lang="hr-HR" sz="3600" dirty="0" smtClean="0">
                <a:latin typeface="Baskerville Old Face" panose="02020602080505020303" pitchFamily="18" charset="0"/>
              </a:rPr>
              <a:t>11.627/</a:t>
            </a:r>
            <a:r>
              <a:rPr lang="hr-HR" sz="3600" dirty="0" smtClean="0">
                <a:solidFill>
                  <a:schemeClr val="dk1"/>
                </a:solidFill>
                <a:latin typeface="Baskerville Old Face" panose="02020602080505020303" pitchFamily="18" charset="0"/>
              </a:rPr>
              <a:t>km²</a:t>
            </a:r>
          </a:p>
          <a:p>
            <a:pPr marL="742950" indent="-742950">
              <a:buFont typeface="+mj-lt"/>
              <a:buAutoNum type="alphaLcParenR"/>
            </a:pPr>
            <a:endParaRPr lang="hr-HR" sz="3600" dirty="0">
              <a:solidFill>
                <a:schemeClr val="dk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hr-HR" sz="3600" dirty="0" smtClean="0">
                <a:latin typeface="Baskerville Old Face" panose="02020602080505020303" pitchFamily="18" charset="0"/>
              </a:rPr>
              <a:t>To</a:t>
            </a:r>
            <a:r>
              <a:rPr lang="hr-HR" sz="3000" dirty="0" smtClean="0">
                <a:latin typeface="Baskerville Old Face" panose="02020602080505020303" pitchFamily="18" charset="0"/>
              </a:rPr>
              <a:t>č</a:t>
            </a:r>
            <a:r>
              <a:rPr lang="hr-HR" sz="3600" dirty="0" smtClean="0">
                <a:latin typeface="Baskerville Old Face" panose="02020602080505020303" pitchFamily="18" charset="0"/>
              </a:rPr>
              <a:t>an odgovor: a)</a:t>
            </a:r>
          </a:p>
          <a:p>
            <a:pPr marL="0" indent="0">
              <a:buNone/>
            </a:pPr>
            <a:endParaRPr lang="hr-HR" sz="3600" dirty="0">
              <a:latin typeface="Baskerville Old Face" panose="02020602080505020303" pitchFamily="18" charset="0"/>
            </a:endParaRPr>
          </a:p>
          <a:p>
            <a:endParaRPr lang="hr-HR" sz="3600" dirty="0" smtClean="0"/>
          </a:p>
          <a:p>
            <a:pPr marL="742950" indent="-742950">
              <a:buFont typeface="+mj-lt"/>
              <a:buAutoNum type="alphaLcParenR"/>
            </a:pPr>
            <a:endParaRPr lang="hr-HR" sz="3600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62575" y="1536701"/>
            <a:ext cx="2757488" cy="34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0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13235" y="914401"/>
            <a:ext cx="3671291" cy="4876800"/>
          </a:xfrm>
        </p:spPr>
        <p:txBody>
          <a:bodyPr>
            <a:normAutofit fontScale="55000" lnSpcReduction="20000"/>
          </a:bodyPr>
          <a:lstStyle/>
          <a:p>
            <a:endParaRPr lang="hr-HR" sz="3200" dirty="0" smtClean="0"/>
          </a:p>
          <a:p>
            <a:endParaRPr lang="hr-HR" sz="3200" dirty="0"/>
          </a:p>
          <a:p>
            <a:endParaRPr lang="hr-HR" sz="3200" dirty="0" smtClean="0"/>
          </a:p>
          <a:p>
            <a:r>
              <a:rPr lang="hr-HR" sz="5700" dirty="0" smtClean="0"/>
              <a:t>Kolika je ukupna površina New Yorka</a:t>
            </a:r>
            <a:r>
              <a:rPr lang="hr-HR" sz="3200" dirty="0" smtClean="0"/>
              <a:t>?</a:t>
            </a:r>
          </a:p>
          <a:p>
            <a:endParaRPr lang="hr-HR" sz="3200" dirty="0" smtClean="0"/>
          </a:p>
          <a:p>
            <a:pPr marL="514350" indent="-514350">
              <a:buFont typeface="+mj-lt"/>
              <a:buAutoNum type="alphaLcParenR"/>
            </a:pPr>
            <a:r>
              <a:rPr lang="hr-HR" sz="5100" dirty="0" smtClean="0">
                <a:solidFill>
                  <a:schemeClr val="dk1"/>
                </a:solidFill>
                <a:latin typeface="Baskerville Old Face" panose="02020602080505020303" pitchFamily="18" charset="0"/>
              </a:rPr>
              <a:t>1.214,4</a:t>
            </a:r>
            <a:r>
              <a:rPr lang="hr-HR" sz="5100" dirty="0">
                <a:solidFill>
                  <a:schemeClr val="dk1"/>
                </a:solidFill>
                <a:latin typeface="Baskerville Old Face" panose="02020602080505020303" pitchFamily="18" charset="0"/>
              </a:rPr>
              <a:t> </a:t>
            </a:r>
            <a:r>
              <a:rPr lang="hr-HR" sz="5100" dirty="0" smtClean="0">
                <a:solidFill>
                  <a:schemeClr val="dk1"/>
                </a:solidFill>
                <a:latin typeface="Baskerville Old Face" panose="02020602080505020303" pitchFamily="18" charset="0"/>
              </a:rPr>
              <a:t>km²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5100" dirty="0" smtClean="0">
                <a:solidFill>
                  <a:schemeClr val="dk1"/>
                </a:solidFill>
                <a:latin typeface="Baskerville Old Face" panose="02020602080505020303" pitchFamily="18" charset="0"/>
              </a:rPr>
              <a:t>1.423,2 km²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5100" dirty="0" smtClean="0">
                <a:solidFill>
                  <a:schemeClr val="dk1"/>
                </a:solidFill>
                <a:latin typeface="Baskerville Old Face" panose="02020602080505020303" pitchFamily="18" charset="0"/>
              </a:rPr>
              <a:t>4.432.5 km²</a:t>
            </a:r>
          </a:p>
          <a:p>
            <a:pPr marL="514350" indent="-514350">
              <a:buFont typeface="+mj-lt"/>
              <a:buAutoNum type="alphaLcParenR"/>
            </a:pPr>
            <a:endParaRPr lang="hr-HR" sz="3200" dirty="0">
              <a:solidFill>
                <a:schemeClr val="dk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hr-HR" sz="5800" dirty="0" smtClean="0">
                <a:solidFill>
                  <a:schemeClr val="dk1"/>
                </a:solidFill>
                <a:latin typeface="Baskerville Old Face" panose="02020602080505020303" pitchFamily="18" charset="0"/>
              </a:rPr>
              <a:t>To</a:t>
            </a:r>
            <a:r>
              <a:rPr lang="hr-HR" sz="5100" dirty="0" smtClean="0">
                <a:solidFill>
                  <a:schemeClr val="dk1"/>
                </a:solidFill>
                <a:latin typeface="Baskerville Old Face" panose="02020602080505020303" pitchFamily="18" charset="0"/>
              </a:rPr>
              <a:t>č</a:t>
            </a:r>
            <a:r>
              <a:rPr lang="hr-HR" sz="5800" dirty="0" smtClean="0">
                <a:solidFill>
                  <a:schemeClr val="dk1"/>
                </a:solidFill>
                <a:latin typeface="Baskerville Old Face" panose="02020602080505020303" pitchFamily="18" charset="0"/>
              </a:rPr>
              <a:t>an odgovor: a)</a:t>
            </a:r>
            <a:endParaRPr lang="hr-HR" sz="5800" dirty="0">
              <a:solidFill>
                <a:schemeClr val="dk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hr-HR" sz="3200" dirty="0" smtClean="0">
              <a:solidFill>
                <a:schemeClr val="dk1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hr-HR" sz="3200" dirty="0">
              <a:solidFill>
                <a:schemeClr val="dk1"/>
              </a:solidFill>
              <a:latin typeface="Baskerville Old Face" panose="02020602080505020303" pitchFamily="18" charset="0"/>
            </a:endParaRPr>
          </a:p>
          <a:p>
            <a:pPr marL="514350" indent="-514350">
              <a:buFont typeface="+mj-lt"/>
              <a:buAutoNum type="alphaLcParenR"/>
            </a:pPr>
            <a:endParaRPr lang="hr-HR" sz="32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8946" y="1866901"/>
            <a:ext cx="2872478" cy="27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1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13235" y="774700"/>
            <a:ext cx="3671291" cy="5016501"/>
          </a:xfrm>
        </p:spPr>
        <p:txBody>
          <a:bodyPr>
            <a:normAutofit lnSpcReduction="10000"/>
          </a:bodyPr>
          <a:lstStyle/>
          <a:p>
            <a:r>
              <a:rPr lang="hr-HR" sz="3200" dirty="0" smtClean="0">
                <a:latin typeface="Baskerville Old Face" panose="02020602080505020303" pitchFamily="18" charset="0"/>
              </a:rPr>
              <a:t>Po čemu je New York dobio ime „Big Apple”?</a:t>
            </a:r>
          </a:p>
          <a:p>
            <a:pPr marL="514350" indent="-514350">
              <a:buFont typeface="+mj-lt"/>
              <a:buAutoNum type="alphaLcParenR"/>
            </a:pPr>
            <a:endParaRPr lang="hr-HR" sz="3200" dirty="0">
              <a:latin typeface="Baskerville Old Face" panose="02020602080505020303" pitchFamily="18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hr-HR" sz="3200" dirty="0" smtClean="0">
                <a:latin typeface="Baskerville Old Face" panose="02020602080505020303" pitchFamily="18" charset="0"/>
              </a:rPr>
              <a:t>Po utrkama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3200" dirty="0" smtClean="0">
                <a:latin typeface="Baskerville Old Face" panose="02020602080505020303" pitchFamily="18" charset="0"/>
              </a:rPr>
              <a:t>Po životinjama 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3200" dirty="0" smtClean="0">
                <a:latin typeface="Baskerville Old Face" panose="02020602080505020303" pitchFamily="18" charset="0"/>
              </a:rPr>
              <a:t>Po obliku grada</a:t>
            </a:r>
          </a:p>
          <a:p>
            <a:pPr marL="514350" indent="-514350">
              <a:buFont typeface="+mj-lt"/>
              <a:buAutoNum type="alphaLcParenR"/>
            </a:pPr>
            <a:endParaRPr lang="hr-HR" sz="32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hr-HR" sz="3200" dirty="0" smtClean="0">
                <a:latin typeface="Baskerville Old Face" panose="02020602080505020303" pitchFamily="18" charset="0"/>
              </a:rPr>
              <a:t>To</a:t>
            </a:r>
            <a:r>
              <a:rPr lang="hr-HR" sz="2800" dirty="0" smtClean="0">
                <a:latin typeface="Baskerville Old Face" panose="02020602080505020303" pitchFamily="18" charset="0"/>
              </a:rPr>
              <a:t>č</a:t>
            </a:r>
            <a:r>
              <a:rPr lang="hr-HR" sz="3200" dirty="0" smtClean="0">
                <a:latin typeface="Baskerville Old Face" panose="02020602080505020303" pitchFamily="18" charset="0"/>
              </a:rPr>
              <a:t>an odgovor: a)</a:t>
            </a:r>
          </a:p>
          <a:p>
            <a:pPr marL="514350" indent="-514350">
              <a:buFont typeface="+mj-lt"/>
              <a:buAutoNum type="alphaLcParenR"/>
            </a:pPr>
            <a:endParaRPr lang="hr-HR" sz="3200" dirty="0">
              <a:latin typeface="Baskerville Old Face" panose="02020602080505020303" pitchFamily="18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76850" y="1699419"/>
            <a:ext cx="3199488" cy="316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5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214446"/>
          </a:xfrm>
        </p:spPr>
        <p:txBody>
          <a:bodyPr>
            <a:normAutofit/>
          </a:bodyPr>
          <a:lstStyle/>
          <a:p>
            <a:r>
              <a:rPr lang="hr-HR" sz="6000" dirty="0" smtClean="0"/>
              <a:t>POVIJEST:</a:t>
            </a:r>
            <a:endParaRPr lang="hr-HR" sz="6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/>
          <a:lstStyle/>
          <a:p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Prvi indijanski narodi naselili su prostor Seattlea prije oko 4000 godina</a:t>
            </a:r>
          </a:p>
          <a:p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 U doba dolaska Europljana u 19. stoljeću na tom je prostoru živjelo indijansko pleme </a:t>
            </a:r>
            <a:r>
              <a:rPr lang="hr-HR" u="sng" dirty="0" smtClean="0">
                <a:solidFill>
                  <a:schemeClr val="bg2">
                    <a:lumMod val="25000"/>
                  </a:schemeClr>
                </a:solidFill>
              </a:rPr>
              <a:t>Duwamish</a:t>
            </a:r>
            <a:endParaRPr lang="hr-HR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Grad </a:t>
            </a:r>
            <a:r>
              <a:rPr lang="hr-HR" dirty="0" err="1" smtClean="0">
                <a:solidFill>
                  <a:schemeClr val="bg2">
                    <a:lumMod val="25000"/>
                  </a:schemeClr>
                </a:solidFill>
              </a:rPr>
              <a:t>Seattle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 je 1851. godine osnovao Luther Collins prema drugim izvorima, grad je osnovala grupa istraživača i doseljenika nazvana </a:t>
            </a:r>
            <a:r>
              <a:rPr lang="hr-HR" i="1" dirty="0" smtClean="0">
                <a:solidFill>
                  <a:schemeClr val="bg2">
                    <a:lumMod val="25000"/>
                  </a:schemeClr>
                </a:solidFill>
              </a:rPr>
              <a:t>Denny Party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, koju je predvodio Arthur Denny</a:t>
            </a:r>
          </a:p>
          <a:p>
            <a:pPr>
              <a:buNone/>
            </a:pPr>
            <a:endParaRPr lang="hr-H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Slika 3" descr="l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4581128"/>
            <a:ext cx="2784372" cy="2276871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/>
          <a:lstStyle/>
          <a:p>
            <a:r>
              <a:rPr lang="hr-HR" dirty="0" smtClean="0"/>
              <a:t>KLIMA: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3571900"/>
          </a:xfrm>
        </p:spPr>
        <p:txBody>
          <a:bodyPr/>
          <a:lstStyle/>
          <a:p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Područje ima oceansku klimu;  prosječna se zimska temperatura kreće od 2 do 4°C, a ljetna od 22 do 24°C </a:t>
            </a:r>
          </a:p>
          <a:p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Godišnji prosjek oblačnih dana je 226, zbog čega je grad i dobio nadimak </a:t>
            </a:r>
            <a:r>
              <a:rPr lang="hr-HR" i="1" dirty="0" smtClean="0">
                <a:solidFill>
                  <a:schemeClr val="bg2">
                    <a:lumMod val="25000"/>
                  </a:schemeClr>
                </a:solidFill>
              </a:rPr>
              <a:t>kišoviti grad</a:t>
            </a:r>
            <a:endParaRPr lang="hr-HR" baseline="300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 Mnogo kiše nastaje zbog položaja grada na obali Tihog oceana, ispod planina na kojima se kondenzira vodena para koja dolazi s oceana</a:t>
            </a:r>
          </a:p>
          <a:p>
            <a:pPr>
              <a:buNone/>
            </a:pPr>
            <a:endParaRPr lang="hr-HR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hr-H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Slika 3" descr="kli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179099"/>
            <a:ext cx="3338069" cy="2500330"/>
          </a:xfrm>
          <a:prstGeom prst="rect">
            <a:avLst/>
          </a:prstGeom>
        </p:spPr>
      </p:pic>
      <p:pic>
        <p:nvPicPr>
          <p:cNvPr id="5" name="Slika 4" descr="klima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4643446"/>
            <a:ext cx="3228975" cy="157163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1196" y="692696"/>
            <a:ext cx="8229600" cy="1143000"/>
          </a:xfrm>
        </p:spPr>
        <p:txBody>
          <a:bodyPr/>
          <a:lstStyle/>
          <a:p>
            <a:r>
              <a:rPr lang="hr-HR" dirty="0" smtClean="0"/>
              <a:t>ČISTOĆA: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916832"/>
            <a:ext cx="8229600" cy="4389120"/>
          </a:xfrm>
        </p:spPr>
        <p:txBody>
          <a:bodyPr/>
          <a:lstStyle/>
          <a:p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U američkom gradu </a:t>
            </a:r>
            <a:r>
              <a:rPr lang="hr-HR" dirty="0" err="1" smtClean="0">
                <a:solidFill>
                  <a:schemeClr val="bg2">
                    <a:lumMod val="25000"/>
                  </a:schemeClr>
                </a:solidFill>
              </a:rPr>
              <a:t>Seattleu</a:t>
            </a: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 od 1. siječnja ove godine zabranjeno je bacanje hrane u smeće</a:t>
            </a:r>
            <a:br>
              <a:rPr lang="hr-HR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hr-H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3212976"/>
            <a:ext cx="5400599" cy="2818561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 smtClean="0">
                <a:solidFill>
                  <a:schemeClr val="bg2">
                    <a:lumMod val="25000"/>
                  </a:schemeClr>
                </a:solidFill>
              </a:rPr>
              <a:t>1. Kolika je površina Seattla?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800" dirty="0" smtClean="0">
                <a:solidFill>
                  <a:schemeClr val="bg2">
                    <a:lumMod val="25000"/>
                  </a:schemeClr>
                </a:solidFill>
              </a:rPr>
              <a:t>368, 2 km2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800" dirty="0" smtClean="0">
                <a:solidFill>
                  <a:schemeClr val="bg2">
                    <a:lumMod val="25000"/>
                  </a:schemeClr>
                </a:solidFill>
              </a:rPr>
              <a:t>369, 2 km2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800" dirty="0" smtClean="0">
                <a:solidFill>
                  <a:schemeClr val="bg2">
                    <a:lumMod val="25000"/>
                  </a:schemeClr>
                </a:solidFill>
              </a:rPr>
              <a:t>367, 2 km2</a:t>
            </a:r>
          </a:p>
          <a:p>
            <a:pPr marL="0" indent="0">
              <a:buNone/>
            </a:pPr>
            <a:endParaRPr lang="hr-HR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hr-HR" sz="2800" dirty="0" smtClean="0">
                <a:solidFill>
                  <a:schemeClr val="bg2">
                    <a:lumMod val="25000"/>
                  </a:schemeClr>
                </a:solidFill>
              </a:rPr>
              <a:t>TOČAN ODGOVOR JE: b)</a:t>
            </a:r>
          </a:p>
          <a:p>
            <a:pPr marL="0" indent="0">
              <a:buNone/>
            </a:pPr>
            <a:r>
              <a:rPr lang="hr-HR" sz="2800" dirty="0" smtClean="0">
                <a:solidFill>
                  <a:schemeClr val="bg2">
                    <a:lumMod val="25000"/>
                  </a:schemeClr>
                </a:solidFill>
              </a:rPr>
              <a:t>369, </a:t>
            </a:r>
            <a:r>
              <a:rPr lang="hr-HR" sz="2800" dirty="0">
                <a:solidFill>
                  <a:schemeClr val="bg2">
                    <a:lumMod val="25000"/>
                  </a:schemeClr>
                </a:solidFill>
              </a:rPr>
              <a:t>2 km2</a:t>
            </a:r>
          </a:p>
          <a:p>
            <a:pPr marL="0" indent="0">
              <a:buNone/>
            </a:pPr>
            <a:endParaRPr lang="hr-HR" sz="28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46173"/>
            <a:ext cx="3744416" cy="376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859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41588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2. </a:t>
            </a:r>
            <a:r>
              <a:rPr lang="hr-HR" sz="2800" dirty="0" smtClean="0">
                <a:solidFill>
                  <a:schemeClr val="bg2">
                    <a:lumMod val="25000"/>
                  </a:schemeClr>
                </a:solidFill>
              </a:rPr>
              <a:t>Seattle se nalazi na...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800" dirty="0" smtClean="0">
                <a:solidFill>
                  <a:schemeClr val="bg2">
                    <a:lumMod val="25000"/>
                  </a:schemeClr>
                </a:solidFill>
              </a:rPr>
              <a:t>Jugozapadu  SAD- a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800" dirty="0" smtClean="0">
                <a:solidFill>
                  <a:schemeClr val="bg2">
                    <a:lumMod val="25000"/>
                  </a:schemeClr>
                </a:solidFill>
              </a:rPr>
              <a:t>Sjeveroistoku  SAD- a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800" dirty="0" smtClean="0">
                <a:solidFill>
                  <a:schemeClr val="bg2">
                    <a:lumMod val="25000"/>
                  </a:schemeClr>
                </a:solidFill>
              </a:rPr>
              <a:t>Sjeverozapadu  SAD- a</a:t>
            </a:r>
          </a:p>
          <a:p>
            <a:pPr marL="514350" indent="-514350">
              <a:buFont typeface="+mj-lt"/>
              <a:buAutoNum type="alphaLcParenR"/>
            </a:pPr>
            <a:endParaRPr lang="hr-HR" sz="28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hr-HR" sz="2800" dirty="0" smtClean="0">
                <a:solidFill>
                  <a:schemeClr val="bg2">
                    <a:lumMod val="25000"/>
                  </a:schemeClr>
                </a:solidFill>
              </a:rPr>
              <a:t>TOČAN ODGOVOR JE:  c)</a:t>
            </a:r>
          </a:p>
          <a:p>
            <a:pPr marL="0" indent="0">
              <a:buNone/>
            </a:pPr>
            <a:r>
              <a:rPr lang="hr-HR" sz="2800" dirty="0" smtClean="0">
                <a:solidFill>
                  <a:schemeClr val="bg2">
                    <a:lumMod val="25000"/>
                  </a:schemeClr>
                </a:solidFill>
              </a:rPr>
              <a:t>Sjeverozapadu  SAD- 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338437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367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3. </a:t>
            </a:r>
            <a:r>
              <a:rPr lang="hr-HR" sz="2800" dirty="0" smtClean="0">
                <a:solidFill>
                  <a:schemeClr val="bg2">
                    <a:lumMod val="25000"/>
                  </a:schemeClr>
                </a:solidFill>
              </a:rPr>
              <a:t>Koje je godine osnovan grad Seattle?</a:t>
            </a:r>
            <a:endParaRPr lang="hr-HR" sz="2800" dirty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hr-HR" sz="2800" dirty="0" smtClean="0">
                <a:solidFill>
                  <a:schemeClr val="bg2">
                    <a:lumMod val="25000"/>
                  </a:schemeClr>
                </a:solidFill>
              </a:rPr>
              <a:t>1851.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800" dirty="0" smtClean="0">
                <a:solidFill>
                  <a:schemeClr val="bg2">
                    <a:lumMod val="25000"/>
                  </a:schemeClr>
                </a:solidFill>
              </a:rPr>
              <a:t>1951.</a:t>
            </a:r>
          </a:p>
          <a:p>
            <a:pPr marL="514350" indent="-514350">
              <a:buFont typeface="+mj-lt"/>
              <a:buAutoNum type="alphaLcParenR"/>
            </a:pPr>
            <a:r>
              <a:rPr lang="hr-HR" sz="2800" dirty="0" smtClean="0">
                <a:solidFill>
                  <a:schemeClr val="bg2">
                    <a:lumMod val="25000"/>
                  </a:schemeClr>
                </a:solidFill>
              </a:rPr>
              <a:t>1551.</a:t>
            </a:r>
          </a:p>
          <a:p>
            <a:pPr marL="0" indent="0">
              <a:buNone/>
            </a:pPr>
            <a:endParaRPr lang="hr-HR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hr-HR" dirty="0" smtClean="0">
                <a:solidFill>
                  <a:schemeClr val="bg2">
                    <a:lumMod val="25000"/>
                  </a:schemeClr>
                </a:solidFill>
              </a:rPr>
              <a:t>TOČAN ODGOVOR JE: a)</a:t>
            </a:r>
          </a:p>
          <a:p>
            <a:pPr marL="0" indent="0">
              <a:buNone/>
            </a:pPr>
            <a:r>
              <a:rPr lang="hr-HR" sz="2800" dirty="0" smtClean="0">
                <a:solidFill>
                  <a:schemeClr val="bg2">
                    <a:lumMod val="25000"/>
                  </a:schemeClr>
                </a:solidFill>
              </a:rPr>
              <a:t>1851.</a:t>
            </a:r>
            <a:endParaRPr lang="hr-HR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48880"/>
            <a:ext cx="434181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843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438</TotalTime>
  <Words>728</Words>
  <Application>Microsoft Office PowerPoint</Application>
  <PresentationFormat>On-screen Show (4:3)</PresentationFormat>
  <Paragraphs>219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Tijek</vt:lpstr>
      <vt:lpstr>Seattle</vt:lpstr>
      <vt:lpstr>PowerPoint Presentation</vt:lpstr>
      <vt:lpstr>ZANIMLJIVOSTI:</vt:lpstr>
      <vt:lpstr>POVIJEST:</vt:lpstr>
      <vt:lpstr>KLIMA:</vt:lpstr>
      <vt:lpstr>ČISTOĆA:</vt:lpstr>
      <vt:lpstr>PITANJA:</vt:lpstr>
      <vt:lpstr>PowerPoint Presentation</vt:lpstr>
      <vt:lpstr>PowerPoint Presentation</vt:lpstr>
      <vt:lpstr>PowerPoint Presentation</vt:lpstr>
      <vt:lpstr>PowerPoint Presentation</vt:lpstr>
      <vt:lpstr>LITERATURA:</vt:lpstr>
      <vt:lpstr>PowerPoint Presentation</vt:lpstr>
      <vt:lpstr>Dallas</vt:lpstr>
      <vt:lpstr>Ukratko</vt:lpstr>
      <vt:lpstr>Znamenitosti</vt:lpstr>
      <vt:lpstr>Zanimljivosti</vt:lpstr>
      <vt:lpstr>Kolika mu je površina?</vt:lpstr>
      <vt:lpstr>Koliko ima stanovnika?</vt:lpstr>
      <vt:lpstr>Gdje se nalazi?</vt:lpstr>
      <vt:lpstr>Kada je ubijen JFK?</vt:lpstr>
      <vt:lpstr>Kada je osnovan?</vt:lpstr>
      <vt:lpstr>PowerPoint Presentation</vt:lpstr>
      <vt:lpstr>New York</vt:lpstr>
      <vt:lpstr>Uvod</vt:lpstr>
      <vt:lpstr>Površina New Yorka</vt:lpstr>
      <vt:lpstr>Broj stanovnika i gustoća naseljenosti</vt:lpstr>
      <vt:lpstr>Smještaj na karti</vt:lpstr>
      <vt:lpstr>Znamenitosti</vt:lpstr>
      <vt:lpstr>PowerPoint Presentation</vt:lpstr>
      <vt:lpstr>PowerPoint Presentation</vt:lpstr>
      <vt:lpstr>Zanimljivosti</vt:lpstr>
      <vt:lpstr>Big Apple</vt:lpstr>
      <vt:lpstr>Kviz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Seattle</dc:title>
  <dc:creator>Učenik</dc:creator>
  <cp:lastModifiedBy>Computer</cp:lastModifiedBy>
  <cp:revision>36</cp:revision>
  <dcterms:created xsi:type="dcterms:W3CDTF">2015-05-06T11:40:31Z</dcterms:created>
  <dcterms:modified xsi:type="dcterms:W3CDTF">2015-07-02T15:59:23Z</dcterms:modified>
</cp:coreProperties>
</file>