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04800-88F8-44D1-8331-E5CD98AA9120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C8BB24-0140-43CA-9EBA-E5B0B0A8F13C}">
      <dgm:prSet/>
      <dgm:spPr/>
      <dgm:t>
        <a:bodyPr/>
        <a:lstStyle/>
        <a:p>
          <a:r>
            <a:rPr lang="hr-HR" b="1" dirty="0"/>
            <a:t>Obilježava se na dan rođenja Mahatme </a:t>
          </a:r>
          <a:r>
            <a:rPr lang="hr-HR" b="1" dirty="0" err="1"/>
            <a:t>Ghandija</a:t>
          </a:r>
          <a:r>
            <a:rPr lang="hr-HR" b="1" dirty="0"/>
            <a:t>.</a:t>
          </a:r>
          <a:endParaRPr lang="en-US" dirty="0"/>
        </a:p>
      </dgm:t>
    </dgm:pt>
    <dgm:pt modelId="{707F5BB9-AAFD-4E41-B0DC-A41AFEC34ADB}" type="parTrans" cxnId="{E95E9E82-1C3F-41C4-BE58-41EB97D0FC0E}">
      <dgm:prSet/>
      <dgm:spPr/>
      <dgm:t>
        <a:bodyPr/>
        <a:lstStyle/>
        <a:p>
          <a:endParaRPr lang="en-US"/>
        </a:p>
      </dgm:t>
    </dgm:pt>
    <dgm:pt modelId="{D0738055-E0B4-476E-A3D7-6E629FFC50D1}" type="sibTrans" cxnId="{E95E9E82-1C3F-41C4-BE58-41EB97D0FC0E}">
      <dgm:prSet/>
      <dgm:spPr/>
      <dgm:t>
        <a:bodyPr/>
        <a:lstStyle/>
        <a:p>
          <a:endParaRPr lang="en-US"/>
        </a:p>
      </dgm:t>
    </dgm:pt>
    <dgm:pt modelId="{431B5CB6-D6FA-4674-8D29-F9C3470EFBE4}">
      <dgm:prSet/>
      <dgm:spPr/>
      <dgm:t>
        <a:bodyPr/>
        <a:lstStyle/>
        <a:p>
          <a:r>
            <a:rPr lang="hr-HR" b="1" dirty="0"/>
            <a:t>Indijski vođa koji se za neovisnost nacije izborio nenasilnom revolucijom.</a:t>
          </a:r>
          <a:endParaRPr lang="en-US" dirty="0"/>
        </a:p>
      </dgm:t>
    </dgm:pt>
    <dgm:pt modelId="{721FA52C-29F5-4FC9-AA37-37F5B0CA0A66}" type="parTrans" cxnId="{D227B677-D27D-49A3-9EBC-B2E17FD246DC}">
      <dgm:prSet/>
      <dgm:spPr/>
      <dgm:t>
        <a:bodyPr/>
        <a:lstStyle/>
        <a:p>
          <a:endParaRPr lang="en-US"/>
        </a:p>
      </dgm:t>
    </dgm:pt>
    <dgm:pt modelId="{0D7BE682-45DD-40EF-A411-A85A4D9CD277}" type="sibTrans" cxnId="{D227B677-D27D-49A3-9EBC-B2E17FD246DC}">
      <dgm:prSet/>
      <dgm:spPr/>
      <dgm:t>
        <a:bodyPr/>
        <a:lstStyle/>
        <a:p>
          <a:endParaRPr lang="en-US"/>
        </a:p>
      </dgm:t>
    </dgm:pt>
    <dgm:pt modelId="{47F61069-9EF8-42F6-B16A-535E5F6CEC8D}" type="pres">
      <dgm:prSet presAssocID="{66304800-88F8-44D1-8331-E5CD98AA9120}" presName="vert0" presStyleCnt="0">
        <dgm:presLayoutVars>
          <dgm:dir/>
          <dgm:animOne val="branch"/>
          <dgm:animLvl val="lvl"/>
        </dgm:presLayoutVars>
      </dgm:prSet>
      <dgm:spPr/>
    </dgm:pt>
    <dgm:pt modelId="{6E4E83FD-A2A1-415A-9719-136AA2105FCB}" type="pres">
      <dgm:prSet presAssocID="{DCC8BB24-0140-43CA-9EBA-E5B0B0A8F13C}" presName="thickLine" presStyleLbl="alignNode1" presStyleIdx="0" presStyleCnt="2"/>
      <dgm:spPr/>
    </dgm:pt>
    <dgm:pt modelId="{44341D7F-8EB0-4B60-8F9E-530E618083E5}" type="pres">
      <dgm:prSet presAssocID="{DCC8BB24-0140-43CA-9EBA-E5B0B0A8F13C}" presName="horz1" presStyleCnt="0"/>
      <dgm:spPr/>
    </dgm:pt>
    <dgm:pt modelId="{6F6F47DF-5372-4ADB-B030-F939966D960B}" type="pres">
      <dgm:prSet presAssocID="{DCC8BB24-0140-43CA-9EBA-E5B0B0A8F13C}" presName="tx1" presStyleLbl="revTx" presStyleIdx="0" presStyleCnt="2"/>
      <dgm:spPr/>
    </dgm:pt>
    <dgm:pt modelId="{D400887E-AC48-4430-95E9-1ACD37311DA6}" type="pres">
      <dgm:prSet presAssocID="{DCC8BB24-0140-43CA-9EBA-E5B0B0A8F13C}" presName="vert1" presStyleCnt="0"/>
      <dgm:spPr/>
    </dgm:pt>
    <dgm:pt modelId="{1FF4ACCF-2C51-4A27-9CCC-05972FBE9B2E}" type="pres">
      <dgm:prSet presAssocID="{431B5CB6-D6FA-4674-8D29-F9C3470EFBE4}" presName="thickLine" presStyleLbl="alignNode1" presStyleIdx="1" presStyleCnt="2"/>
      <dgm:spPr/>
    </dgm:pt>
    <dgm:pt modelId="{5E1C0CCB-7D4C-42D9-86E6-ED3DA7B58A83}" type="pres">
      <dgm:prSet presAssocID="{431B5CB6-D6FA-4674-8D29-F9C3470EFBE4}" presName="horz1" presStyleCnt="0"/>
      <dgm:spPr/>
    </dgm:pt>
    <dgm:pt modelId="{C7AE4D2D-E361-4FF5-B87C-4AEE4BC44F2B}" type="pres">
      <dgm:prSet presAssocID="{431B5CB6-D6FA-4674-8D29-F9C3470EFBE4}" presName="tx1" presStyleLbl="revTx" presStyleIdx="1" presStyleCnt="2"/>
      <dgm:spPr/>
    </dgm:pt>
    <dgm:pt modelId="{F46CF63F-5739-4354-BD19-288CF105BE42}" type="pres">
      <dgm:prSet presAssocID="{431B5CB6-D6FA-4674-8D29-F9C3470EFBE4}" presName="vert1" presStyleCnt="0"/>
      <dgm:spPr/>
    </dgm:pt>
  </dgm:ptLst>
  <dgm:cxnLst>
    <dgm:cxn modelId="{AE4FF911-504F-4294-9B75-FC0F8A6742B2}" type="presOf" srcId="{DCC8BB24-0140-43CA-9EBA-E5B0B0A8F13C}" destId="{6F6F47DF-5372-4ADB-B030-F939966D960B}" srcOrd="0" destOrd="0" presId="urn:microsoft.com/office/officeart/2008/layout/LinedList"/>
    <dgm:cxn modelId="{D227B677-D27D-49A3-9EBC-B2E17FD246DC}" srcId="{66304800-88F8-44D1-8331-E5CD98AA9120}" destId="{431B5CB6-D6FA-4674-8D29-F9C3470EFBE4}" srcOrd="1" destOrd="0" parTransId="{721FA52C-29F5-4FC9-AA37-37F5B0CA0A66}" sibTransId="{0D7BE682-45DD-40EF-A411-A85A4D9CD277}"/>
    <dgm:cxn modelId="{E95E9E82-1C3F-41C4-BE58-41EB97D0FC0E}" srcId="{66304800-88F8-44D1-8331-E5CD98AA9120}" destId="{DCC8BB24-0140-43CA-9EBA-E5B0B0A8F13C}" srcOrd="0" destOrd="0" parTransId="{707F5BB9-AAFD-4E41-B0DC-A41AFEC34ADB}" sibTransId="{D0738055-E0B4-476E-A3D7-6E629FFC50D1}"/>
    <dgm:cxn modelId="{AB523087-099D-40B6-A1EC-CCDEC4F51927}" type="presOf" srcId="{431B5CB6-D6FA-4674-8D29-F9C3470EFBE4}" destId="{C7AE4D2D-E361-4FF5-B87C-4AEE4BC44F2B}" srcOrd="0" destOrd="0" presId="urn:microsoft.com/office/officeart/2008/layout/LinedList"/>
    <dgm:cxn modelId="{AE122BA4-B1CB-4B60-98DF-94859821E8BE}" type="presOf" srcId="{66304800-88F8-44D1-8331-E5CD98AA9120}" destId="{47F61069-9EF8-42F6-B16A-535E5F6CEC8D}" srcOrd="0" destOrd="0" presId="urn:microsoft.com/office/officeart/2008/layout/LinedList"/>
    <dgm:cxn modelId="{8D3EFFC5-5622-48E1-B8E9-276BAF64AAD8}" type="presParOf" srcId="{47F61069-9EF8-42F6-B16A-535E5F6CEC8D}" destId="{6E4E83FD-A2A1-415A-9719-136AA2105FCB}" srcOrd="0" destOrd="0" presId="urn:microsoft.com/office/officeart/2008/layout/LinedList"/>
    <dgm:cxn modelId="{44F0F956-2CAC-4568-8179-6723F6F1768E}" type="presParOf" srcId="{47F61069-9EF8-42F6-B16A-535E5F6CEC8D}" destId="{44341D7F-8EB0-4B60-8F9E-530E618083E5}" srcOrd="1" destOrd="0" presId="urn:microsoft.com/office/officeart/2008/layout/LinedList"/>
    <dgm:cxn modelId="{606F68BC-A6A2-4CD4-BA5C-9D61CBACAFD2}" type="presParOf" srcId="{44341D7F-8EB0-4B60-8F9E-530E618083E5}" destId="{6F6F47DF-5372-4ADB-B030-F939966D960B}" srcOrd="0" destOrd="0" presId="urn:microsoft.com/office/officeart/2008/layout/LinedList"/>
    <dgm:cxn modelId="{D22DE8DA-7939-45FC-B5D2-A56F9B846D79}" type="presParOf" srcId="{44341D7F-8EB0-4B60-8F9E-530E618083E5}" destId="{D400887E-AC48-4430-95E9-1ACD37311DA6}" srcOrd="1" destOrd="0" presId="urn:microsoft.com/office/officeart/2008/layout/LinedList"/>
    <dgm:cxn modelId="{073EDA50-5A91-4360-A253-F5959DD48536}" type="presParOf" srcId="{47F61069-9EF8-42F6-B16A-535E5F6CEC8D}" destId="{1FF4ACCF-2C51-4A27-9CCC-05972FBE9B2E}" srcOrd="2" destOrd="0" presId="urn:microsoft.com/office/officeart/2008/layout/LinedList"/>
    <dgm:cxn modelId="{C0C05E8E-EC7C-46AB-B9D0-2F541BF6DC76}" type="presParOf" srcId="{47F61069-9EF8-42F6-B16A-535E5F6CEC8D}" destId="{5E1C0CCB-7D4C-42D9-86E6-ED3DA7B58A83}" srcOrd="3" destOrd="0" presId="urn:microsoft.com/office/officeart/2008/layout/LinedList"/>
    <dgm:cxn modelId="{0D83E127-9C81-4908-B721-228AED424F67}" type="presParOf" srcId="{5E1C0CCB-7D4C-42D9-86E6-ED3DA7B58A83}" destId="{C7AE4D2D-E361-4FF5-B87C-4AEE4BC44F2B}" srcOrd="0" destOrd="0" presId="urn:microsoft.com/office/officeart/2008/layout/LinedList"/>
    <dgm:cxn modelId="{13EC047A-1DFB-49C2-B80D-A5C4A96D4460}" type="presParOf" srcId="{5E1C0CCB-7D4C-42D9-86E6-ED3DA7B58A83}" destId="{F46CF63F-5739-4354-BD19-288CF105BE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02613-3208-47E0-A49A-A65B210DAAB1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258806-E572-42E2-A52D-E56DD935C417}">
      <dgm:prSet custT="1"/>
      <dgm:spPr/>
      <dgm:t>
        <a:bodyPr/>
        <a:lstStyle/>
        <a:p>
          <a:r>
            <a:rPr lang="hr-HR" sz="1000" dirty="0"/>
            <a:t>Američki teoretičar nenasilja, Gene Sharp (1973.) je popisao 198 različitih metoda nenasilnog djelovanja. Metode je Sharp podijelio u tri kategorije</a:t>
          </a:r>
          <a:r>
            <a:rPr lang="hr-HR" sz="600" dirty="0"/>
            <a:t>:</a:t>
          </a:r>
          <a:endParaRPr lang="en-US" sz="600" dirty="0"/>
        </a:p>
      </dgm:t>
    </dgm:pt>
    <dgm:pt modelId="{A7DB4417-5545-4A7F-9D4A-446B75063A50}" type="parTrans" cxnId="{852BB69B-EA67-4579-857D-0A88B5AEB022}">
      <dgm:prSet/>
      <dgm:spPr/>
      <dgm:t>
        <a:bodyPr/>
        <a:lstStyle/>
        <a:p>
          <a:endParaRPr lang="en-US"/>
        </a:p>
      </dgm:t>
    </dgm:pt>
    <dgm:pt modelId="{A4367297-86EF-469B-B9C0-B8AAC8B0F0D0}" type="sibTrans" cxnId="{852BB69B-EA67-4579-857D-0A88B5AEB022}">
      <dgm:prSet/>
      <dgm:spPr/>
      <dgm:t>
        <a:bodyPr/>
        <a:lstStyle/>
        <a:p>
          <a:endParaRPr lang="en-US"/>
        </a:p>
      </dgm:t>
    </dgm:pt>
    <dgm:pt modelId="{F5BBC0AA-9B21-41C9-BC74-126C93331662}">
      <dgm:prSet custT="1"/>
      <dgm:spPr/>
      <dgm:t>
        <a:bodyPr/>
        <a:lstStyle/>
        <a:p>
          <a:r>
            <a:rPr lang="hr-HR" sz="1000" dirty="0"/>
            <a:t>a) prosvjedi i uvjeravanja (javni skupovi, marševi, povorke, predstave, umjetničke intervencije, deklaracije, peticije i sl.)</a:t>
          </a:r>
          <a:endParaRPr lang="en-US" sz="1000" dirty="0"/>
        </a:p>
      </dgm:t>
    </dgm:pt>
    <dgm:pt modelId="{55634C90-EAA4-4A8B-AD30-C9E0434911FC}" type="parTrans" cxnId="{5F65B674-C8E0-4D2E-800F-AA600B030939}">
      <dgm:prSet/>
      <dgm:spPr/>
      <dgm:t>
        <a:bodyPr/>
        <a:lstStyle/>
        <a:p>
          <a:endParaRPr lang="en-US"/>
        </a:p>
      </dgm:t>
    </dgm:pt>
    <dgm:pt modelId="{29BF97CC-4A7A-4CF3-83A5-66E690CBBB0A}" type="sibTrans" cxnId="{5F65B674-C8E0-4D2E-800F-AA600B030939}">
      <dgm:prSet/>
      <dgm:spPr/>
      <dgm:t>
        <a:bodyPr/>
        <a:lstStyle/>
        <a:p>
          <a:endParaRPr lang="en-US"/>
        </a:p>
      </dgm:t>
    </dgm:pt>
    <dgm:pt modelId="{68D19BE2-C816-43EB-964A-27ACE60B4015}">
      <dgm:prSet custT="1"/>
      <dgm:spPr/>
      <dgm:t>
        <a:bodyPr/>
        <a:lstStyle/>
        <a:p>
          <a:r>
            <a:rPr lang="hr-HR" sz="1000" dirty="0"/>
            <a:t>b) nesudjelovanje/odbijanje sudjelovanja (štrajk, bojkot, građanski neposluh itd.)  </a:t>
          </a:r>
          <a:endParaRPr lang="en-US" sz="1000" dirty="0"/>
        </a:p>
      </dgm:t>
    </dgm:pt>
    <dgm:pt modelId="{5DDA2A0F-70D6-48B3-9E5E-A190045984B1}" type="parTrans" cxnId="{30E567D6-60EE-4CEF-8E93-B13ADF292ABB}">
      <dgm:prSet/>
      <dgm:spPr/>
      <dgm:t>
        <a:bodyPr/>
        <a:lstStyle/>
        <a:p>
          <a:endParaRPr lang="en-US"/>
        </a:p>
      </dgm:t>
    </dgm:pt>
    <dgm:pt modelId="{EA103762-DF98-4FFD-A0B5-3F707C80B0F3}" type="sibTrans" cxnId="{30E567D6-60EE-4CEF-8E93-B13ADF292ABB}">
      <dgm:prSet/>
      <dgm:spPr/>
      <dgm:t>
        <a:bodyPr/>
        <a:lstStyle/>
        <a:p>
          <a:endParaRPr lang="en-US"/>
        </a:p>
      </dgm:t>
    </dgm:pt>
    <dgm:pt modelId="{D1409EE1-FFFB-4685-B35A-7D92E81917E8}">
      <dgm:prSet custT="1"/>
      <dgm:spPr/>
      <dgm:t>
        <a:bodyPr/>
        <a:lstStyle/>
        <a:p>
          <a:r>
            <a:rPr lang="hr-HR" sz="1000" dirty="0"/>
            <a:t>c) nenasilne intervencije/aktivnosti (blokade, štrajk glađu, kreiranje alternativnih komunikacijskih, trgovinskih, opskrbnih i drugih sustava i sl.)</a:t>
          </a:r>
          <a:endParaRPr lang="en-US" sz="1000" dirty="0"/>
        </a:p>
      </dgm:t>
    </dgm:pt>
    <dgm:pt modelId="{75613A6A-AB01-4D1A-937C-1051F7244BD7}" type="parTrans" cxnId="{BE6EBEBE-835E-4D15-9F3F-D58A8765CE05}">
      <dgm:prSet/>
      <dgm:spPr/>
      <dgm:t>
        <a:bodyPr/>
        <a:lstStyle/>
        <a:p>
          <a:endParaRPr lang="en-US"/>
        </a:p>
      </dgm:t>
    </dgm:pt>
    <dgm:pt modelId="{3D98ABC1-4A76-41E5-A2A3-DBE36D477839}" type="sibTrans" cxnId="{BE6EBEBE-835E-4D15-9F3F-D58A8765CE05}">
      <dgm:prSet/>
      <dgm:spPr/>
      <dgm:t>
        <a:bodyPr/>
        <a:lstStyle/>
        <a:p>
          <a:endParaRPr lang="en-US"/>
        </a:p>
      </dgm:t>
    </dgm:pt>
    <dgm:pt modelId="{EE9B5827-6A11-4171-BD81-6E84C7BA2B7A}" type="pres">
      <dgm:prSet presAssocID="{2D102613-3208-47E0-A49A-A65B210DAAB1}" presName="diagram" presStyleCnt="0">
        <dgm:presLayoutVars>
          <dgm:dir/>
          <dgm:resizeHandles val="exact"/>
        </dgm:presLayoutVars>
      </dgm:prSet>
      <dgm:spPr/>
    </dgm:pt>
    <dgm:pt modelId="{AFF26A61-697C-43D4-8492-FD3062EE3DC4}" type="pres">
      <dgm:prSet presAssocID="{AF258806-E572-42E2-A52D-E56DD935C417}" presName="arrow" presStyleLbl="node1" presStyleIdx="0" presStyleCnt="4">
        <dgm:presLayoutVars>
          <dgm:bulletEnabled val="1"/>
        </dgm:presLayoutVars>
      </dgm:prSet>
      <dgm:spPr/>
    </dgm:pt>
    <dgm:pt modelId="{DF0D4F75-212D-4FF1-8671-5BD12D91EEDD}" type="pres">
      <dgm:prSet presAssocID="{F5BBC0AA-9B21-41C9-BC74-126C93331662}" presName="arrow" presStyleLbl="node1" presStyleIdx="1" presStyleCnt="4">
        <dgm:presLayoutVars>
          <dgm:bulletEnabled val="1"/>
        </dgm:presLayoutVars>
      </dgm:prSet>
      <dgm:spPr/>
    </dgm:pt>
    <dgm:pt modelId="{04B6F682-1D78-4D4D-95A3-A8E8B58CE8C4}" type="pres">
      <dgm:prSet presAssocID="{68D19BE2-C816-43EB-964A-27ACE60B4015}" presName="arrow" presStyleLbl="node1" presStyleIdx="2" presStyleCnt="4">
        <dgm:presLayoutVars>
          <dgm:bulletEnabled val="1"/>
        </dgm:presLayoutVars>
      </dgm:prSet>
      <dgm:spPr/>
    </dgm:pt>
    <dgm:pt modelId="{15FB6996-43D2-4C6A-AB70-BD7CB48C61EF}" type="pres">
      <dgm:prSet presAssocID="{D1409EE1-FFFB-4685-B35A-7D92E81917E8}" presName="arrow" presStyleLbl="node1" presStyleIdx="3" presStyleCnt="4">
        <dgm:presLayoutVars>
          <dgm:bulletEnabled val="1"/>
        </dgm:presLayoutVars>
      </dgm:prSet>
      <dgm:spPr/>
    </dgm:pt>
  </dgm:ptLst>
  <dgm:cxnLst>
    <dgm:cxn modelId="{B2630C37-FE12-4F43-9171-D076279F897A}" type="presOf" srcId="{68D19BE2-C816-43EB-964A-27ACE60B4015}" destId="{04B6F682-1D78-4D4D-95A3-A8E8B58CE8C4}" srcOrd="0" destOrd="0" presId="urn:microsoft.com/office/officeart/2005/8/layout/arrow5"/>
    <dgm:cxn modelId="{8F559D5B-4FE8-480D-BEB6-A25A3BA66ECD}" type="presOf" srcId="{D1409EE1-FFFB-4685-B35A-7D92E81917E8}" destId="{15FB6996-43D2-4C6A-AB70-BD7CB48C61EF}" srcOrd="0" destOrd="0" presId="urn:microsoft.com/office/officeart/2005/8/layout/arrow5"/>
    <dgm:cxn modelId="{5F65B674-C8E0-4D2E-800F-AA600B030939}" srcId="{2D102613-3208-47E0-A49A-A65B210DAAB1}" destId="{F5BBC0AA-9B21-41C9-BC74-126C93331662}" srcOrd="1" destOrd="0" parTransId="{55634C90-EAA4-4A8B-AD30-C9E0434911FC}" sibTransId="{29BF97CC-4A7A-4CF3-83A5-66E690CBBB0A}"/>
    <dgm:cxn modelId="{852BB69B-EA67-4579-857D-0A88B5AEB022}" srcId="{2D102613-3208-47E0-A49A-A65B210DAAB1}" destId="{AF258806-E572-42E2-A52D-E56DD935C417}" srcOrd="0" destOrd="0" parTransId="{A7DB4417-5545-4A7F-9D4A-446B75063A50}" sibTransId="{A4367297-86EF-469B-B9C0-B8AAC8B0F0D0}"/>
    <dgm:cxn modelId="{90ED48AE-2C67-4B79-A1B5-B5E12E7077C6}" type="presOf" srcId="{AF258806-E572-42E2-A52D-E56DD935C417}" destId="{AFF26A61-697C-43D4-8492-FD3062EE3DC4}" srcOrd="0" destOrd="0" presId="urn:microsoft.com/office/officeart/2005/8/layout/arrow5"/>
    <dgm:cxn modelId="{2AAAE9B0-2335-40E4-A279-2F672293FB36}" type="presOf" srcId="{2D102613-3208-47E0-A49A-A65B210DAAB1}" destId="{EE9B5827-6A11-4171-BD81-6E84C7BA2B7A}" srcOrd="0" destOrd="0" presId="urn:microsoft.com/office/officeart/2005/8/layout/arrow5"/>
    <dgm:cxn modelId="{BE6EBEBE-835E-4D15-9F3F-D58A8765CE05}" srcId="{2D102613-3208-47E0-A49A-A65B210DAAB1}" destId="{D1409EE1-FFFB-4685-B35A-7D92E81917E8}" srcOrd="3" destOrd="0" parTransId="{75613A6A-AB01-4D1A-937C-1051F7244BD7}" sibTransId="{3D98ABC1-4A76-41E5-A2A3-DBE36D477839}"/>
    <dgm:cxn modelId="{30E567D6-60EE-4CEF-8E93-B13ADF292ABB}" srcId="{2D102613-3208-47E0-A49A-A65B210DAAB1}" destId="{68D19BE2-C816-43EB-964A-27ACE60B4015}" srcOrd="2" destOrd="0" parTransId="{5DDA2A0F-70D6-48B3-9E5E-A190045984B1}" sibTransId="{EA103762-DF98-4FFD-A0B5-3F707C80B0F3}"/>
    <dgm:cxn modelId="{48565EFC-2F78-4614-9BB4-026717D465D1}" type="presOf" srcId="{F5BBC0AA-9B21-41C9-BC74-126C93331662}" destId="{DF0D4F75-212D-4FF1-8671-5BD12D91EEDD}" srcOrd="0" destOrd="0" presId="urn:microsoft.com/office/officeart/2005/8/layout/arrow5"/>
    <dgm:cxn modelId="{B5EED82E-2C27-484F-8ADB-FF4DE10CA903}" type="presParOf" srcId="{EE9B5827-6A11-4171-BD81-6E84C7BA2B7A}" destId="{AFF26A61-697C-43D4-8492-FD3062EE3DC4}" srcOrd="0" destOrd="0" presId="urn:microsoft.com/office/officeart/2005/8/layout/arrow5"/>
    <dgm:cxn modelId="{226E0AED-CAC3-4F1C-BCD9-7CAB955B164D}" type="presParOf" srcId="{EE9B5827-6A11-4171-BD81-6E84C7BA2B7A}" destId="{DF0D4F75-212D-4FF1-8671-5BD12D91EEDD}" srcOrd="1" destOrd="0" presId="urn:microsoft.com/office/officeart/2005/8/layout/arrow5"/>
    <dgm:cxn modelId="{81B253FE-C290-4142-8CA2-E825BFD851EC}" type="presParOf" srcId="{EE9B5827-6A11-4171-BD81-6E84C7BA2B7A}" destId="{04B6F682-1D78-4D4D-95A3-A8E8B58CE8C4}" srcOrd="2" destOrd="0" presId="urn:microsoft.com/office/officeart/2005/8/layout/arrow5"/>
    <dgm:cxn modelId="{573C1EEB-FBC4-497F-8341-E6F8B7409D2F}" type="presParOf" srcId="{EE9B5827-6A11-4171-BD81-6E84C7BA2B7A}" destId="{15FB6996-43D2-4C6A-AB70-BD7CB48C61EF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6008BE-BA64-46A5-9EAA-4E6783F5F9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2F07CF-84F5-4E4D-A657-467853A8780B}">
      <dgm:prSet/>
      <dgm:spPr/>
      <dgm:t>
        <a:bodyPr/>
        <a:lstStyle/>
        <a:p>
          <a:r>
            <a:rPr lang="hr-HR" dirty="0"/>
            <a:t>nacrtaj i opiši svog heroja nenasilja</a:t>
          </a:r>
          <a:endParaRPr lang="en-US" dirty="0"/>
        </a:p>
      </dgm:t>
    </dgm:pt>
    <dgm:pt modelId="{3DC8055E-AFB3-4B64-A00D-D3FFA80ADDDF}" type="parTrans" cxnId="{25817CB9-45C6-40D9-87E7-0951F9EAF6D5}">
      <dgm:prSet/>
      <dgm:spPr/>
      <dgm:t>
        <a:bodyPr/>
        <a:lstStyle/>
        <a:p>
          <a:endParaRPr lang="en-US"/>
        </a:p>
      </dgm:t>
    </dgm:pt>
    <dgm:pt modelId="{73AAB408-1292-4F57-ABE7-BD5EF7DB73CA}" type="sibTrans" cxnId="{25817CB9-45C6-40D9-87E7-0951F9EAF6D5}">
      <dgm:prSet/>
      <dgm:spPr/>
      <dgm:t>
        <a:bodyPr/>
        <a:lstStyle/>
        <a:p>
          <a:endParaRPr lang="en-US"/>
        </a:p>
      </dgm:t>
    </dgm:pt>
    <dgm:pt modelId="{213BC286-3B5C-44CB-A79A-EEBD0CDD62C5}">
      <dgm:prSet/>
      <dgm:spPr/>
      <dgm:t>
        <a:bodyPr/>
        <a:lstStyle/>
        <a:p>
          <a:r>
            <a:rPr lang="hr-HR" dirty="0"/>
            <a:t>koje super moći ima i za što se bori</a:t>
          </a:r>
          <a:endParaRPr lang="en-US" dirty="0"/>
        </a:p>
      </dgm:t>
    </dgm:pt>
    <dgm:pt modelId="{9D1ABF1B-0F98-4879-BB2F-EE6040F009AE}" type="parTrans" cxnId="{5A9072E2-35BD-44CA-9D23-B18709813266}">
      <dgm:prSet/>
      <dgm:spPr/>
      <dgm:t>
        <a:bodyPr/>
        <a:lstStyle/>
        <a:p>
          <a:endParaRPr lang="en-US"/>
        </a:p>
      </dgm:t>
    </dgm:pt>
    <dgm:pt modelId="{74E37972-C822-4DF5-98AE-5B8247779873}" type="sibTrans" cxnId="{5A9072E2-35BD-44CA-9D23-B18709813266}">
      <dgm:prSet/>
      <dgm:spPr/>
      <dgm:t>
        <a:bodyPr/>
        <a:lstStyle/>
        <a:p>
          <a:endParaRPr lang="en-US"/>
        </a:p>
      </dgm:t>
    </dgm:pt>
    <dgm:pt modelId="{89088EA1-6D5F-4CAE-8D8D-085B433C3D02}" type="pres">
      <dgm:prSet presAssocID="{C86008BE-BA64-46A5-9EAA-4E6783F5F93A}" presName="linear" presStyleCnt="0">
        <dgm:presLayoutVars>
          <dgm:animLvl val="lvl"/>
          <dgm:resizeHandles val="exact"/>
        </dgm:presLayoutVars>
      </dgm:prSet>
      <dgm:spPr/>
    </dgm:pt>
    <dgm:pt modelId="{DE4B6154-EDCF-41F4-96DD-AE4EE6C56FCF}" type="pres">
      <dgm:prSet presAssocID="{9E2F07CF-84F5-4E4D-A657-467853A8780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E81DB2-0B3B-4C0E-9212-1D51029EA318}" type="pres">
      <dgm:prSet presAssocID="{73AAB408-1292-4F57-ABE7-BD5EF7DB73CA}" presName="spacer" presStyleCnt="0"/>
      <dgm:spPr/>
    </dgm:pt>
    <dgm:pt modelId="{A5C2E8BB-15AD-4794-8D24-A0B7082A3B15}" type="pres">
      <dgm:prSet presAssocID="{213BC286-3B5C-44CB-A79A-EEBD0CDD62C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DCA1931-2BA6-49B3-B15F-A74283DB731D}" type="presOf" srcId="{9E2F07CF-84F5-4E4D-A657-467853A8780B}" destId="{DE4B6154-EDCF-41F4-96DD-AE4EE6C56FCF}" srcOrd="0" destOrd="0" presId="urn:microsoft.com/office/officeart/2005/8/layout/vList2"/>
    <dgm:cxn modelId="{ABAC6777-B735-42AF-B269-A9898D12E093}" type="presOf" srcId="{C86008BE-BA64-46A5-9EAA-4E6783F5F93A}" destId="{89088EA1-6D5F-4CAE-8D8D-085B433C3D02}" srcOrd="0" destOrd="0" presId="urn:microsoft.com/office/officeart/2005/8/layout/vList2"/>
    <dgm:cxn modelId="{25817CB9-45C6-40D9-87E7-0951F9EAF6D5}" srcId="{C86008BE-BA64-46A5-9EAA-4E6783F5F93A}" destId="{9E2F07CF-84F5-4E4D-A657-467853A8780B}" srcOrd="0" destOrd="0" parTransId="{3DC8055E-AFB3-4B64-A00D-D3FFA80ADDDF}" sibTransId="{73AAB408-1292-4F57-ABE7-BD5EF7DB73CA}"/>
    <dgm:cxn modelId="{5A9072E2-35BD-44CA-9D23-B18709813266}" srcId="{C86008BE-BA64-46A5-9EAA-4E6783F5F93A}" destId="{213BC286-3B5C-44CB-A79A-EEBD0CDD62C5}" srcOrd="1" destOrd="0" parTransId="{9D1ABF1B-0F98-4879-BB2F-EE6040F009AE}" sibTransId="{74E37972-C822-4DF5-98AE-5B8247779873}"/>
    <dgm:cxn modelId="{B223CEE4-28DB-46CD-9BF5-0813CCDAF5AA}" type="presOf" srcId="{213BC286-3B5C-44CB-A79A-EEBD0CDD62C5}" destId="{A5C2E8BB-15AD-4794-8D24-A0B7082A3B15}" srcOrd="0" destOrd="0" presId="urn:microsoft.com/office/officeart/2005/8/layout/vList2"/>
    <dgm:cxn modelId="{EFAC1581-600B-4B1B-B059-763AF07F005B}" type="presParOf" srcId="{89088EA1-6D5F-4CAE-8D8D-085B433C3D02}" destId="{DE4B6154-EDCF-41F4-96DD-AE4EE6C56FCF}" srcOrd="0" destOrd="0" presId="urn:microsoft.com/office/officeart/2005/8/layout/vList2"/>
    <dgm:cxn modelId="{051CBF9A-1541-4E1F-86B8-1ED5EEAD7FF2}" type="presParOf" srcId="{89088EA1-6D5F-4CAE-8D8D-085B433C3D02}" destId="{5AE81DB2-0B3B-4C0E-9212-1D51029EA318}" srcOrd="1" destOrd="0" presId="urn:microsoft.com/office/officeart/2005/8/layout/vList2"/>
    <dgm:cxn modelId="{DF4606F0-5F23-4822-9827-E803159A91CE}" type="presParOf" srcId="{89088EA1-6D5F-4CAE-8D8D-085B433C3D02}" destId="{A5C2E8BB-15AD-4794-8D24-A0B7082A3B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E83FD-A2A1-415A-9719-136AA2105FCB}">
      <dsp:nvSpPr>
        <dsp:cNvPr id="0" name=""/>
        <dsp:cNvSpPr/>
      </dsp:nvSpPr>
      <dsp:spPr>
        <a:xfrm>
          <a:off x="0" y="0"/>
          <a:ext cx="40799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6F47DF-5372-4ADB-B030-F939966D960B}">
      <dsp:nvSpPr>
        <dsp:cNvPr id="0" name=""/>
        <dsp:cNvSpPr/>
      </dsp:nvSpPr>
      <dsp:spPr>
        <a:xfrm>
          <a:off x="0" y="0"/>
          <a:ext cx="4079988" cy="154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Obilježava se na dan rođenja Mahatme </a:t>
          </a:r>
          <a:r>
            <a:rPr lang="hr-HR" sz="2800" b="1" kern="1200" dirty="0" err="1"/>
            <a:t>Ghandija</a:t>
          </a:r>
          <a:r>
            <a:rPr lang="hr-HR" sz="2800" b="1" kern="1200" dirty="0"/>
            <a:t>.</a:t>
          </a:r>
          <a:endParaRPr lang="en-US" sz="2800" kern="1200" dirty="0"/>
        </a:p>
      </dsp:txBody>
      <dsp:txXfrm>
        <a:off x="0" y="0"/>
        <a:ext cx="4079988" cy="1544230"/>
      </dsp:txXfrm>
    </dsp:sp>
    <dsp:sp modelId="{1FF4ACCF-2C51-4A27-9CCC-05972FBE9B2E}">
      <dsp:nvSpPr>
        <dsp:cNvPr id="0" name=""/>
        <dsp:cNvSpPr/>
      </dsp:nvSpPr>
      <dsp:spPr>
        <a:xfrm>
          <a:off x="0" y="1544230"/>
          <a:ext cx="4079988" cy="0"/>
        </a:xfrm>
        <a:prstGeom prst="line">
          <a:avLst/>
        </a:prstGeom>
        <a:solidFill>
          <a:schemeClr val="accent5">
            <a:hueOff val="1525303"/>
            <a:satOff val="418"/>
            <a:lumOff val="-7058"/>
            <a:alphaOff val="0"/>
          </a:schemeClr>
        </a:solidFill>
        <a:ln w="12700" cap="flat" cmpd="sng" algn="ctr">
          <a:solidFill>
            <a:schemeClr val="accent5">
              <a:hueOff val="1525303"/>
              <a:satOff val="418"/>
              <a:lumOff val="-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AE4D2D-E361-4FF5-B87C-4AEE4BC44F2B}">
      <dsp:nvSpPr>
        <dsp:cNvPr id="0" name=""/>
        <dsp:cNvSpPr/>
      </dsp:nvSpPr>
      <dsp:spPr>
        <a:xfrm>
          <a:off x="0" y="1544230"/>
          <a:ext cx="4079988" cy="154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Indijski vođa koji se za neovisnost nacije izborio nenasilnom revolucijom.</a:t>
          </a:r>
          <a:endParaRPr lang="en-US" sz="2800" kern="1200" dirty="0"/>
        </a:p>
      </dsp:txBody>
      <dsp:txXfrm>
        <a:off x="0" y="1544230"/>
        <a:ext cx="4079988" cy="1544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26A61-697C-43D4-8492-FD3062EE3DC4}">
      <dsp:nvSpPr>
        <dsp:cNvPr id="0" name=""/>
        <dsp:cNvSpPr/>
      </dsp:nvSpPr>
      <dsp:spPr>
        <a:xfrm>
          <a:off x="2655442" y="146"/>
          <a:ext cx="2023364" cy="202336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Američki teoretičar nenasilja, Gene Sharp (1973.) je popisao 198 različitih metoda nenasilnog djelovanja. Metode je Sharp podijelio u tri kategorije</a:t>
          </a:r>
          <a:r>
            <a:rPr lang="hr-HR" sz="600" kern="1200" dirty="0"/>
            <a:t>:</a:t>
          </a:r>
          <a:endParaRPr lang="en-US" sz="600" kern="1200" dirty="0"/>
        </a:p>
      </dsp:txBody>
      <dsp:txXfrm>
        <a:off x="3161283" y="146"/>
        <a:ext cx="1011682" cy="1669275"/>
      </dsp:txXfrm>
    </dsp:sp>
    <dsp:sp modelId="{DF0D4F75-212D-4FF1-8671-5BD12D91EEDD}">
      <dsp:nvSpPr>
        <dsp:cNvPr id="0" name=""/>
        <dsp:cNvSpPr/>
      </dsp:nvSpPr>
      <dsp:spPr>
        <a:xfrm rot="5400000">
          <a:off x="4181007" y="1525711"/>
          <a:ext cx="2023364" cy="202336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a) prosvjedi i uvjeravanja (javni skupovi, marševi, povorke, predstave, umjetničke intervencije, deklaracije, peticije i sl.)</a:t>
          </a:r>
          <a:endParaRPr lang="en-US" sz="1000" kern="1200" dirty="0"/>
        </a:p>
      </dsp:txBody>
      <dsp:txXfrm rot="-5400000">
        <a:off x="4535097" y="2031552"/>
        <a:ext cx="1669275" cy="1011682"/>
      </dsp:txXfrm>
    </dsp:sp>
    <dsp:sp modelId="{04B6F682-1D78-4D4D-95A3-A8E8B58CE8C4}">
      <dsp:nvSpPr>
        <dsp:cNvPr id="0" name=""/>
        <dsp:cNvSpPr/>
      </dsp:nvSpPr>
      <dsp:spPr>
        <a:xfrm rot="10800000">
          <a:off x="2655442" y="3051276"/>
          <a:ext cx="2023364" cy="2023364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b) nesudjelovanje/odbijanje sudjelovanja (štrajk, bojkot, građanski neposluh itd.)  </a:t>
          </a:r>
          <a:endParaRPr lang="en-US" sz="1000" kern="1200" dirty="0"/>
        </a:p>
      </dsp:txBody>
      <dsp:txXfrm rot="10800000">
        <a:off x="3161283" y="3405365"/>
        <a:ext cx="1011682" cy="1669275"/>
      </dsp:txXfrm>
    </dsp:sp>
    <dsp:sp modelId="{15FB6996-43D2-4C6A-AB70-BD7CB48C61EF}">
      <dsp:nvSpPr>
        <dsp:cNvPr id="0" name=""/>
        <dsp:cNvSpPr/>
      </dsp:nvSpPr>
      <dsp:spPr>
        <a:xfrm rot="16200000">
          <a:off x="1129877" y="1525711"/>
          <a:ext cx="2023364" cy="2023364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c) nenasilne intervencije/aktivnosti (blokade, štrajk glađu, kreiranje alternativnih komunikacijskih, trgovinskih, opskrbnih i drugih sustava i sl.)</a:t>
          </a:r>
          <a:endParaRPr lang="en-US" sz="1000" kern="1200" dirty="0"/>
        </a:p>
      </dsp:txBody>
      <dsp:txXfrm rot="5400000">
        <a:off x="1129878" y="2031552"/>
        <a:ext cx="1669275" cy="1011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B6154-EDCF-41F4-96DD-AE4EE6C56FCF}">
      <dsp:nvSpPr>
        <dsp:cNvPr id="0" name=""/>
        <dsp:cNvSpPr/>
      </dsp:nvSpPr>
      <dsp:spPr>
        <a:xfrm>
          <a:off x="0" y="272980"/>
          <a:ext cx="103632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000" kern="1200" dirty="0"/>
            <a:t>nacrtaj i opiši svog heroja nenasilja</a:t>
          </a:r>
          <a:endParaRPr lang="en-US" sz="5000" kern="1200" dirty="0"/>
        </a:p>
      </dsp:txBody>
      <dsp:txXfrm>
        <a:off x="58543" y="331523"/>
        <a:ext cx="10246114" cy="1082164"/>
      </dsp:txXfrm>
    </dsp:sp>
    <dsp:sp modelId="{A5C2E8BB-15AD-4794-8D24-A0B7082A3B15}">
      <dsp:nvSpPr>
        <dsp:cNvPr id="0" name=""/>
        <dsp:cNvSpPr/>
      </dsp:nvSpPr>
      <dsp:spPr>
        <a:xfrm>
          <a:off x="0" y="1616230"/>
          <a:ext cx="103632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5000" kern="1200" dirty="0"/>
            <a:t>koje super moći ima i za što se bori</a:t>
          </a:r>
          <a:endParaRPr lang="en-US" sz="5000" kern="1200" dirty="0"/>
        </a:p>
      </dsp:txBody>
      <dsp:txXfrm>
        <a:off x="58543" y="1674773"/>
        <a:ext cx="10246114" cy="1082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1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5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9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9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10/3/2021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65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multi coloured wooden stick figures">
            <a:extLst>
              <a:ext uri="{FF2B5EF4-FFF2-40B4-BE49-F238E27FC236}">
                <a16:creationId xmlns:a16="http://schemas.microsoft.com/office/drawing/2014/main" id="{736231E6-5E74-4827-AFFA-F3D0410769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2233" b="6542"/>
          <a:stretch/>
        </p:blipFill>
        <p:spPr>
          <a:xfrm>
            <a:off x="20" y="152"/>
            <a:ext cx="12191980" cy="6857848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82EE2FD-60BE-4715-A314-C74929490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758628" cy="2696866"/>
          </a:xfrm>
        </p:spPr>
        <p:txBody>
          <a:bodyPr anchor="t">
            <a:normAutofit/>
          </a:bodyPr>
          <a:lstStyle/>
          <a:p>
            <a:r>
              <a:rPr lang="hr-HR" sz="5400" dirty="0">
                <a:solidFill>
                  <a:srgbClr val="FFFFFF"/>
                </a:solidFill>
              </a:rPr>
              <a:t>Međunarodni dan nenasilja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7865E3-4F76-4C1F-8F3F-4ECC25BF0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/>
          <a:p>
            <a:r>
              <a:rPr lang="hr-HR" sz="2000" dirty="0">
                <a:solidFill>
                  <a:srgbClr val="FFFFFF"/>
                </a:solidFill>
              </a:rPr>
              <a:t>2. listopada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43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366445-07E6-4CC6-A97E-5F765D5CA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495" y="1371600"/>
            <a:ext cx="4079987" cy="1314443"/>
          </a:xfrm>
        </p:spPr>
        <p:txBody>
          <a:bodyPr>
            <a:normAutofit/>
          </a:bodyPr>
          <a:lstStyle/>
          <a:p>
            <a:r>
              <a:rPr lang="hr-HR" b="1" dirty="0"/>
              <a:t>Međunarodni dan nenasilja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1B125E3-5624-49D0-BA4C-401A1F989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80" y="643467"/>
            <a:ext cx="5571065" cy="557106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D00D77-D299-4699-8F8E-BD436FF71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15786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AA6C5B99-6E42-457A-9906-FB4F34E7E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70291"/>
              </p:ext>
            </p:extLst>
          </p:nvPr>
        </p:nvGraphicFramePr>
        <p:xfrm>
          <a:off x="7268495" y="2853369"/>
          <a:ext cx="4079988" cy="308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51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1A96FDE-7F6A-449D-9043-B24E0B23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495" y="1371600"/>
            <a:ext cx="4079987" cy="1314443"/>
          </a:xfrm>
        </p:spPr>
        <p:txBody>
          <a:bodyPr>
            <a:normAutofit/>
          </a:bodyPr>
          <a:lstStyle/>
          <a:p>
            <a:r>
              <a:rPr lang="hr-HR" dirty="0"/>
              <a:t>SVRHA</a:t>
            </a:r>
          </a:p>
        </p:txBody>
      </p:sp>
      <p:pic>
        <p:nvPicPr>
          <p:cNvPr id="5" name="Slika 4" descr="Slika na kojoj se prikazuje linijski crtež&#10;&#10;Opis je automatski generiran">
            <a:extLst>
              <a:ext uri="{FF2B5EF4-FFF2-40B4-BE49-F238E27FC236}">
                <a16:creationId xmlns:a16="http://schemas.microsoft.com/office/drawing/2014/main" id="{98320685-C8C0-4F05-84AB-849738F50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80" y="643467"/>
            <a:ext cx="5571065" cy="557106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D00D77-D299-4699-8F8E-BD436FF71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15786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1E22E2-55F9-462B-ADA2-015A9C59B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495" y="2853369"/>
            <a:ext cx="4079988" cy="3088460"/>
          </a:xfrm>
        </p:spPr>
        <p:txBody>
          <a:bodyPr>
            <a:normAutofit/>
          </a:bodyPr>
          <a:lstStyle/>
          <a:p>
            <a:r>
              <a:rPr lang="hr-HR" b="1" dirty="0"/>
              <a:t>Generalna skupština UN-a je 2007. godine ustanovila obilježavanje ovoga Dana kao priliku za "širenje poruke o nenasilju, uključujući obrazovanje i podizanje javne svijesti".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350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9C49CBC-2855-45FA-A067-CAB9D77F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>
            <a:normAutofit/>
          </a:bodyPr>
          <a:lstStyle/>
          <a:p>
            <a:r>
              <a:rPr lang="hr-HR" b="1" dirty="0"/>
              <a:t>ŠTO JE NENASILJE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82E1DA-84AD-41CA-86BE-DB8439708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53369"/>
            <a:ext cx="3943762" cy="3088460"/>
          </a:xfrm>
        </p:spPr>
        <p:txBody>
          <a:bodyPr>
            <a:normAutofit/>
          </a:bodyPr>
          <a:lstStyle/>
          <a:p>
            <a:r>
              <a:rPr lang="hr-HR" b="1" dirty="0"/>
              <a:t>Nenasilje je odbijanje nasilja i metoda djelovanja bez nasilja. To je način osobnog ili političkog djelovanja koje isključuje bilo kakav oblik nasilja prema sebi ili drugim živim bićima za postizanje osobnih ili društvenih ciljeva.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229B3C2-5E9C-4D30-8CB2-60D12CF7F6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" r="287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D10038C-9278-4F77-BD7B-D65EF6D8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038" y="1371600"/>
            <a:ext cx="3924562" cy="13144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100"/>
              <a:t>NASILAN ILI NENASILAN OTPOR</a:t>
            </a:r>
          </a:p>
        </p:txBody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D354E93A-B577-4335-A49B-A5AC2A7D81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"/>
          <a:stretch/>
        </p:blipFill>
        <p:spPr>
          <a:xfrm>
            <a:off x="20" y="10"/>
            <a:ext cx="6512527" cy="6857990"/>
          </a:xfrm>
          <a:prstGeom prst="rect">
            <a:avLst/>
          </a:prstGeom>
        </p:spPr>
      </p:pic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37121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20A100-2598-4736-998A-233E043DF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037" y="2853369"/>
            <a:ext cx="3924562" cy="30884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sz="1400"/>
              <a:t>. Zaključci istraživačkog tima objavljeni u publikaciji „</a:t>
            </a:r>
            <a:r>
              <a:rPr lang="hr-HR" sz="1400" err="1"/>
              <a:t>Why</a:t>
            </a:r>
            <a:r>
              <a:rPr lang="hr-HR" sz="1400"/>
              <a:t> Civil </a:t>
            </a:r>
            <a:r>
              <a:rPr lang="hr-HR" sz="1400" err="1"/>
              <a:t>resistance</a:t>
            </a:r>
            <a:r>
              <a:rPr lang="hr-HR" sz="1400"/>
              <a:t> </a:t>
            </a:r>
            <a:r>
              <a:rPr lang="hr-HR" sz="1400" err="1"/>
              <a:t>works</a:t>
            </a:r>
            <a:r>
              <a:rPr lang="hr-HR" sz="1400"/>
              <a:t>: </a:t>
            </a:r>
            <a:r>
              <a:rPr lang="hr-HR" sz="1400" err="1"/>
              <a:t>The</a:t>
            </a:r>
            <a:r>
              <a:rPr lang="hr-HR" sz="1400"/>
              <a:t> </a:t>
            </a:r>
            <a:r>
              <a:rPr lang="hr-HR" sz="1400" err="1"/>
              <a:t>Strategic</a:t>
            </a:r>
            <a:r>
              <a:rPr lang="hr-HR" sz="1400"/>
              <a:t> </a:t>
            </a:r>
            <a:r>
              <a:rPr lang="hr-HR" sz="1400" err="1"/>
              <a:t>logic</a:t>
            </a:r>
            <a:r>
              <a:rPr lang="hr-HR" sz="1400"/>
              <a:t> </a:t>
            </a:r>
            <a:r>
              <a:rPr lang="hr-HR" sz="1400" err="1"/>
              <a:t>of</a:t>
            </a:r>
            <a:r>
              <a:rPr lang="hr-HR" sz="1400"/>
              <a:t> </a:t>
            </a:r>
            <a:r>
              <a:rPr lang="hr-HR" sz="1400" err="1"/>
              <a:t>Nonviolent</a:t>
            </a:r>
            <a:r>
              <a:rPr lang="hr-HR" sz="1400"/>
              <a:t> Conflict“4 pokazuju da je nenasilan otpor često uspješniji od nasilja. Tezu da nenasilan otpor ima neke strateške prednosti u odnosu na nasilne pokušaje promjena režima obrazlažu njegovom najvećom prednošću – mogućnosti nenasilnog pokreta da uključi veći broj.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1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084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1A9404D-26DB-476A-AE50-831FDD73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399"/>
            <a:ext cx="3543300" cy="4578624"/>
          </a:xfrm>
        </p:spPr>
        <p:txBody>
          <a:bodyPr anchor="b">
            <a:normAutofit/>
          </a:bodyPr>
          <a:lstStyle/>
          <a:p>
            <a:r>
              <a:rPr lang="hr-HR" dirty="0"/>
              <a:t>METODE NENASILNOG DJELOVANJA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3ED3992-FDE0-41FF-81A0-380194888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843250"/>
              </p:ext>
            </p:extLst>
          </p:nvPr>
        </p:nvGraphicFramePr>
        <p:xfrm>
          <a:off x="4152900" y="914399"/>
          <a:ext cx="7334250" cy="5074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41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491858-0CD9-4A80-8975-55CE7086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888C2116-94BE-409F-AA7A-A65D2D8AB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832142"/>
              </p:ext>
            </p:extLst>
          </p:nvPr>
        </p:nvGraphicFramePr>
        <p:xfrm>
          <a:off x="914399" y="2853369"/>
          <a:ext cx="10363200" cy="308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70214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RegularSeed_2SEEDS">
      <a:dk1>
        <a:srgbClr val="000000"/>
      </a:dk1>
      <a:lt1>
        <a:srgbClr val="FFFFFF"/>
      </a:lt1>
      <a:dk2>
        <a:srgbClr val="36221E"/>
      </a:dk2>
      <a:lt2>
        <a:srgbClr val="E8E3E2"/>
      </a:lt2>
      <a:accent1>
        <a:srgbClr val="3BA7B1"/>
      </a:accent1>
      <a:accent2>
        <a:srgbClr val="46B28F"/>
      </a:accent2>
      <a:accent3>
        <a:srgbClr val="4D87C3"/>
      </a:accent3>
      <a:accent4>
        <a:srgbClr val="B13B65"/>
      </a:accent4>
      <a:accent5>
        <a:srgbClr val="C3534D"/>
      </a:accent5>
      <a:accent6>
        <a:srgbClr val="B1733B"/>
      </a:accent6>
      <a:hlink>
        <a:srgbClr val="BF4B3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267</Words>
  <Application>Microsoft Office PowerPoint</Application>
  <PresentationFormat>Široki zaslon</PresentationFormat>
  <Paragraphs>20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Grandview Display</vt:lpstr>
      <vt:lpstr>DashVTI</vt:lpstr>
      <vt:lpstr>Međunarodni dan nenasilja</vt:lpstr>
      <vt:lpstr>Međunarodni dan nenasilja</vt:lpstr>
      <vt:lpstr>SVRHA</vt:lpstr>
      <vt:lpstr>ŠTO JE NENASILJE</vt:lpstr>
      <vt:lpstr>NASILAN ILI NENASILAN OTPOR</vt:lpstr>
      <vt:lpstr>METODE NENASILNOG DJELOVANJA</vt:lpstr>
      <vt:lpstr>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nenasilja</dc:title>
  <dc:creator>Marija Jurić</dc:creator>
  <cp:lastModifiedBy>Marija Jurić</cp:lastModifiedBy>
  <cp:revision>1</cp:revision>
  <dcterms:created xsi:type="dcterms:W3CDTF">2021-10-03T19:01:31Z</dcterms:created>
  <dcterms:modified xsi:type="dcterms:W3CDTF">2021-10-03T19:43:25Z</dcterms:modified>
</cp:coreProperties>
</file>