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F4999F-CC3C-0D5C-B946-9470CA6F7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E7C792-117B-E268-C054-775737E38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F9BFB39-78CA-1BF2-77C7-217E35985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75DD-66D2-4799-B0C2-EA9D28CE380A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F52C382-1AB7-CB7F-C6AC-995A85C38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D3D9466-425D-0099-AC81-799A073FB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4C1C-2526-4704-B4E3-50875E6F1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9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913EAC-B7B7-4D65-F32C-15EB1B83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6827921-BB6F-23DE-9AC6-68BBE2B95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1505F54-7218-D079-E956-7C8524A5A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75DD-66D2-4799-B0C2-EA9D28CE380A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DA75785-21AD-D785-B193-3AE03EB66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7CDEC5D-AE28-0E6B-7341-EA60285BC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4C1C-2526-4704-B4E3-50875E6F1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50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28285037-653D-D708-24A6-3712B27270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B4B9BDD-B11B-1544-CB95-CEF833227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EBD12C3-4006-3F3D-90CD-995D564C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75DD-66D2-4799-B0C2-EA9D28CE380A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9CF163D-3374-A308-6216-88E5BF0F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A245832-3237-AB91-8EAD-18EE2F7B1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4C1C-2526-4704-B4E3-50875E6F1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56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167592-F295-F9A5-7434-EA7F01A4E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C854D27-0CBF-F17B-94DE-DE0521F4F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B5F8986-8302-5CDB-CA26-420F1103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75DD-66D2-4799-B0C2-EA9D28CE380A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FF9BE3F-67F7-2405-92D7-71DEF231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60C66F9-1821-7AA4-3285-C59F2F42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4C1C-2526-4704-B4E3-50875E6F1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8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B48A88-66C3-1AA3-9583-0FD280F19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CC9D235-4BA3-4858-2E0E-719CA6DAC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FCA17C7-9DF7-EC41-CA87-97D4C8856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75DD-66D2-4799-B0C2-EA9D28CE380A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6001E35-7AF6-CB5F-6153-1C33925E5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5975367-E6F3-C037-820F-B8BFBEE3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4C1C-2526-4704-B4E3-50875E6F1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866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31735C-55B3-AE05-8019-2922EAE04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CE3FCE-E96D-DC5E-9539-513C7D8B7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75329F8-C4A2-EA86-DB7C-9968EFD30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FE4FF7B-52F3-8F0F-98F5-049928A47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75DD-66D2-4799-B0C2-EA9D28CE380A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71B7AF1-D043-58F6-F453-8931033D0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36A65BF-AB18-5F5A-4A98-2F3D99817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4C1C-2526-4704-B4E3-50875E6F1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95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CD2C49-BF12-7C43-2461-B13F0D7E3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9FD08C5-F6A8-508E-572A-28871D9E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1006F45-AC4B-065F-08A2-759FB04B7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D2BB992-3DAE-7FB9-B8AC-5EF8FFD67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E9985F94-1D69-EC3E-110F-F027D3104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D72DA997-323C-6351-71A1-F8D927672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75DD-66D2-4799-B0C2-EA9D28CE380A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FA5D5BE-12A3-2B23-F5FA-55E9B501F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8AAB0FA-EBB8-EB0A-FA09-7BD5954F2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4C1C-2526-4704-B4E3-50875E6F1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667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2EB30F-F729-2613-81A6-8FB81275D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D0EF654D-091B-705B-8353-85635F544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75DD-66D2-4799-B0C2-EA9D28CE380A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449A380-A635-FA69-A7E4-1ECEE0944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4D0313C-72A0-CE68-E024-9F8787BF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4C1C-2526-4704-B4E3-50875E6F1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06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4B0EE1E-A6B4-8365-A4CC-C79178C9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75DD-66D2-4799-B0C2-EA9D28CE380A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55AF92AB-05EC-690F-9B88-25FF2FAFD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986E17A-C801-BF49-59C4-127C09455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4C1C-2526-4704-B4E3-50875E6F1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13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DF14F5-F572-F9B5-8EC5-B2EC6175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C1EF3C3-9E77-AFB0-4C7C-32A885F40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1C7E461-ADEE-88EA-970B-1F3B7D415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4B903D5-E280-90A7-9EC8-60E157172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75DD-66D2-4799-B0C2-EA9D28CE380A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EAE62D4-8ACB-DB5E-62C2-6276E9A36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60F310D-5A58-519A-9B05-EF8791851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4C1C-2526-4704-B4E3-50875E6F1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03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4BA555-0F08-958A-60EF-5C523C3F4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9E73FEE2-F24B-AEBA-BBFB-04976CE26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2732B9A-CD92-0E7D-925E-D24206C57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0F6A7DD-E830-A5C7-1827-CFFE4B2F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75DD-66D2-4799-B0C2-EA9D28CE380A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FC9F6CD-6A51-F980-DC4F-310B46074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4B208D0-4CE9-D511-B570-6267A9F18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4C1C-2526-4704-B4E3-50875E6F1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919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0A32EC-06CD-A335-9848-514E2A617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BBFCBB4-A67E-9AD2-1497-ABDA5D60D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20AB0A5-D913-85D7-6E39-9A5CA9476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675DD-66D2-4799-B0C2-EA9D28CE380A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718AB1E-CF75-6670-9AD3-83F23EE16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B8A0137-F197-09F7-DC70-C34CDE939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B4C1C-2526-4704-B4E3-50875E6F1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8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t Sun PNG Image | Our solar system, Solar system, The originals">
            <a:extLst>
              <a:ext uri="{FF2B5EF4-FFF2-40B4-BE49-F238E27FC236}">
                <a16:creationId xmlns:a16="http://schemas.microsoft.com/office/drawing/2014/main" id="{D4AA7C15-A251-D8A3-84FA-12186F36E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7793">
            <a:off x="-197426" y="2568095"/>
            <a:ext cx="4551216" cy="455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1" name="Grupa 1050">
            <a:extLst>
              <a:ext uri="{FF2B5EF4-FFF2-40B4-BE49-F238E27FC236}">
                <a16:creationId xmlns:a16="http://schemas.microsoft.com/office/drawing/2014/main" id="{6CA23781-D0A3-E8DB-A93C-39BFDB768A4A}"/>
              </a:ext>
            </a:extLst>
          </p:cNvPr>
          <p:cNvGrpSpPr/>
          <p:nvPr/>
        </p:nvGrpSpPr>
        <p:grpSpPr>
          <a:xfrm rot="20237793">
            <a:off x="-1225258" y="1888458"/>
            <a:ext cx="6604003" cy="5740934"/>
            <a:chOff x="2855219" y="690419"/>
            <a:chExt cx="6300578" cy="5477163"/>
          </a:xfrm>
        </p:grpSpPr>
        <p:pic>
          <p:nvPicPr>
            <p:cNvPr id="1036" name="Picture 12" descr="Mercury Planet PNG Image File - PNG All">
              <a:extLst>
                <a:ext uri="{FF2B5EF4-FFF2-40B4-BE49-F238E27FC236}">
                  <a16:creationId xmlns:a16="http://schemas.microsoft.com/office/drawing/2014/main" id="{230062A2-D901-42C3-2F8A-272873B97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4321" y="3133262"/>
              <a:ext cx="591476" cy="591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39" name="Grupa 1038">
              <a:extLst>
                <a:ext uri="{FF2B5EF4-FFF2-40B4-BE49-F238E27FC236}">
                  <a16:creationId xmlns:a16="http://schemas.microsoft.com/office/drawing/2014/main" id="{A36B7BC0-233B-AD7D-8325-7819B9E3A76A}"/>
                </a:ext>
              </a:extLst>
            </p:cNvPr>
            <p:cNvGrpSpPr/>
            <p:nvPr/>
          </p:nvGrpSpPr>
          <p:grpSpPr>
            <a:xfrm>
              <a:off x="2855219" y="690419"/>
              <a:ext cx="6049734" cy="5477163"/>
              <a:chOff x="2855219" y="690419"/>
              <a:chExt cx="6049734" cy="5477163"/>
            </a:xfrm>
          </p:grpSpPr>
          <p:sp>
            <p:nvSpPr>
              <p:cNvPr id="1025" name="Elipsa 1024">
                <a:extLst>
                  <a:ext uri="{FF2B5EF4-FFF2-40B4-BE49-F238E27FC236}">
                    <a16:creationId xmlns:a16="http://schemas.microsoft.com/office/drawing/2014/main" id="{2F427980-2229-D07C-B2C7-34A6521498DD}"/>
                  </a:ext>
                </a:extLst>
              </p:cNvPr>
              <p:cNvSpPr/>
              <p:nvPr/>
            </p:nvSpPr>
            <p:spPr>
              <a:xfrm>
                <a:off x="3287048" y="690419"/>
                <a:ext cx="5617905" cy="5477163"/>
              </a:xfrm>
              <a:prstGeom prst="ellipse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1031" name="Picture 12" descr="Mercury Planet PNG Image File - PNG All">
                <a:extLst>
                  <a:ext uri="{FF2B5EF4-FFF2-40B4-BE49-F238E27FC236}">
                    <a16:creationId xmlns:a16="http://schemas.microsoft.com/office/drawing/2014/main" id="{C3143A67-47B5-77B4-96B7-723D924018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5219" y="3135557"/>
                <a:ext cx="591476" cy="5914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47" name="Grupa 1046">
            <a:extLst>
              <a:ext uri="{FF2B5EF4-FFF2-40B4-BE49-F238E27FC236}">
                <a16:creationId xmlns:a16="http://schemas.microsoft.com/office/drawing/2014/main" id="{3F90AC56-A02C-6E6A-70B3-4D620B9260C0}"/>
              </a:ext>
            </a:extLst>
          </p:cNvPr>
          <p:cNvGrpSpPr/>
          <p:nvPr/>
        </p:nvGrpSpPr>
        <p:grpSpPr>
          <a:xfrm rot="20237793">
            <a:off x="-2664134" y="282595"/>
            <a:ext cx="9764888" cy="8459510"/>
            <a:chOff x="1501999" y="-488778"/>
            <a:chExt cx="9044652" cy="7835556"/>
          </a:xfrm>
        </p:grpSpPr>
        <p:sp>
          <p:nvSpPr>
            <p:cNvPr id="12" name="Elipsa 11">
              <a:extLst>
                <a:ext uri="{FF2B5EF4-FFF2-40B4-BE49-F238E27FC236}">
                  <a16:creationId xmlns:a16="http://schemas.microsoft.com/office/drawing/2014/main" id="{EC3DD07C-08B1-C7A9-9CF0-0CFA913F1C80}"/>
                </a:ext>
              </a:extLst>
            </p:cNvPr>
            <p:cNvSpPr/>
            <p:nvPr/>
          </p:nvSpPr>
          <p:spPr>
            <a:xfrm>
              <a:off x="2077550" y="-488778"/>
              <a:ext cx="8036900" cy="7835556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8" name="Picture 24" descr="Venus PNG Photo - PNG All">
              <a:extLst>
                <a:ext uri="{FF2B5EF4-FFF2-40B4-BE49-F238E27FC236}">
                  <a16:creationId xmlns:a16="http://schemas.microsoft.com/office/drawing/2014/main" id="{C7D03A9F-102A-0F9F-840B-5337E02BB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6416" y="2712653"/>
              <a:ext cx="1340235" cy="1340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24" descr="Venus PNG Photo - PNG All">
              <a:extLst>
                <a:ext uri="{FF2B5EF4-FFF2-40B4-BE49-F238E27FC236}">
                  <a16:creationId xmlns:a16="http://schemas.microsoft.com/office/drawing/2014/main" id="{E9DF687B-4179-94BD-733A-6DD3ED228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999" y="2735767"/>
              <a:ext cx="1340235" cy="1340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9" name="Grupa 1048">
            <a:extLst>
              <a:ext uri="{FF2B5EF4-FFF2-40B4-BE49-F238E27FC236}">
                <a16:creationId xmlns:a16="http://schemas.microsoft.com/office/drawing/2014/main" id="{00D3B782-2276-3D22-C168-A78FF0A606CF}"/>
              </a:ext>
            </a:extLst>
          </p:cNvPr>
          <p:cNvGrpSpPr/>
          <p:nvPr/>
        </p:nvGrpSpPr>
        <p:grpSpPr>
          <a:xfrm rot="20237793">
            <a:off x="-4264559" y="-904544"/>
            <a:ext cx="13065856" cy="10844430"/>
            <a:chOff x="-101145" y="-1689459"/>
            <a:chExt cx="12333897" cy="10236917"/>
          </a:xfrm>
        </p:grpSpPr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4EACA229-6685-678E-0D90-341707E2B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7402" y="2500429"/>
              <a:ext cx="1645350" cy="1645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7" name="Elipsa 1026">
              <a:extLst>
                <a:ext uri="{FF2B5EF4-FFF2-40B4-BE49-F238E27FC236}">
                  <a16:creationId xmlns:a16="http://schemas.microsoft.com/office/drawing/2014/main" id="{368E97F5-036D-8C41-7638-66ECBE76B1E5}"/>
                </a:ext>
              </a:extLst>
            </p:cNvPr>
            <p:cNvSpPr/>
            <p:nvPr/>
          </p:nvSpPr>
          <p:spPr>
            <a:xfrm>
              <a:off x="886768" y="-1689459"/>
              <a:ext cx="10499966" cy="10236917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35" name="Picture 18">
              <a:extLst>
                <a:ext uri="{FF2B5EF4-FFF2-40B4-BE49-F238E27FC236}">
                  <a16:creationId xmlns:a16="http://schemas.microsoft.com/office/drawing/2014/main" id="{94DAE38F-175B-C807-7177-7A2DF76C4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1145" y="2606324"/>
              <a:ext cx="1645350" cy="1645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0" name="Grupa 1049">
            <a:extLst>
              <a:ext uri="{FF2B5EF4-FFF2-40B4-BE49-F238E27FC236}">
                <a16:creationId xmlns:a16="http://schemas.microsoft.com/office/drawing/2014/main" id="{8D86B499-9446-B881-0CED-959BE19CE1F9}"/>
              </a:ext>
            </a:extLst>
          </p:cNvPr>
          <p:cNvGrpSpPr/>
          <p:nvPr/>
        </p:nvGrpSpPr>
        <p:grpSpPr>
          <a:xfrm rot="20237793">
            <a:off x="-5078214" y="-6695033"/>
            <a:ext cx="19838923" cy="18455787"/>
            <a:chOff x="-1602097" y="-3058280"/>
            <a:chExt cx="15350047" cy="12883059"/>
          </a:xfrm>
        </p:grpSpPr>
        <p:pic>
          <p:nvPicPr>
            <p:cNvPr id="1044" name="Picture 20" descr="Mars PNG Transparent Planet Pictures, Free Download - Free Transparent PNG  Logos">
              <a:extLst>
                <a:ext uri="{FF2B5EF4-FFF2-40B4-BE49-F238E27FC236}">
                  <a16:creationId xmlns:a16="http://schemas.microsoft.com/office/drawing/2014/main" id="{0A5EEDB0-E472-8FBB-4B98-6522C44829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9194" y="2554180"/>
              <a:ext cx="1558756" cy="1558756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9" name="Elipsa 1028">
              <a:extLst>
                <a:ext uri="{FF2B5EF4-FFF2-40B4-BE49-F238E27FC236}">
                  <a16:creationId xmlns:a16="http://schemas.microsoft.com/office/drawing/2014/main" id="{D0CF1564-A66B-7A37-D3E1-84E0A26EF8C6}"/>
                </a:ext>
              </a:extLst>
            </p:cNvPr>
            <p:cNvSpPr/>
            <p:nvPr/>
          </p:nvSpPr>
          <p:spPr>
            <a:xfrm>
              <a:off x="-464126" y="-3058280"/>
              <a:ext cx="13224162" cy="12883059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37" name="Picture 20" descr="Mars PNG Transparent Planet Pictures, Free Download - Free Transparent PNG  Logos">
              <a:extLst>
                <a:ext uri="{FF2B5EF4-FFF2-40B4-BE49-F238E27FC236}">
                  <a16:creationId xmlns:a16="http://schemas.microsoft.com/office/drawing/2014/main" id="{786EF743-4FB9-BF04-7D28-3886B622D4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2097" y="2735767"/>
              <a:ext cx="1558756" cy="1558756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2" name="TekstniOkvir 1051">
            <a:extLst>
              <a:ext uri="{FF2B5EF4-FFF2-40B4-BE49-F238E27FC236}">
                <a16:creationId xmlns:a16="http://schemas.microsoft.com/office/drawing/2014/main" id="{D3440307-94F0-14CF-5EDB-7A75C85825D1}"/>
              </a:ext>
            </a:extLst>
          </p:cNvPr>
          <p:cNvSpPr txBox="1"/>
          <p:nvPr/>
        </p:nvSpPr>
        <p:spPr>
          <a:xfrm>
            <a:off x="8907424" y="2895883"/>
            <a:ext cx="29819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600" dirty="0">
                <a:solidFill>
                  <a:schemeClr val="bg1"/>
                </a:solidFill>
                <a:latin typeface="Freestyle Script" panose="030804020302050B0404" pitchFamily="66" charset="0"/>
              </a:rPr>
              <a:t>SVEMIR</a:t>
            </a:r>
            <a:endParaRPr lang="en-GB" sz="66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51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DC9EC49-5DB2-DB2E-5868-39DB5FC0D591}"/>
              </a:ext>
            </a:extLst>
          </p:cNvPr>
          <p:cNvSpPr txBox="1"/>
          <p:nvPr/>
        </p:nvSpPr>
        <p:spPr>
          <a:xfrm>
            <a:off x="-3214256" y="609599"/>
            <a:ext cx="3976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solidFill>
                  <a:schemeClr val="bg1"/>
                </a:solidFill>
                <a:effectLst/>
                <a:latin typeface="Freestyle Script" panose="030804020302050B04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udaljenosti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između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samih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galaktika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metagalaktika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kvazara</a:t>
            </a:r>
            <a:endParaRPr lang="en-GB" sz="3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784FAF85-81AC-42CE-C6CF-C41AB4522048}"/>
              </a:ext>
            </a:extLst>
          </p:cNvPr>
          <p:cNvSpPr txBox="1"/>
          <p:nvPr/>
        </p:nvSpPr>
        <p:spPr>
          <a:xfrm>
            <a:off x="609599" y="7703955"/>
            <a:ext cx="32558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chemeClr val="bg1"/>
                </a:solidFill>
                <a:latin typeface="Bodoni MT" panose="02070603080606020203" pitchFamily="18" charset="0"/>
              </a:rPr>
              <a:t>Neprestano širenje svemira</a:t>
            </a:r>
            <a:endParaRPr lang="en-GB" sz="3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071CFDD-5044-E076-304A-FBEF9C5B56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3000"/>
          </a:blip>
          <a:srcRect t="9551" b="9551"/>
          <a:stretch/>
        </p:blipFill>
        <p:spPr>
          <a:xfrm>
            <a:off x="-297873" y="-484889"/>
            <a:ext cx="12787745" cy="7827778"/>
          </a:xfrm>
          <a:prstGeom prst="roundRect">
            <a:avLst/>
          </a:prstGeom>
        </p:spPr>
      </p:pic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C59C4921-37C2-6FC7-A90E-1C6A261D79DC}"/>
              </a:ext>
            </a:extLst>
          </p:cNvPr>
          <p:cNvCxnSpPr>
            <a:cxnSpLocks/>
          </p:cNvCxnSpPr>
          <p:nvPr/>
        </p:nvCxnSpPr>
        <p:spPr>
          <a:xfrm>
            <a:off x="12320156" y="3658427"/>
            <a:ext cx="25180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niOkvir 8">
            <a:extLst>
              <a:ext uri="{FF2B5EF4-FFF2-40B4-BE49-F238E27FC236}">
                <a16:creationId xmlns:a16="http://schemas.microsoft.com/office/drawing/2014/main" id="{A3DF8A18-341C-0053-7ED1-BED8D429CA56}"/>
              </a:ext>
            </a:extLst>
          </p:cNvPr>
          <p:cNvSpPr txBox="1"/>
          <p:nvPr/>
        </p:nvSpPr>
        <p:spPr>
          <a:xfrm>
            <a:off x="4083628" y="2888986"/>
            <a:ext cx="6386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  <a:latin typeface="Bodoni MT" panose="02070603080606020203" pitchFamily="18" charset="0"/>
              </a:rPr>
              <a:t>Beskonačnost</a:t>
            </a:r>
            <a:endParaRPr lang="en-GB" sz="44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239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DC9EC49-5DB2-DB2E-5868-39DB5FC0D591}"/>
              </a:ext>
            </a:extLst>
          </p:cNvPr>
          <p:cNvSpPr txBox="1"/>
          <p:nvPr/>
        </p:nvSpPr>
        <p:spPr>
          <a:xfrm>
            <a:off x="401781" y="1205345"/>
            <a:ext cx="3976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solidFill>
                  <a:schemeClr val="bg1"/>
                </a:solidFill>
                <a:effectLst/>
                <a:latin typeface="Freestyle Script" panose="030804020302050B04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udaljenosti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između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samih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galaktika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metagalaktika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kvazara</a:t>
            </a:r>
            <a:endParaRPr lang="en-GB" sz="3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784FAF85-81AC-42CE-C6CF-C41AB4522048}"/>
              </a:ext>
            </a:extLst>
          </p:cNvPr>
          <p:cNvSpPr txBox="1"/>
          <p:nvPr/>
        </p:nvSpPr>
        <p:spPr>
          <a:xfrm>
            <a:off x="554180" y="3589155"/>
            <a:ext cx="32558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chemeClr val="bg1"/>
                </a:solidFill>
                <a:latin typeface="Bodoni MT" panose="02070603080606020203" pitchFamily="18" charset="0"/>
              </a:rPr>
              <a:t>Neprestano širenje svemira</a:t>
            </a:r>
            <a:endParaRPr lang="en-GB" sz="3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071CFDD-5044-E076-304A-FBEF9C5B5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22"/>
          <a:stretch/>
        </p:blipFill>
        <p:spPr>
          <a:xfrm>
            <a:off x="4187539" y="1346640"/>
            <a:ext cx="6137563" cy="4164719"/>
          </a:xfrm>
          <a:prstGeom prst="roundRect">
            <a:avLst/>
          </a:prstGeom>
        </p:spPr>
      </p:pic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C59C4921-37C2-6FC7-A90E-1C6A261D79DC}"/>
              </a:ext>
            </a:extLst>
          </p:cNvPr>
          <p:cNvCxnSpPr>
            <a:cxnSpLocks/>
          </p:cNvCxnSpPr>
          <p:nvPr/>
        </p:nvCxnSpPr>
        <p:spPr>
          <a:xfrm>
            <a:off x="10325102" y="3589155"/>
            <a:ext cx="25180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id="{9A9A677E-4860-1934-FD78-E20E0E50E26F}"/>
              </a:ext>
            </a:extLst>
          </p:cNvPr>
          <p:cNvSpPr txBox="1"/>
          <p:nvPr/>
        </p:nvSpPr>
        <p:spPr>
          <a:xfrm>
            <a:off x="4928755" y="-1073414"/>
            <a:ext cx="6386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  <a:latin typeface="Bodoni MT" panose="02070603080606020203" pitchFamily="18" charset="0"/>
              </a:rPr>
              <a:t>Beskonačnost</a:t>
            </a:r>
            <a:endParaRPr lang="en-GB" sz="44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30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DC9EC49-5DB2-DB2E-5868-39DB5FC0D591}"/>
              </a:ext>
            </a:extLst>
          </p:cNvPr>
          <p:cNvSpPr txBox="1"/>
          <p:nvPr/>
        </p:nvSpPr>
        <p:spPr>
          <a:xfrm>
            <a:off x="0" y="-1938992"/>
            <a:ext cx="3976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solidFill>
                  <a:schemeClr val="bg1"/>
                </a:solidFill>
                <a:effectLst/>
                <a:latin typeface="Freestyle Script" panose="030804020302050B04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udaljenosti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između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samih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galaktika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metagalaktika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kvazara</a:t>
            </a:r>
            <a:endParaRPr lang="en-GB" sz="3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784FAF85-81AC-42CE-C6CF-C41AB4522048}"/>
              </a:ext>
            </a:extLst>
          </p:cNvPr>
          <p:cNvSpPr txBox="1"/>
          <p:nvPr/>
        </p:nvSpPr>
        <p:spPr>
          <a:xfrm>
            <a:off x="-3006439" y="2921167"/>
            <a:ext cx="32558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chemeClr val="bg1"/>
                </a:solidFill>
                <a:latin typeface="Bodoni MT" panose="02070603080606020203" pitchFamily="18" charset="0"/>
              </a:rPr>
              <a:t>Neprestano širenje svemira</a:t>
            </a:r>
            <a:endParaRPr lang="en-GB" sz="3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071CFDD-5044-E076-304A-FBEF9C5B5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22"/>
          <a:stretch/>
        </p:blipFill>
        <p:spPr>
          <a:xfrm>
            <a:off x="3744193" y="7498058"/>
            <a:ext cx="6137563" cy="4164719"/>
          </a:xfrm>
          <a:prstGeom prst="roundRect">
            <a:avLst/>
          </a:prstGeom>
        </p:spPr>
      </p:pic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C59C4921-37C2-6FC7-A90E-1C6A261D79DC}"/>
              </a:ext>
            </a:extLst>
          </p:cNvPr>
          <p:cNvCxnSpPr>
            <a:cxnSpLocks/>
          </p:cNvCxnSpPr>
          <p:nvPr/>
        </p:nvCxnSpPr>
        <p:spPr>
          <a:xfrm>
            <a:off x="12430993" y="3672283"/>
            <a:ext cx="25180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A36CC7B9-08E4-E8E2-4973-D088F78A0883}"/>
              </a:ext>
            </a:extLst>
          </p:cNvPr>
          <p:cNvCxnSpPr>
            <a:cxnSpLocks/>
          </p:cNvCxnSpPr>
          <p:nvPr/>
        </p:nvCxnSpPr>
        <p:spPr>
          <a:xfrm>
            <a:off x="9881756" y="3826822"/>
            <a:ext cx="25180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02CD0D3-9B15-1F22-BF9F-EBE35E3145DD}"/>
              </a:ext>
            </a:extLst>
          </p:cNvPr>
          <p:cNvSpPr txBox="1"/>
          <p:nvPr/>
        </p:nvSpPr>
        <p:spPr>
          <a:xfrm>
            <a:off x="346363" y="1388947"/>
            <a:ext cx="4211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err="1">
                <a:solidFill>
                  <a:schemeClr val="bg1"/>
                </a:solidFill>
                <a:latin typeface="Bodoni MT" panose="02070603080606020203" pitchFamily="18" charset="0"/>
              </a:rPr>
              <a:t>Jednoelektronski</a:t>
            </a:r>
            <a:r>
              <a:rPr lang="hr-HR" sz="3000" dirty="0">
                <a:solidFill>
                  <a:schemeClr val="bg1"/>
                </a:solidFill>
                <a:latin typeface="Bodoni MT" panose="02070603080606020203" pitchFamily="18" charset="0"/>
              </a:rPr>
              <a:t> svemir</a:t>
            </a:r>
            <a:endParaRPr lang="en-GB" sz="3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5480A7E-D44D-5F5C-7956-A8568B13C1CC}"/>
              </a:ext>
            </a:extLst>
          </p:cNvPr>
          <p:cNvSpPr txBox="1"/>
          <p:nvPr/>
        </p:nvSpPr>
        <p:spPr>
          <a:xfrm>
            <a:off x="531667" y="3231727"/>
            <a:ext cx="2552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chemeClr val="bg1"/>
                </a:solidFill>
                <a:latin typeface="Bodoni MT" panose="02070603080606020203" pitchFamily="18" charset="0"/>
              </a:rPr>
              <a:t>John Wheeler</a:t>
            </a:r>
            <a:endParaRPr lang="en-GB" sz="3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72B9F8E-1390-8B1D-0C2F-2679EAC710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26" r="7003"/>
          <a:stretch/>
        </p:blipFill>
        <p:spPr>
          <a:xfrm>
            <a:off x="4315693" y="2493820"/>
            <a:ext cx="5566063" cy="2975233"/>
          </a:xfrm>
          <a:prstGeom prst="round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F966322-6BCE-0E71-DC29-68EB3B750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526" y="7553016"/>
            <a:ext cx="9338944" cy="53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73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DC9EC49-5DB2-DB2E-5868-39DB5FC0D591}"/>
              </a:ext>
            </a:extLst>
          </p:cNvPr>
          <p:cNvSpPr txBox="1"/>
          <p:nvPr/>
        </p:nvSpPr>
        <p:spPr>
          <a:xfrm>
            <a:off x="0" y="-1938992"/>
            <a:ext cx="3976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solidFill>
                  <a:schemeClr val="bg1"/>
                </a:solidFill>
                <a:effectLst/>
                <a:latin typeface="Freestyle Script" panose="030804020302050B04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udaljenosti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između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samih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galaktika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metagalaktika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3000" dirty="0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kvazara</a:t>
            </a:r>
            <a:endParaRPr lang="en-GB" sz="3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784FAF85-81AC-42CE-C6CF-C41AB4522048}"/>
              </a:ext>
            </a:extLst>
          </p:cNvPr>
          <p:cNvSpPr txBox="1"/>
          <p:nvPr/>
        </p:nvSpPr>
        <p:spPr>
          <a:xfrm>
            <a:off x="-3006439" y="2921167"/>
            <a:ext cx="32558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chemeClr val="bg1"/>
                </a:solidFill>
                <a:latin typeface="Bodoni MT" panose="02070603080606020203" pitchFamily="18" charset="0"/>
              </a:rPr>
              <a:t>Neprestano širenje svemira</a:t>
            </a:r>
            <a:endParaRPr lang="en-GB" sz="3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071CFDD-5044-E076-304A-FBEF9C5B5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22"/>
          <a:stretch/>
        </p:blipFill>
        <p:spPr>
          <a:xfrm>
            <a:off x="3744193" y="7498058"/>
            <a:ext cx="6137563" cy="4164719"/>
          </a:xfrm>
          <a:prstGeom prst="roundRect">
            <a:avLst/>
          </a:prstGeom>
        </p:spPr>
      </p:pic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C59C4921-37C2-6FC7-A90E-1C6A261D79DC}"/>
              </a:ext>
            </a:extLst>
          </p:cNvPr>
          <p:cNvCxnSpPr>
            <a:cxnSpLocks/>
          </p:cNvCxnSpPr>
          <p:nvPr/>
        </p:nvCxnSpPr>
        <p:spPr>
          <a:xfrm>
            <a:off x="12430993" y="3672283"/>
            <a:ext cx="25180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A36CC7B9-08E4-E8E2-4973-D088F78A0883}"/>
              </a:ext>
            </a:extLst>
          </p:cNvPr>
          <p:cNvCxnSpPr>
            <a:cxnSpLocks/>
          </p:cNvCxnSpPr>
          <p:nvPr/>
        </p:nvCxnSpPr>
        <p:spPr>
          <a:xfrm>
            <a:off x="12192000" y="4671950"/>
            <a:ext cx="25180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02CD0D3-9B15-1F22-BF9F-EBE35E3145DD}"/>
              </a:ext>
            </a:extLst>
          </p:cNvPr>
          <p:cNvSpPr txBox="1"/>
          <p:nvPr/>
        </p:nvSpPr>
        <p:spPr>
          <a:xfrm>
            <a:off x="4992833" y="-661526"/>
            <a:ext cx="4211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err="1">
                <a:solidFill>
                  <a:schemeClr val="bg1"/>
                </a:solidFill>
                <a:latin typeface="Bodoni MT" panose="02070603080606020203" pitchFamily="18" charset="0"/>
              </a:rPr>
              <a:t>Jednoelektronski</a:t>
            </a:r>
            <a:r>
              <a:rPr lang="hr-HR" sz="3000" dirty="0">
                <a:solidFill>
                  <a:schemeClr val="bg1"/>
                </a:solidFill>
                <a:latin typeface="Bodoni MT" panose="02070603080606020203" pitchFamily="18" charset="0"/>
              </a:rPr>
              <a:t> svemir</a:t>
            </a:r>
            <a:endParaRPr lang="en-GB" sz="3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5480A7E-D44D-5F5C-7956-A8568B13C1CC}"/>
              </a:ext>
            </a:extLst>
          </p:cNvPr>
          <p:cNvSpPr txBox="1"/>
          <p:nvPr/>
        </p:nvSpPr>
        <p:spPr>
          <a:xfrm>
            <a:off x="-2654882" y="1804709"/>
            <a:ext cx="2552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chemeClr val="bg1"/>
                </a:solidFill>
                <a:latin typeface="Bodoni MT" panose="02070603080606020203" pitchFamily="18" charset="0"/>
              </a:rPr>
              <a:t>John Wheeler</a:t>
            </a:r>
            <a:endParaRPr lang="en-GB" sz="3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72B9F8E-1390-8B1D-0C2F-2679EAC71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691" r="691"/>
          <a:stretch/>
        </p:blipFill>
        <p:spPr>
          <a:xfrm>
            <a:off x="-637309" y="-401775"/>
            <a:ext cx="13286508" cy="757843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21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5AD66F71-50D8-2EED-49E3-19C5C101FAB6}"/>
              </a:ext>
            </a:extLst>
          </p:cNvPr>
          <p:cNvSpPr txBox="1"/>
          <p:nvPr/>
        </p:nvSpPr>
        <p:spPr>
          <a:xfrm>
            <a:off x="193964" y="1482346"/>
            <a:ext cx="3740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chemeClr val="bg1"/>
                </a:solidFill>
                <a:latin typeface="Bodoni MT" panose="02070603080606020203" pitchFamily="18" charset="0"/>
              </a:rPr>
              <a:t>Teorija simulacije </a:t>
            </a:r>
            <a:endParaRPr lang="en-GB" sz="3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7B902ED0-ACEF-9726-18DD-3F125C48EDF9}"/>
              </a:ext>
            </a:extLst>
          </p:cNvPr>
          <p:cNvSpPr txBox="1"/>
          <p:nvPr/>
        </p:nvSpPr>
        <p:spPr>
          <a:xfrm>
            <a:off x="429491" y="2641147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Bodoni MT" panose="02070603080606020203" pitchFamily="18" charset="0"/>
              </a:rPr>
              <a:t>Iluzija </a:t>
            </a:r>
          </a:p>
          <a:p>
            <a:r>
              <a:rPr lang="hr-HR" sz="2800" dirty="0" err="1">
                <a:solidFill>
                  <a:schemeClr val="bg1"/>
                </a:solidFill>
                <a:latin typeface="Bodoni MT" panose="02070603080606020203" pitchFamily="18" charset="0"/>
              </a:rPr>
              <a:t>Matrix</a:t>
            </a:r>
            <a:endParaRPr lang="en-GB" sz="28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id="{367A9ED6-BFE3-08A1-F86A-1EE70BA543AD}"/>
              </a:ext>
            </a:extLst>
          </p:cNvPr>
          <p:cNvCxnSpPr>
            <a:cxnSpLocks/>
          </p:cNvCxnSpPr>
          <p:nvPr/>
        </p:nvCxnSpPr>
        <p:spPr>
          <a:xfrm>
            <a:off x="9881756" y="3826822"/>
            <a:ext cx="25180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>
            <a:extLst>
              <a:ext uri="{FF2B5EF4-FFF2-40B4-BE49-F238E27FC236}">
                <a16:creationId xmlns:a16="http://schemas.microsoft.com/office/drawing/2014/main" id="{72BF60A0-55EC-1781-092F-16E02FC5A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445" y="1814854"/>
            <a:ext cx="6330311" cy="3560800"/>
          </a:xfrm>
          <a:prstGeom prst="round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B4B006E-BD14-080E-F19A-6E9095ADF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5673" y="-1773291"/>
            <a:ext cx="5404252" cy="308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79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5AD66F71-50D8-2EED-49E3-19C5C101FAB6}"/>
              </a:ext>
            </a:extLst>
          </p:cNvPr>
          <p:cNvSpPr txBox="1"/>
          <p:nvPr/>
        </p:nvSpPr>
        <p:spPr>
          <a:xfrm>
            <a:off x="193964" y="-1260854"/>
            <a:ext cx="3740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chemeClr val="bg1"/>
                </a:solidFill>
                <a:latin typeface="Bodoni MT" panose="02070603080606020203" pitchFamily="18" charset="0"/>
              </a:rPr>
              <a:t>Teorija simulacije </a:t>
            </a:r>
            <a:endParaRPr lang="en-GB" sz="3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7B902ED0-ACEF-9726-18DD-3F125C48EDF9}"/>
              </a:ext>
            </a:extLst>
          </p:cNvPr>
          <p:cNvSpPr txBox="1"/>
          <p:nvPr/>
        </p:nvSpPr>
        <p:spPr>
          <a:xfrm>
            <a:off x="-2105891" y="2951946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Bodoni MT" panose="02070603080606020203" pitchFamily="18" charset="0"/>
              </a:rPr>
              <a:t>Iluzija </a:t>
            </a:r>
          </a:p>
          <a:p>
            <a:r>
              <a:rPr lang="hr-HR" sz="2800" dirty="0" err="1">
                <a:solidFill>
                  <a:schemeClr val="bg1"/>
                </a:solidFill>
                <a:latin typeface="Bodoni MT" panose="02070603080606020203" pitchFamily="18" charset="0"/>
              </a:rPr>
              <a:t>Matrix</a:t>
            </a:r>
            <a:endParaRPr lang="en-GB" sz="28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id="{367A9ED6-BFE3-08A1-F86A-1EE70BA543AD}"/>
              </a:ext>
            </a:extLst>
          </p:cNvPr>
          <p:cNvCxnSpPr>
            <a:cxnSpLocks/>
          </p:cNvCxnSpPr>
          <p:nvPr/>
        </p:nvCxnSpPr>
        <p:spPr>
          <a:xfrm>
            <a:off x="13359737" y="3429000"/>
            <a:ext cx="25180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>
            <a:extLst>
              <a:ext uri="{FF2B5EF4-FFF2-40B4-BE49-F238E27FC236}">
                <a16:creationId xmlns:a16="http://schemas.microsoft.com/office/drawing/2014/main" id="{72BF60A0-55EC-1781-092F-16E02FC5A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990" y="4211690"/>
            <a:ext cx="6330311" cy="3560800"/>
          </a:xfrm>
          <a:prstGeom prst="round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B4B006E-BD14-080E-F19A-6E9095ADF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5673" y="-1773291"/>
            <a:ext cx="5404252" cy="308141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8739DA9-E8C0-2088-9A88-B1A4A3AD7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37" y="899656"/>
            <a:ext cx="2603218" cy="81693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ABB15CE-46EA-15F9-40BE-8B316168B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60" y="2308338"/>
            <a:ext cx="2334970" cy="246299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4782A5E-DC72-5C66-3C17-6944C2E62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546" y="1921041"/>
            <a:ext cx="7179210" cy="3872913"/>
          </a:xfrm>
          <a:prstGeom prst="rect">
            <a:avLst/>
          </a:prstGeom>
        </p:spPr>
      </p:pic>
      <p:cxnSp>
        <p:nvCxnSpPr>
          <p:cNvPr id="12" name="Ravni poveznik 11">
            <a:extLst>
              <a:ext uri="{FF2B5EF4-FFF2-40B4-BE49-F238E27FC236}">
                <a16:creationId xmlns:a16="http://schemas.microsoft.com/office/drawing/2014/main" id="{592E3AE6-2313-698B-80DF-C2F27A9755F1}"/>
              </a:ext>
            </a:extLst>
          </p:cNvPr>
          <p:cNvCxnSpPr>
            <a:cxnSpLocks/>
          </p:cNvCxnSpPr>
          <p:nvPr/>
        </p:nvCxnSpPr>
        <p:spPr>
          <a:xfrm>
            <a:off x="9881756" y="3857498"/>
            <a:ext cx="25180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608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67</Words>
  <Application>Microsoft Office PowerPoint</Application>
  <PresentationFormat>Široki zaslon</PresentationFormat>
  <Paragraphs>21</Paragraphs>
  <Slides>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3" baseType="lpstr">
      <vt:lpstr>Arial</vt:lpstr>
      <vt:lpstr>Bodoni MT</vt:lpstr>
      <vt:lpstr>Calibri</vt:lpstr>
      <vt:lpstr>Calibri Light</vt:lpstr>
      <vt:lpstr>Freestyle Script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Korina Ćurić</dc:creator>
  <cp:lastModifiedBy>Mirta Lulić</cp:lastModifiedBy>
  <cp:revision>1</cp:revision>
  <dcterms:created xsi:type="dcterms:W3CDTF">2022-10-10T07:18:15Z</dcterms:created>
  <dcterms:modified xsi:type="dcterms:W3CDTF">2022-10-12T08:30:42Z</dcterms:modified>
</cp:coreProperties>
</file>