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88E"/>
    <a:srgbClr val="17033F"/>
    <a:srgbClr val="8E0000"/>
    <a:srgbClr val="3D6CC1"/>
    <a:srgbClr val="6D91D1"/>
    <a:srgbClr val="161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A4A1A9-1D1C-4DA8-A189-18B55C3AC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08EA5D-9927-4C3E-B9DB-E32BE12F8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7F68F60-61B9-4E2C-8457-75F65AAC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594B5D4-C034-4B8C-817D-74A97E5C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1A5A9FF-711D-460A-966A-762E826A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1C105B-8B47-4441-B795-18B0C3FD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57C048C-3C92-4F8B-BB25-81ED4B786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6E7C514-349D-4709-97F1-594F3B81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EE0F4A-8E5F-4333-BA2C-912AB0C1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8556489-105E-4CC9-8AB9-5BE4CA9F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8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64AEB5D-68C8-4ABA-812C-031123F82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F8EB311-8C32-408C-AB18-7D2AC9728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D83938D-8DFB-407A-A5F3-F961B997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0C0A8E-D459-483B-A924-B8729F01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CA3E1B6-EF6B-439A-B6E5-BBF205985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9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F2F3D6-31CD-41D7-9377-46A69B6E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F0FB56-D9C1-4C4A-8EC3-0463F96B4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F07E59-C42E-4449-A947-B3C24AD6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A1B63D-E1BB-4859-AB2A-B54900CC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6684C9-9D54-4AE7-8DFF-969623A0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9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499DF2-A675-4792-8140-ADD49A37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D3227C-914A-465C-AA25-624B3B0E5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E37B272-A82C-4784-8667-7A8625F1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16D5813-536A-4554-9863-6D31D02E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1A516A-8324-4B92-9B13-A7EF2E7C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2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5E785E-AB03-460C-A1F3-38B115E5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D5D887-FCC8-4979-839B-72270EBDD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3DE8935-3372-4BDE-8CFF-BCC7FDB12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60A18E-D151-420E-A2C9-A813081C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98B6CFF-3D56-4D06-A24C-FBF73E6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97A2B4-46B4-42F7-9340-45C2F78A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0772B9-ACCE-4710-82BE-AC1A8037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4D93F29-8AC1-4AE3-BE4A-4A099F7D9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D58DB8A-F467-461D-86C9-1704CBA72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87E205A-906B-4CCC-96B2-CCC43B953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5B6C0B5-ED73-4E85-8A9D-8D3146B84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51E48B4-8B8C-42B0-B6AB-527517B1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03245AE-0D12-417D-A70B-041FA5FC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E2F0C0F-160C-482C-B10C-C10CDCEF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554BF3-9AD4-42C6-B852-0BD256EF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AC4900C-48D8-4DBB-99E8-A7E9FE4C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9338B4A-D388-4935-95EE-50E56A2B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CE3E0DB-D60B-4468-B77D-3FCDEAF5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2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23F950E-BAEE-42FA-BEE1-18871EEA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C2C9363-A221-4202-98B8-7E5F3B40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52C4C11-C4AA-445E-BC99-0C8BD330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B5BF1D-DCAB-4053-9C00-8E28C3CE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5EF6105-E3BB-4645-ACE7-DFB3645C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834517F-F47E-4EE8-B07B-EAE54D1B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80B424A-37EB-42FE-BBAF-5DC09E6C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89FD084-10AA-467C-814C-066656B3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BD1D64D-0C01-421A-ABE9-B1C59FEA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02E420-9D7A-4644-B2C7-463A2321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A2C9A25-7E75-4227-BB38-0F9F50244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69017DF-3C65-4F65-8EBB-B98ED016A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3468E18-2860-4BD8-BB40-83BE170D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CD462CC-94A6-4862-B367-4660C4BB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9D48F36-E7CF-4D7E-9199-43AE5731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9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4E6F49E-A1A2-4E60-AE98-0843DC18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CEFD15A-F6DE-43CF-9663-61588DDA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74E3DF-22EC-4057-8E55-2D5F2D7EB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6007F-7CC4-4B92-BA4C-0CE2FCD9531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64BA9CB-5EC5-40A3-8774-D0A3C3E5A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C2460F-47CE-4353-8B10-A5B898E40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57578-A4EA-489B-91C9-03CF23DE0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3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12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microsoft.com/office/2007/relationships/hdphoto" Target="../media/hdphoto1.wdp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image" Target="../media/image25.svg"/><Relationship Id="rId21" Type="http://schemas.openxmlformats.org/officeDocument/2006/relationships/image" Target="../media/image23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17" Type="http://schemas.openxmlformats.org/officeDocument/2006/relationships/image" Target="../media/image19.svg"/><Relationship Id="rId2" Type="http://schemas.openxmlformats.org/officeDocument/2006/relationships/image" Target="../media/image2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jp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C38161-52BE-42C0-A2BD-3279357DE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360" y="807047"/>
            <a:ext cx="7193280" cy="5243906"/>
          </a:xfrm>
        </p:spPr>
        <p:txBody>
          <a:bodyPr>
            <a:noAutofit/>
          </a:bodyPr>
          <a:lstStyle/>
          <a:p>
            <a:r>
              <a:rPr lang="hr-HR" sz="39000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Hı</a:t>
            </a:r>
            <a:endParaRPr lang="en-US" sz="39000" dirty="0">
              <a:solidFill>
                <a:srgbClr val="35088E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Moon">
                <a:extLst>
                  <a:ext uri="{FF2B5EF4-FFF2-40B4-BE49-F238E27FC236}">
                    <a16:creationId xmlns:a16="http://schemas.microsoft.com/office/drawing/2014/main" id="{708AA9BC-1A05-4AFF-AA5D-9414E69AC9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1550534"/>
                  </p:ext>
                </p:extLst>
              </p:nvPr>
            </p:nvGraphicFramePr>
            <p:xfrm>
              <a:off x="7354113" y="982411"/>
              <a:ext cx="1247220" cy="12472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47220" cy="1247221"/>
                    </a:xfrm>
                    <a:prstGeom prst="rect">
                      <a:avLst/>
                    </a:prstGeom>
                  </am3d:spPr>
                  <am3d:camera>
                    <am3d:pos x="0" y="0" z="814691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9999" d="1000000"/>
                    <am3d:preTrans dx="7" dy="0" dz="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029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Moon">
                <a:extLst>
                  <a:ext uri="{FF2B5EF4-FFF2-40B4-BE49-F238E27FC236}">
                    <a16:creationId xmlns:a16="http://schemas.microsoft.com/office/drawing/2014/main" id="{708AA9BC-1A05-4AFF-AA5D-9414E69AC9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4113" y="982411"/>
                <a:ext cx="1247220" cy="12472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46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mph" presetSubtype="12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48856">
            <a:off x="4559065" y="22701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3413408" y="962795"/>
            <a:ext cx="51667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50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uk 24">
            <a:extLst>
              <a:ext uri="{FF2B5EF4-FFF2-40B4-BE49-F238E27FC236}">
                <a16:creationId xmlns:a16="http://schemas.microsoft.com/office/drawing/2014/main" id="{EE37A147-5E16-44C1-80F4-D3DCF9AE0C0D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D410D8-9E3A-47C5-AE4D-849502E1F1FB}"/>
              </a:ext>
            </a:extLst>
          </p:cNvPr>
          <p:cNvSpPr txBox="1"/>
          <p:nvPr/>
        </p:nvSpPr>
        <p:spPr>
          <a:xfrm>
            <a:off x="1320523" y="2724828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mikro (mini) crne rupe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59E4AD-7EB0-42FD-9C19-C6D7DD3E3A4C}"/>
              </a:ext>
            </a:extLst>
          </p:cNvPr>
          <p:cNvSpPr txBox="1"/>
          <p:nvPr/>
        </p:nvSpPr>
        <p:spPr>
          <a:xfrm>
            <a:off x="1356661" y="3111395"/>
            <a:ext cx="5061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zvjezdane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crne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rupe</a:t>
            </a:r>
            <a:endParaRPr lang="en-US" sz="28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1356661" y="3746605"/>
            <a:ext cx="330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crne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rupe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/>
          <p:nvPr/>
        </p:nvCxnSpPr>
        <p:spPr>
          <a:xfrm>
            <a:off x="1162050" y="1964689"/>
            <a:ext cx="0" cy="287655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8E896A70-95B9-4A8A-A82A-74F45726C77C}"/>
              </a:ext>
            </a:extLst>
          </p:cNvPr>
          <p:cNvSpPr/>
          <p:nvPr/>
        </p:nvSpPr>
        <p:spPr>
          <a:xfrm>
            <a:off x="8096493" y="4581346"/>
            <a:ext cx="2584499" cy="131385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nastanak kad se jako velike zvijezde uruše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0995A0C8-5074-48C1-A584-C10A2062638A}"/>
              </a:ext>
            </a:extLst>
          </p:cNvPr>
          <p:cNvSpPr/>
          <p:nvPr/>
        </p:nvSpPr>
        <p:spPr>
          <a:xfrm>
            <a:off x="7942148" y="2156093"/>
            <a:ext cx="2893191" cy="170391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masa od 5 do nekoliko desetaka puta veća od Sunčeve mase  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26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48856">
            <a:off x="4492581" y="904149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3413408" y="962795"/>
            <a:ext cx="51667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50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uk 24">
            <a:extLst>
              <a:ext uri="{FF2B5EF4-FFF2-40B4-BE49-F238E27FC236}">
                <a16:creationId xmlns:a16="http://schemas.microsoft.com/office/drawing/2014/main" id="{EE37A147-5E16-44C1-80F4-D3DCF9AE0C0D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D410D8-9E3A-47C5-AE4D-849502E1F1FB}"/>
              </a:ext>
            </a:extLst>
          </p:cNvPr>
          <p:cNvSpPr txBox="1"/>
          <p:nvPr/>
        </p:nvSpPr>
        <p:spPr>
          <a:xfrm>
            <a:off x="1320523" y="2724828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mikro (mini) crne rupe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59E4AD-7EB0-42FD-9C19-C6D7DD3E3A4C}"/>
              </a:ext>
            </a:extLst>
          </p:cNvPr>
          <p:cNvSpPr txBox="1"/>
          <p:nvPr/>
        </p:nvSpPr>
        <p:spPr>
          <a:xfrm>
            <a:off x="1320523" y="3070692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zvjezdane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crne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rupe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1275272" y="3583252"/>
            <a:ext cx="5977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4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crne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rupe</a:t>
            </a:r>
            <a:endParaRPr lang="en-US" sz="4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/>
          <p:nvPr/>
        </p:nvCxnSpPr>
        <p:spPr>
          <a:xfrm>
            <a:off x="1162050" y="1964689"/>
            <a:ext cx="0" cy="287655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8E896A70-95B9-4A8A-A82A-74F45726C77C}"/>
              </a:ext>
            </a:extLst>
          </p:cNvPr>
          <p:cNvSpPr/>
          <p:nvPr/>
        </p:nvSpPr>
        <p:spPr>
          <a:xfrm>
            <a:off x="8037063" y="4418149"/>
            <a:ext cx="2893191" cy="150888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nastanak kad i galaksije u čijem se središtu nalaze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0995A0C8-5074-48C1-A584-C10A2062638A}"/>
              </a:ext>
            </a:extLst>
          </p:cNvPr>
          <p:cNvSpPr/>
          <p:nvPr/>
        </p:nvSpPr>
        <p:spPr>
          <a:xfrm>
            <a:off x="8255083" y="2031321"/>
            <a:ext cx="2451791" cy="150888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masa i do milijardu puta veća od Sunčeve mase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5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56895">
            <a:off x="4668113" y="-45624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823534" y="82061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 crne rupe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305670" y="613482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>
            <a:extLst>
              <a:ext uri="{FF2B5EF4-FFF2-40B4-BE49-F238E27FC236}">
                <a16:creationId xmlns:a16="http://schemas.microsoft.com/office/drawing/2014/main" id="{90B63BBB-D306-4C81-A1EC-AD7F85EC592F}"/>
              </a:ext>
            </a:extLst>
          </p:cNvPr>
          <p:cNvSpPr txBox="1"/>
          <p:nvPr/>
        </p:nvSpPr>
        <p:spPr>
          <a:xfrm>
            <a:off x="305670" y="5365384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Sagittarius</a:t>
            </a:r>
            <a:r>
              <a:rPr lang="hr-HR" sz="4400" b="1" dirty="0">
                <a:solidFill>
                  <a:schemeClr val="bg1"/>
                </a:solidFill>
                <a:latin typeface="Congenial Light" panose="02000503040000020004" pitchFamily="2" charset="0"/>
              </a:rPr>
              <a:t> A*</a:t>
            </a:r>
            <a:endParaRPr lang="en-US" sz="4400" b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344C3598-6FAF-4158-9DCB-940AB978B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19" b="89926" l="5750" r="90000">
                        <a14:foregroundMark x1="33667" y1="49481" x2="43000" y2="37630"/>
                        <a14:foregroundMark x1="43000" y1="37630" x2="45500" y2="35556"/>
                        <a14:foregroundMark x1="50865" y1="22171" x2="71250" y2="10963"/>
                        <a14:foregroundMark x1="71250" y1="10963" x2="78167" y2="18815"/>
                        <a14:foregroundMark x1="78167" y1="18815" x2="79000" y2="30074"/>
                        <a14:foregroundMark x1="79000" y1="30074" x2="72583" y2="50963"/>
                        <a14:foregroundMark x1="72583" y1="50963" x2="51500" y2="79407"/>
                        <a14:foregroundMark x1="51500" y1="79407" x2="24333" y2="92444"/>
                        <a14:foregroundMark x1="24333" y1="92444" x2="15333" y2="92741"/>
                        <a14:foregroundMark x1="15333" y1="92741" x2="10917" y2="91111"/>
                        <a14:foregroundMark x1="10917" y1="91111" x2="5750" y2="83259"/>
                        <a14:foregroundMark x1="7394" y1="81247" x2="28500" y2="55407"/>
                        <a14:foregroundMark x1="5750" y1="83259" x2="6182" y2="82730"/>
                        <a14:foregroundMark x1="6005" y1="82483" x2="5500" y2="85778"/>
                        <a14:foregroundMark x1="5500" y1="85778" x2="9417" y2="93037"/>
                        <a14:foregroundMark x1="9417" y1="93037" x2="15083" y2="96000"/>
                        <a14:foregroundMark x1="15083" y1="96000" x2="43750" y2="88444"/>
                        <a14:foregroundMark x1="43750" y1="88444" x2="49718" y2="83912"/>
                        <a14:foregroundMark x1="81845" y1="40458" x2="81917" y2="40296"/>
                        <a14:foregroundMark x1="81917" y1="40296" x2="86000" y2="19407"/>
                        <a14:foregroundMark x1="86000" y1="19407" x2="86250" y2="9185"/>
                        <a14:foregroundMark x1="86250" y1="9185" x2="83289" y2="4861"/>
                        <a14:foregroundMark x1="52922" y1="16686" x2="52833" y2="16741"/>
                        <a14:foregroundMark x1="73510" y1="3863" x2="59818" y2="12390"/>
                        <a14:foregroundMark x1="52833" y1="16741" x2="52642" y2="16991"/>
                        <a14:backgroundMark x1="33333" y1="39704" x2="62083" y2="8296"/>
                        <a14:backgroundMark x1="62083" y1="8296" x2="70000" y2="2370"/>
                        <a14:backgroundMark x1="70000" y1="2370" x2="75667" y2="1481"/>
                        <a14:backgroundMark x1="75667" y1="1481" x2="85333" y2="2963"/>
                        <a14:backgroundMark x1="85333" y1="2963" x2="89083" y2="8000"/>
                        <a14:backgroundMark x1="89083" y1="8000" x2="91167" y2="18519"/>
                        <a14:backgroundMark x1="91167" y1="18519" x2="85583" y2="38519"/>
                        <a14:backgroundMark x1="85583" y1="38519" x2="49000" y2="88000"/>
                        <a14:backgroundMark x1="62667" y1="79407" x2="73333" y2="59259"/>
                        <a14:backgroundMark x1="74333" y1="58074" x2="74333" y2="58074"/>
                        <a14:backgroundMark x1="76000" y1="57778" x2="63333" y2="72444"/>
                        <a14:backgroundMark x1="63333" y1="72444" x2="64667" y2="69333"/>
                        <a14:backgroundMark x1="61167" y1="74963" x2="61500" y2="74667"/>
                        <a14:backgroundMark x1="64167" y1="72889" x2="59750" y2="76000"/>
                        <a14:backgroundMark x1="59750" y1="76000" x2="60167" y2="76741"/>
                        <a14:backgroundMark x1="68833" y1="69037" x2="68000" y2="69630"/>
                        <a14:backgroundMark x1="68833" y1="70222" x2="70167" y2="69630"/>
                        <a14:backgroundMark x1="36333" y1="36741" x2="32667" y2="42963"/>
                        <a14:backgroundMark x1="32667" y1="42963" x2="6417" y2="76148"/>
                        <a14:backgroundMark x1="6417" y1="76148" x2="5333" y2="78222"/>
                        <a14:backgroundMark x1="15000" y1="64296" x2="14667" y2="64000"/>
                        <a14:backgroundMark x1="16500" y1="57778" x2="16000" y2="61333"/>
                        <a14:backgroundMark x1="16667" y1="60444" x2="14000" y2="63111"/>
                        <a14:backgroundMark x1="4833" y1="79407" x2="8333" y2="77037"/>
                        <a14:backgroundMark x1="6500" y1="80000" x2="5500" y2="81778"/>
                        <a14:backgroundMark x1="52667" y1="17481" x2="49833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31163">
            <a:off x="1590518" y="-1672996"/>
            <a:ext cx="8690136" cy="905553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1E68AA9-387F-4688-9B1C-9A13C7CA95DE}"/>
              </a:ext>
            </a:extLst>
          </p:cNvPr>
          <p:cNvSpPr txBox="1"/>
          <p:nvPr/>
        </p:nvSpPr>
        <p:spPr>
          <a:xfrm rot="2559162">
            <a:off x="581284" y="381009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latin typeface="Congenial Light" panose="02000503040000020004" pitchFamily="2" charset="0"/>
              </a:rPr>
              <a:t>Mliječna Staza</a:t>
            </a:r>
            <a:endParaRPr lang="en-US" b="1" i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4BECE9EF-1ADE-46D0-AC50-0D3325FF0145}"/>
              </a:ext>
            </a:extLst>
          </p:cNvPr>
          <p:cNvCxnSpPr>
            <a:cxnSpLocks/>
          </p:cNvCxnSpPr>
          <p:nvPr/>
        </p:nvCxnSpPr>
        <p:spPr>
          <a:xfrm flipH="1" flipV="1">
            <a:off x="13036447" y="6927158"/>
            <a:ext cx="1866900" cy="12763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BB0A938E-E95E-4CE8-AF74-55D7A49CEBFC}"/>
              </a:ext>
            </a:extLst>
          </p:cNvPr>
          <p:cNvSpPr/>
          <p:nvPr/>
        </p:nvSpPr>
        <p:spPr>
          <a:xfrm>
            <a:off x="7825877" y="3740842"/>
            <a:ext cx="1893879" cy="1770679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58 0.57222 L -0.57252 -0.625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61" y="-59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56895">
            <a:off x="5517974" y="679145"/>
            <a:ext cx="6238373" cy="6238373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344C3598-6FAF-4158-9DCB-940AB978B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9" b="89926" l="5750" r="90000">
                        <a14:foregroundMark x1="33667" y1="49481" x2="43000" y2="37630"/>
                        <a14:foregroundMark x1="43000" y1="37630" x2="45500" y2="35556"/>
                        <a14:foregroundMark x1="50865" y1="22171" x2="71250" y2="10963"/>
                        <a14:foregroundMark x1="71250" y1="10963" x2="78167" y2="18815"/>
                        <a14:foregroundMark x1="78167" y1="18815" x2="79000" y2="30074"/>
                        <a14:foregroundMark x1="79000" y1="30074" x2="72583" y2="50963"/>
                        <a14:foregroundMark x1="72583" y1="50963" x2="51500" y2="79407"/>
                        <a14:foregroundMark x1="51500" y1="79407" x2="24333" y2="92444"/>
                        <a14:foregroundMark x1="24333" y1="92444" x2="15333" y2="92741"/>
                        <a14:foregroundMark x1="15333" y1="92741" x2="10917" y2="91111"/>
                        <a14:foregroundMark x1="10917" y1="91111" x2="5750" y2="83259"/>
                        <a14:foregroundMark x1="7394" y1="81247" x2="28500" y2="55407"/>
                        <a14:foregroundMark x1="5750" y1="83259" x2="6182" y2="82730"/>
                        <a14:foregroundMark x1="6005" y1="82483" x2="5500" y2="85778"/>
                        <a14:foregroundMark x1="5500" y1="85778" x2="9417" y2="93037"/>
                        <a14:foregroundMark x1="9417" y1="93037" x2="15083" y2="96000"/>
                        <a14:foregroundMark x1="15083" y1="96000" x2="43750" y2="88444"/>
                        <a14:foregroundMark x1="43750" y1="88444" x2="49718" y2="83912"/>
                        <a14:foregroundMark x1="81845" y1="40458" x2="81917" y2="40296"/>
                        <a14:foregroundMark x1="81917" y1="40296" x2="86000" y2="19407"/>
                        <a14:foregroundMark x1="86000" y1="19407" x2="86250" y2="9185"/>
                        <a14:foregroundMark x1="86250" y1="9185" x2="83289" y2="4861"/>
                        <a14:foregroundMark x1="52922" y1="16686" x2="52833" y2="16741"/>
                        <a14:foregroundMark x1="73510" y1="3863" x2="59818" y2="12390"/>
                        <a14:foregroundMark x1="52833" y1="16741" x2="52642" y2="16991"/>
                        <a14:backgroundMark x1="33333" y1="39704" x2="62083" y2="8296"/>
                        <a14:backgroundMark x1="62083" y1="8296" x2="70000" y2="2370"/>
                        <a14:backgroundMark x1="70000" y1="2370" x2="75667" y2="1481"/>
                        <a14:backgroundMark x1="75667" y1="1481" x2="85333" y2="2963"/>
                        <a14:backgroundMark x1="85333" y1="2963" x2="89083" y2="8000"/>
                        <a14:backgroundMark x1="89083" y1="8000" x2="91167" y2="18519"/>
                        <a14:backgroundMark x1="91167" y1="18519" x2="85583" y2="38519"/>
                        <a14:backgroundMark x1="85583" y1="38519" x2="49000" y2="88000"/>
                        <a14:backgroundMark x1="62667" y1="79407" x2="73333" y2="59259"/>
                        <a14:backgroundMark x1="74333" y1="58074" x2="74333" y2="58074"/>
                        <a14:backgroundMark x1="76000" y1="57778" x2="63333" y2="72444"/>
                        <a14:backgroundMark x1="63333" y1="72444" x2="64667" y2="69333"/>
                        <a14:backgroundMark x1="61167" y1="74963" x2="61500" y2="74667"/>
                        <a14:backgroundMark x1="64167" y1="72889" x2="59750" y2="76000"/>
                        <a14:backgroundMark x1="59750" y1="76000" x2="60167" y2="76741"/>
                        <a14:backgroundMark x1="68833" y1="69037" x2="68000" y2="69630"/>
                        <a14:backgroundMark x1="68833" y1="70222" x2="70167" y2="69630"/>
                        <a14:backgroundMark x1="36333" y1="36741" x2="32667" y2="42963"/>
                        <a14:backgroundMark x1="32667" y1="42963" x2="6417" y2="76148"/>
                        <a14:backgroundMark x1="6417" y1="76148" x2="5333" y2="78222"/>
                        <a14:backgroundMark x1="15000" y1="64296" x2="14667" y2="64000"/>
                        <a14:backgroundMark x1="16500" y1="57778" x2="16000" y2="61333"/>
                        <a14:backgroundMark x1="16667" y1="60444" x2="14000" y2="63111"/>
                        <a14:backgroundMark x1="4833" y1="79407" x2="8333" y2="77037"/>
                        <a14:backgroundMark x1="6500" y1="80000" x2="5500" y2="81778"/>
                        <a14:backgroundMark x1="52667" y1="17481" x2="49833" y2="18667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31163">
            <a:off x="1590518" y="-1672996"/>
            <a:ext cx="8690136" cy="9055538"/>
          </a:xfrm>
          <a:prstGeom prst="rect">
            <a:avLst/>
          </a:prstGeom>
        </p:spPr>
      </p:pic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BB0A938E-E95E-4CE8-AF74-55D7A49CEBFC}"/>
              </a:ext>
            </a:extLst>
          </p:cNvPr>
          <p:cNvSpPr/>
          <p:nvPr/>
        </p:nvSpPr>
        <p:spPr>
          <a:xfrm>
            <a:off x="3285412" y="1331973"/>
            <a:ext cx="5503047" cy="38332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BC373971-268E-4BCD-8FCE-A778FDB0C624}"/>
              </a:ext>
            </a:extLst>
          </p:cNvPr>
          <p:cNvSpPr/>
          <p:nvPr/>
        </p:nvSpPr>
        <p:spPr>
          <a:xfrm>
            <a:off x="3285412" y="1331973"/>
            <a:ext cx="5503047" cy="38512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823534" y="82061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 crne rupe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305670" y="613482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>
            <a:extLst>
              <a:ext uri="{FF2B5EF4-FFF2-40B4-BE49-F238E27FC236}">
                <a16:creationId xmlns:a16="http://schemas.microsoft.com/office/drawing/2014/main" id="{90B63BBB-D306-4C81-A1EC-AD7F85EC592F}"/>
              </a:ext>
            </a:extLst>
          </p:cNvPr>
          <p:cNvSpPr txBox="1"/>
          <p:nvPr/>
        </p:nvSpPr>
        <p:spPr>
          <a:xfrm>
            <a:off x="305670" y="5365384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Sagittarius</a:t>
            </a:r>
            <a:r>
              <a:rPr lang="hr-HR" sz="4400" b="1" dirty="0">
                <a:solidFill>
                  <a:schemeClr val="bg1"/>
                </a:solidFill>
                <a:latin typeface="Congenial Light" panose="02000503040000020004" pitchFamily="2" charset="0"/>
              </a:rPr>
              <a:t> A*</a:t>
            </a:r>
            <a:endParaRPr lang="en-US" sz="4400" b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1E68AA9-387F-4688-9B1C-9A13C7CA95DE}"/>
              </a:ext>
            </a:extLst>
          </p:cNvPr>
          <p:cNvSpPr txBox="1"/>
          <p:nvPr/>
        </p:nvSpPr>
        <p:spPr>
          <a:xfrm rot="2559162">
            <a:off x="581284" y="381009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latin typeface="Congenial Light" panose="02000503040000020004" pitchFamily="2" charset="0"/>
              </a:rPr>
              <a:t>Mliječna Staza</a:t>
            </a:r>
            <a:endParaRPr lang="en-US" b="1" i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256895">
            <a:off x="5275462" y="198511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823534" y="82061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 crne rupe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305670" y="613482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>
            <a:extLst>
              <a:ext uri="{FF2B5EF4-FFF2-40B4-BE49-F238E27FC236}">
                <a16:creationId xmlns:a16="http://schemas.microsoft.com/office/drawing/2014/main" id="{90B63BBB-D306-4C81-A1EC-AD7F85EC592F}"/>
              </a:ext>
            </a:extLst>
          </p:cNvPr>
          <p:cNvSpPr txBox="1"/>
          <p:nvPr/>
        </p:nvSpPr>
        <p:spPr>
          <a:xfrm>
            <a:off x="305670" y="5365384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Sagittarius</a:t>
            </a:r>
            <a:r>
              <a:rPr lang="hr-HR" sz="4400" b="1" dirty="0">
                <a:solidFill>
                  <a:schemeClr val="bg1"/>
                </a:solidFill>
                <a:latin typeface="Congenial Light" panose="02000503040000020004" pitchFamily="2" charset="0"/>
              </a:rPr>
              <a:t> A*</a:t>
            </a:r>
            <a:endParaRPr lang="en-US" sz="4400" b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344C3598-6FAF-4158-9DCB-940AB978B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19" b="89926" l="5750" r="90000">
                        <a14:foregroundMark x1="33667" y1="49481" x2="43000" y2="37630"/>
                        <a14:foregroundMark x1="43000" y1="37630" x2="45500" y2="35556"/>
                        <a14:foregroundMark x1="50865" y1="22171" x2="71250" y2="10963"/>
                        <a14:foregroundMark x1="71250" y1="10963" x2="78167" y2="18815"/>
                        <a14:foregroundMark x1="78167" y1="18815" x2="79000" y2="30074"/>
                        <a14:foregroundMark x1="79000" y1="30074" x2="72583" y2="50963"/>
                        <a14:foregroundMark x1="72583" y1="50963" x2="51500" y2="79407"/>
                        <a14:foregroundMark x1="51500" y1="79407" x2="24333" y2="92444"/>
                        <a14:foregroundMark x1="24333" y1="92444" x2="15333" y2="92741"/>
                        <a14:foregroundMark x1="15333" y1="92741" x2="10917" y2="91111"/>
                        <a14:foregroundMark x1="10917" y1="91111" x2="5750" y2="83259"/>
                        <a14:foregroundMark x1="7394" y1="81247" x2="28500" y2="55407"/>
                        <a14:foregroundMark x1="5750" y1="83259" x2="6182" y2="82730"/>
                        <a14:foregroundMark x1="6005" y1="82483" x2="5500" y2="85778"/>
                        <a14:foregroundMark x1="5500" y1="85778" x2="9417" y2="93037"/>
                        <a14:foregroundMark x1="9417" y1="93037" x2="15083" y2="96000"/>
                        <a14:foregroundMark x1="15083" y1="96000" x2="43750" y2="88444"/>
                        <a14:foregroundMark x1="43750" y1="88444" x2="49718" y2="83912"/>
                        <a14:foregroundMark x1="81845" y1="40458" x2="81917" y2="40296"/>
                        <a14:foregroundMark x1="81917" y1="40296" x2="86000" y2="19407"/>
                        <a14:foregroundMark x1="86000" y1="19407" x2="86250" y2="9185"/>
                        <a14:foregroundMark x1="86250" y1="9185" x2="83289" y2="4861"/>
                        <a14:foregroundMark x1="52922" y1="16686" x2="52833" y2="16741"/>
                        <a14:foregroundMark x1="73510" y1="3863" x2="59818" y2="12390"/>
                        <a14:foregroundMark x1="52833" y1="16741" x2="52642" y2="16991"/>
                        <a14:backgroundMark x1="33333" y1="39704" x2="62083" y2="8296"/>
                        <a14:backgroundMark x1="62083" y1="8296" x2="70000" y2="2370"/>
                        <a14:backgroundMark x1="70000" y1="2370" x2="75667" y2="1481"/>
                        <a14:backgroundMark x1="75667" y1="1481" x2="85333" y2="2963"/>
                        <a14:backgroundMark x1="85333" y1="2963" x2="89083" y2="8000"/>
                        <a14:backgroundMark x1="89083" y1="8000" x2="91167" y2="18519"/>
                        <a14:backgroundMark x1="91167" y1="18519" x2="85583" y2="38519"/>
                        <a14:backgroundMark x1="85583" y1="38519" x2="49000" y2="88000"/>
                        <a14:backgroundMark x1="62667" y1="79407" x2="73333" y2="59259"/>
                        <a14:backgroundMark x1="74333" y1="58074" x2="74333" y2="58074"/>
                        <a14:backgroundMark x1="76000" y1="57778" x2="63333" y2="72444"/>
                        <a14:backgroundMark x1="63333" y1="72444" x2="64667" y2="69333"/>
                        <a14:backgroundMark x1="61167" y1="74963" x2="61500" y2="74667"/>
                        <a14:backgroundMark x1="64167" y1="72889" x2="59750" y2="76000"/>
                        <a14:backgroundMark x1="59750" y1="76000" x2="60167" y2="76741"/>
                        <a14:backgroundMark x1="68833" y1="69037" x2="68000" y2="69630"/>
                        <a14:backgroundMark x1="68833" y1="70222" x2="70167" y2="69630"/>
                        <a14:backgroundMark x1="36333" y1="36741" x2="32667" y2="42963"/>
                        <a14:backgroundMark x1="32667" y1="42963" x2="6417" y2="76148"/>
                        <a14:backgroundMark x1="6417" y1="76148" x2="5333" y2="78222"/>
                        <a14:backgroundMark x1="15000" y1="64296" x2="14667" y2="64000"/>
                        <a14:backgroundMark x1="16500" y1="57778" x2="16000" y2="61333"/>
                        <a14:backgroundMark x1="16667" y1="60444" x2="14000" y2="63111"/>
                        <a14:backgroundMark x1="4833" y1="79407" x2="8333" y2="77037"/>
                        <a14:backgroundMark x1="6500" y1="80000" x2="5500" y2="81778"/>
                        <a14:backgroundMark x1="52667" y1="17481" x2="49833" y2="18667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4458">
            <a:off x="7424326" y="4522028"/>
            <a:ext cx="2523993" cy="263012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1E68AA9-387F-4688-9B1C-9A13C7CA95DE}"/>
              </a:ext>
            </a:extLst>
          </p:cNvPr>
          <p:cNvSpPr txBox="1"/>
          <p:nvPr/>
        </p:nvSpPr>
        <p:spPr>
          <a:xfrm rot="931493">
            <a:off x="7199040" y="6478495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b="1" i="1" dirty="0">
                <a:solidFill>
                  <a:schemeClr val="bg1"/>
                </a:solidFill>
                <a:latin typeface="Congenial Light" panose="02000503040000020004" pitchFamily="2" charset="0"/>
              </a:rPr>
              <a:t>Mliječna Staza</a:t>
            </a:r>
            <a:endParaRPr lang="en-US" sz="800" b="1" i="1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BB0A938E-E95E-4CE8-AF74-55D7A49CEBFC}"/>
              </a:ext>
            </a:extLst>
          </p:cNvPr>
          <p:cNvSpPr/>
          <p:nvPr/>
        </p:nvSpPr>
        <p:spPr>
          <a:xfrm>
            <a:off x="10423692" y="5052649"/>
            <a:ext cx="1597870" cy="1568880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A05C8E-8F7A-403F-AD26-AB4F4A7167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2860" y="1588190"/>
            <a:ext cx="4170593" cy="2347655"/>
          </a:xfrm>
          <a:prstGeom prst="rect">
            <a:avLst/>
          </a:prstGeom>
        </p:spPr>
      </p:pic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DA97CCC7-2BB8-4272-8D96-F37389C203FD}"/>
              </a:ext>
            </a:extLst>
          </p:cNvPr>
          <p:cNvSpPr/>
          <p:nvPr/>
        </p:nvSpPr>
        <p:spPr>
          <a:xfrm>
            <a:off x="8066821" y="2073060"/>
            <a:ext cx="2893191" cy="150888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supermasivna</a:t>
            </a:r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 crna rupa u centru naše galaksije – Mliječne Staze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C7488DEE-544A-4AED-9664-C77E434ECA16}"/>
              </a:ext>
            </a:extLst>
          </p:cNvPr>
          <p:cNvSpPr/>
          <p:nvPr/>
        </p:nvSpPr>
        <p:spPr>
          <a:xfrm>
            <a:off x="5442184" y="507234"/>
            <a:ext cx="2451791" cy="150888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masa i do milijardu puta veća od Sunčeve mase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5" name="Pravokutnik: zaobljeni kutovi 24">
            <a:extLst>
              <a:ext uri="{FF2B5EF4-FFF2-40B4-BE49-F238E27FC236}">
                <a16:creationId xmlns:a16="http://schemas.microsoft.com/office/drawing/2014/main" id="{7B0EDCD9-3C25-4ED1-8426-0B1E7C16A084}"/>
              </a:ext>
            </a:extLst>
          </p:cNvPr>
          <p:cNvSpPr/>
          <p:nvPr/>
        </p:nvSpPr>
        <p:spPr>
          <a:xfrm>
            <a:off x="5421017" y="3884906"/>
            <a:ext cx="3307379" cy="11533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udaljena 26 000 svjetlosnih godina od Zemlje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7" name="Pravokutnik: zaobljeni kutovi 26">
            <a:extLst>
              <a:ext uri="{FF2B5EF4-FFF2-40B4-BE49-F238E27FC236}">
                <a16:creationId xmlns:a16="http://schemas.microsoft.com/office/drawing/2014/main" id="{2C5DA439-D4C5-45E7-A8CC-ABBDDC6F49DE}"/>
              </a:ext>
            </a:extLst>
          </p:cNvPr>
          <p:cNvSpPr/>
          <p:nvPr/>
        </p:nvSpPr>
        <p:spPr>
          <a:xfrm>
            <a:off x="947719" y="4112442"/>
            <a:ext cx="3307380" cy="97812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masa (4.154±0.014)×10⁶</a:t>
            </a:r>
            <a:r>
              <a:rPr lang="hr-HR" sz="2400" b="1" i="1" dirty="0">
                <a:solidFill>
                  <a:schemeClr val="bg1"/>
                </a:solidFill>
                <a:effectLst/>
                <a:latin typeface="Congenial Light" panose="02000503040000020004" pitchFamily="2" charset="0"/>
              </a:rPr>
              <a:t> M</a:t>
            </a:r>
            <a:r>
              <a:rPr lang="hr-HR" sz="2400" b="1" i="0" baseline="-25000" dirty="0">
                <a:solidFill>
                  <a:schemeClr val="bg1"/>
                </a:solidFill>
                <a:effectLst/>
                <a:latin typeface="Congenial Light" panose="02000503040000020004" pitchFamily="2" charset="0"/>
              </a:rPr>
              <a:t>☉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pic>
        <p:nvPicPr>
          <p:cNvPr id="28" name="Grafika 27" descr="Space Saucer with solid fill">
            <a:extLst>
              <a:ext uri="{FF2B5EF4-FFF2-40B4-BE49-F238E27FC236}">
                <a16:creationId xmlns:a16="http://schemas.microsoft.com/office/drawing/2014/main" id="{4E3FD28B-0AF9-4868-9875-3734255899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920193">
            <a:off x="6542578" y="2648415"/>
            <a:ext cx="674567" cy="674567"/>
          </a:xfrm>
          <a:prstGeom prst="rect">
            <a:avLst/>
          </a:prstGeom>
        </p:spPr>
      </p:pic>
      <p:pic>
        <p:nvPicPr>
          <p:cNvPr id="29" name="Grafika 28" descr="Satellite with solid fill">
            <a:extLst>
              <a:ext uri="{FF2B5EF4-FFF2-40B4-BE49-F238E27FC236}">
                <a16:creationId xmlns:a16="http://schemas.microsoft.com/office/drawing/2014/main" id="{92A1174C-6BF8-4DA2-A6A9-A2BE723BF9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258360">
            <a:off x="9225241" y="751978"/>
            <a:ext cx="598927" cy="598927"/>
          </a:xfrm>
          <a:prstGeom prst="rect">
            <a:avLst/>
          </a:prstGeom>
        </p:spPr>
      </p:pic>
      <p:sp>
        <p:nvSpPr>
          <p:cNvPr id="30" name="Znak zbrajanja 29">
            <a:extLst>
              <a:ext uri="{FF2B5EF4-FFF2-40B4-BE49-F238E27FC236}">
                <a16:creationId xmlns:a16="http://schemas.microsoft.com/office/drawing/2014/main" id="{C60C61AE-85EA-4EE9-BFD1-ED2D056FE0C5}"/>
              </a:ext>
            </a:extLst>
          </p:cNvPr>
          <p:cNvSpPr/>
          <p:nvPr/>
        </p:nvSpPr>
        <p:spPr>
          <a:xfrm rot="2281504">
            <a:off x="4594023" y="5383559"/>
            <a:ext cx="633122" cy="601603"/>
          </a:xfrm>
          <a:prstGeom prst="mathPlus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a 32" descr="Alien Face with solid fill">
            <a:extLst>
              <a:ext uri="{FF2B5EF4-FFF2-40B4-BE49-F238E27FC236}">
                <a16:creationId xmlns:a16="http://schemas.microsoft.com/office/drawing/2014/main" id="{C0D4A704-FF18-4A7A-8E7D-88509B8FA1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978090">
            <a:off x="10140963" y="4159507"/>
            <a:ext cx="659247" cy="65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a 34" descr="Earth with solid fill">
            <a:extLst>
              <a:ext uri="{FF2B5EF4-FFF2-40B4-BE49-F238E27FC236}">
                <a16:creationId xmlns:a16="http://schemas.microsoft.com/office/drawing/2014/main" id="{AABB80FF-2921-430B-8A54-53AD799D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43" y="3798332"/>
            <a:ext cx="383327" cy="383327"/>
          </a:xfrm>
          <a:prstGeom prst="rect">
            <a:avLst/>
          </a:prstGeom>
        </p:spPr>
      </p:pic>
      <p:pic>
        <p:nvPicPr>
          <p:cNvPr id="36" name="Grafika 35" descr="Earth with solid fill">
            <a:extLst>
              <a:ext uri="{FF2B5EF4-FFF2-40B4-BE49-F238E27FC236}">
                <a16:creationId xmlns:a16="http://schemas.microsoft.com/office/drawing/2014/main" id="{99FC8CC2-9E63-43A9-9DAB-4A16E2DB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25" y="3206794"/>
            <a:ext cx="613220" cy="613220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05627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rgbClr val="35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Bijele rupe</a:t>
            </a:r>
            <a:endParaRPr lang="en-US" sz="5000" b="1" dirty="0">
              <a:solidFill>
                <a:srgbClr val="350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3" y="2465425"/>
            <a:ext cx="383327" cy="383327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rgbClr val="35088E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rgbClr val="35088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6541731" y="-6054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4174352" y="1381896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4927284" y="73679"/>
            <a:ext cx="2337431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-7942980" y="607767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a 33" descr="Earth with solid fill">
            <a:extLst>
              <a:ext uri="{FF2B5EF4-FFF2-40B4-BE49-F238E27FC236}">
                <a16:creationId xmlns:a16="http://schemas.microsoft.com/office/drawing/2014/main" id="{64560072-68AB-4BE2-BEDB-E8CDDA9DB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072" y="2823467"/>
            <a:ext cx="383327" cy="383327"/>
          </a:xfrm>
          <a:prstGeom prst="rect">
            <a:avLst/>
          </a:prstGeom>
        </p:spPr>
      </p:pic>
      <p:sp>
        <p:nvSpPr>
          <p:cNvPr id="38" name="TekstniOkvir 37">
            <a:extLst>
              <a:ext uri="{FF2B5EF4-FFF2-40B4-BE49-F238E27FC236}">
                <a16:creationId xmlns:a16="http://schemas.microsoft.com/office/drawing/2014/main" id="{C3B6706F-F7E3-4C20-8602-9C178BB4F3C4}"/>
              </a:ext>
            </a:extLst>
          </p:cNvPr>
          <p:cNvSpPr txBox="1"/>
          <p:nvPr/>
        </p:nvSpPr>
        <p:spPr>
          <a:xfrm>
            <a:off x="1027475" y="2690336"/>
            <a:ext cx="6428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skoro ista svojstva kao i crna rupa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suprotnost crnoj rupi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mjesto u prostoru i vremenu u koje se ne može ući izvana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nastanak kada crna rupa „umre”, tj. eksplodira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hawking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 radijacija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0A56471-5FAC-4F4B-B4A8-47BF446E53D9}"/>
              </a:ext>
            </a:extLst>
          </p:cNvPr>
          <p:cNvSpPr/>
          <p:nvPr/>
        </p:nvSpPr>
        <p:spPr>
          <a:xfrm>
            <a:off x="2314574" y="1121101"/>
            <a:ext cx="7562850" cy="514913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4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a 34" descr="Earth with solid fill">
            <a:extLst>
              <a:ext uri="{FF2B5EF4-FFF2-40B4-BE49-F238E27FC236}">
                <a16:creationId xmlns:a16="http://schemas.microsoft.com/office/drawing/2014/main" id="{AABB80FF-2921-430B-8A54-53AD799D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43" y="3798332"/>
            <a:ext cx="383327" cy="383327"/>
          </a:xfrm>
          <a:prstGeom prst="rect">
            <a:avLst/>
          </a:prstGeom>
        </p:spPr>
      </p:pic>
      <p:pic>
        <p:nvPicPr>
          <p:cNvPr id="36" name="Grafika 35" descr="Earth with solid fill">
            <a:extLst>
              <a:ext uri="{FF2B5EF4-FFF2-40B4-BE49-F238E27FC236}">
                <a16:creationId xmlns:a16="http://schemas.microsoft.com/office/drawing/2014/main" id="{99FC8CC2-9E63-43A9-9DAB-4A16E2DB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25" y="3206794"/>
            <a:ext cx="613220" cy="613220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05627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rgbClr val="35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Bijele rupe</a:t>
            </a:r>
            <a:endParaRPr lang="en-US" sz="5000" b="1" dirty="0">
              <a:solidFill>
                <a:srgbClr val="350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3" y="2465425"/>
            <a:ext cx="383327" cy="383327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rgbClr val="35088E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rgbClr val="35088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6541731" y="-6054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4174352" y="1381896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4927284" y="73679"/>
            <a:ext cx="2337431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-7942980" y="607767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0A56471-5FAC-4F4B-B4A8-47BF446E53D9}"/>
              </a:ext>
            </a:extLst>
          </p:cNvPr>
          <p:cNvSpPr/>
          <p:nvPr/>
        </p:nvSpPr>
        <p:spPr>
          <a:xfrm>
            <a:off x="1323008" y="1951346"/>
            <a:ext cx="4086226" cy="348864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fika 33" descr="Earth with solid fill">
            <a:extLst>
              <a:ext uri="{FF2B5EF4-FFF2-40B4-BE49-F238E27FC236}">
                <a16:creationId xmlns:a16="http://schemas.microsoft.com/office/drawing/2014/main" id="{64560072-68AB-4BE2-BEDB-E8CDDA9DB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072" y="2823467"/>
            <a:ext cx="383327" cy="38332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F3A107F-E5B9-4CBD-969C-3F73C7B298E4}"/>
              </a:ext>
            </a:extLst>
          </p:cNvPr>
          <p:cNvSpPr txBox="1"/>
          <p:nvPr/>
        </p:nvSpPr>
        <p:spPr>
          <a:xfrm>
            <a:off x="5409234" y="2957003"/>
            <a:ext cx="63546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5088E"/>
                </a:solidFill>
                <a:latin typeface="Congenial Light" panose="02000503040000020004" pitchFamily="2" charset="0"/>
              </a:rPr>
              <a:t>skoro ista svojstva kao i crna rupa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5088E"/>
                </a:solidFill>
                <a:latin typeface="Congenial Light" panose="02000503040000020004" pitchFamily="2" charset="0"/>
              </a:rPr>
              <a:t>suprotnost crnoj rupi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5088E"/>
                </a:solidFill>
                <a:latin typeface="Congenial Light" panose="02000503040000020004" pitchFamily="2" charset="0"/>
              </a:rPr>
              <a:t>mjesto u prostoru i vremenu u koje se ne može ući izvana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5088E"/>
                </a:solidFill>
                <a:latin typeface="Congenial Light" panose="02000503040000020004" pitchFamily="2" charset="0"/>
              </a:rPr>
              <a:t>nastanak kada crna rupa „umre”, tj. eksplodira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hawking</a:t>
            </a:r>
            <a:r>
              <a:rPr lang="hr-HR" dirty="0">
                <a:solidFill>
                  <a:srgbClr val="35088E"/>
                </a:solidFill>
                <a:latin typeface="Congenial Light" panose="02000503040000020004" pitchFamily="2" charset="0"/>
              </a:rPr>
              <a:t> radijacija</a:t>
            </a:r>
          </a:p>
        </p:txBody>
      </p:sp>
    </p:spTree>
    <p:extLst>
      <p:ext uri="{BB962C8B-B14F-4D97-AF65-F5344CB8AC3E}">
        <p14:creationId xmlns:p14="http://schemas.microsoft.com/office/powerpoint/2010/main" val="202998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24BD5836-E479-4751-9E4C-8553C7215083}"/>
              </a:ext>
            </a:extLst>
          </p:cNvPr>
          <p:cNvSpPr/>
          <p:nvPr/>
        </p:nvSpPr>
        <p:spPr>
          <a:xfrm>
            <a:off x="6000750" y="-572925"/>
            <a:ext cx="7054121" cy="8173871"/>
          </a:xfrm>
          <a:prstGeom prst="rect">
            <a:avLst/>
          </a:prstGeom>
          <a:solidFill>
            <a:srgbClr val="350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38AA0889-2AA1-441E-8DB4-A207C1868DAA}"/>
              </a:ext>
            </a:extLst>
          </p:cNvPr>
          <p:cNvSpPr/>
          <p:nvPr/>
        </p:nvSpPr>
        <p:spPr>
          <a:xfrm>
            <a:off x="5701593" y="1694673"/>
            <a:ext cx="8128707" cy="401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fika 34" descr="Earth with solid fill">
            <a:extLst>
              <a:ext uri="{FF2B5EF4-FFF2-40B4-BE49-F238E27FC236}">
                <a16:creationId xmlns:a16="http://schemas.microsoft.com/office/drawing/2014/main" id="{AABB80FF-2921-430B-8A54-53AD799D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46" y="3538488"/>
            <a:ext cx="613220" cy="613220"/>
          </a:xfrm>
          <a:prstGeom prst="rect">
            <a:avLst/>
          </a:prstGeom>
        </p:spPr>
      </p:pic>
      <p:pic>
        <p:nvPicPr>
          <p:cNvPr id="36" name="Grafika 35" descr="Earth with solid fill">
            <a:extLst>
              <a:ext uri="{FF2B5EF4-FFF2-40B4-BE49-F238E27FC236}">
                <a16:creationId xmlns:a16="http://schemas.microsoft.com/office/drawing/2014/main" id="{99FC8CC2-9E63-43A9-9DAB-4A16E2DB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51" y="3206794"/>
            <a:ext cx="383327" cy="383327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05627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12331"/>
            <a:ext cx="7716309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rgbClr val="35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Crvotočine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3" y="2465425"/>
            <a:ext cx="383327" cy="383327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rgbClr val="35088E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rgbClr val="35088E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rgbClr val="35088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6541731" y="-6054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4174352" y="1381896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4927284" y="-572924"/>
            <a:ext cx="2337431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2747F4D-1545-4672-AC74-DDD9024DDEDA}"/>
              </a:ext>
            </a:extLst>
          </p:cNvPr>
          <p:cNvCxnSpPr>
            <a:cxnSpLocks/>
          </p:cNvCxnSpPr>
          <p:nvPr/>
        </p:nvCxnSpPr>
        <p:spPr>
          <a:xfrm>
            <a:off x="-7942980" y="6077675"/>
            <a:ext cx="3447180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a 33" descr="Earth with solid fill">
            <a:extLst>
              <a:ext uri="{FF2B5EF4-FFF2-40B4-BE49-F238E27FC236}">
                <a16:creationId xmlns:a16="http://schemas.microsoft.com/office/drawing/2014/main" id="{64560072-68AB-4BE2-BEDB-E8CDDA9DB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072" y="2823467"/>
            <a:ext cx="383327" cy="38332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3706FCB-A9F0-48E6-BA4B-44277E88B906}"/>
              </a:ext>
            </a:extLst>
          </p:cNvPr>
          <p:cNvSpPr txBox="1"/>
          <p:nvPr/>
        </p:nvSpPr>
        <p:spPr>
          <a:xfrm>
            <a:off x="734844" y="2118718"/>
            <a:ext cx="496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spekulativna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struktura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koja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povezuje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različite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točke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u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prostor-vremenu</a:t>
            </a:r>
            <a:endParaRPr lang="hr-HR" sz="2000" dirty="0">
              <a:solidFill>
                <a:srgbClr val="35088E"/>
              </a:solidFill>
              <a:latin typeface="Congenial Light" panose="0200050304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mogu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povezati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izuzetno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daleke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udaljenosti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,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kao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što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su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milijarde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svjetlosnih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godina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,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ali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i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kratke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udaljenosti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,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kao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što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je par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metara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,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različite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svemire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ili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različite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točke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vremena</a:t>
            </a:r>
            <a:endParaRPr lang="hr-HR" sz="2000" dirty="0">
              <a:solidFill>
                <a:srgbClr val="35088E"/>
              </a:solidFill>
              <a:latin typeface="Congenial Light" panose="0200050304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strojev</a:t>
            </a:r>
            <a:r>
              <a:rPr lang="hr-HR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i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za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putovanje</a:t>
            </a:r>
            <a:r>
              <a:rPr lang="en-US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u </a:t>
            </a:r>
            <a:r>
              <a:rPr lang="en-US" sz="2000" dirty="0" err="1">
                <a:solidFill>
                  <a:srgbClr val="35088E"/>
                </a:solidFill>
                <a:latin typeface="Congenial Light" panose="02000503040000020004" pitchFamily="2" charset="0"/>
              </a:rPr>
              <a:t>prošlost</a:t>
            </a:r>
            <a:r>
              <a:rPr lang="hr-HR" sz="2000" dirty="0">
                <a:solidFill>
                  <a:srgbClr val="35088E"/>
                </a:solidFill>
                <a:latin typeface="Congenial Light" panose="02000503040000020004" pitchFamily="2" charset="0"/>
              </a:rPr>
              <a:t> i budućnost</a:t>
            </a:r>
            <a:endParaRPr lang="en-US" sz="2000" dirty="0">
              <a:solidFill>
                <a:srgbClr val="35088E"/>
              </a:solidFill>
              <a:latin typeface="Congenial Light" panose="02000503040000020004" pitchFamily="2" charset="0"/>
            </a:endParaRPr>
          </a:p>
        </p:txBody>
      </p:sp>
      <p:pic>
        <p:nvPicPr>
          <p:cNvPr id="10" name="Slika 9" descr="Slika na kojoj se prikazuje svijetlo, tamno, osvijetljeno, jarko&#10;&#10;Opis je automatski generiran">
            <a:extLst>
              <a:ext uri="{FF2B5EF4-FFF2-40B4-BE49-F238E27FC236}">
                <a16:creationId xmlns:a16="http://schemas.microsoft.com/office/drawing/2014/main" id="{D40913B3-62E9-4F96-ADE6-D3D20AB52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6395"/>
          <a:stretch/>
        </p:blipFill>
        <p:spPr>
          <a:xfrm>
            <a:off x="6250224" y="1993560"/>
            <a:ext cx="5800725" cy="34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oon">
                <a:extLst>
                  <a:ext uri="{FF2B5EF4-FFF2-40B4-BE49-F238E27FC236}">
                    <a16:creationId xmlns:a16="http://schemas.microsoft.com/office/drawing/2014/main" id="{F67D7BA5-CACC-4D68-814F-55AAAB55E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60414052"/>
                  </p:ext>
                </p:extLst>
              </p:nvPr>
            </p:nvGraphicFramePr>
            <p:xfrm>
              <a:off x="249308" y="247408"/>
              <a:ext cx="574226" cy="5742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74226" cy="574227"/>
                    </a:xfrm>
                    <a:prstGeom prst="rect">
                      <a:avLst/>
                    </a:prstGeom>
                  </am3d:spPr>
                  <am3d:camera>
                    <am3d:pos x="0" y="0" z="814691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9999" d="1000000"/>
                    <am3d:preTrans dx="7" dy="0" dz="5"/>
                    <am3d:scale>
                      <am3d:sx n="1000000" d="1000000"/>
                      <am3d:sy n="1000000" d="1000000"/>
                      <am3d:sz n="1000000" d="1000000"/>
                    </am3d:scale>
                    <am3d:rot ax="-76000" ay="75961" az="-168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79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oon">
                <a:extLst>
                  <a:ext uri="{FF2B5EF4-FFF2-40B4-BE49-F238E27FC236}">
                    <a16:creationId xmlns:a16="http://schemas.microsoft.com/office/drawing/2014/main" id="{F67D7BA5-CACC-4D68-814F-55AAAB55EC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308" y="247408"/>
                <a:ext cx="574226" cy="57422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2988418" y="1797784"/>
            <a:ext cx="6215163" cy="163121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hr-HR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10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8" y="-985044"/>
            <a:ext cx="574227" cy="57422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AAC9484-2C79-4C2D-908C-9C7804A30BE7}"/>
              </a:ext>
            </a:extLst>
          </p:cNvPr>
          <p:cNvSpPr txBox="1"/>
          <p:nvPr/>
        </p:nvSpPr>
        <p:spPr>
          <a:xfrm>
            <a:off x="4046399" y="3429000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Congenial Light" panose="020B0604020202020204" pitchFamily="2" charset="0"/>
                <a:cs typeface="Posterama" panose="020B0504020200020000" pitchFamily="34" charset="0"/>
              </a:rPr>
              <a:t>Tjedan svemira: 4.-10. listopada 2022.</a:t>
            </a:r>
            <a:endParaRPr lang="en-US" b="1" dirty="0">
              <a:solidFill>
                <a:schemeClr val="bg1"/>
              </a:solidFill>
              <a:latin typeface="Congenial Light" panose="020B06040202020202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14" y="2433369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43" y="3007596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5786358" y="-6387986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8049322" y="-5616768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0052 -0.1824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4.16667E-7 0.1798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1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753 1.19421 L 0.28945 0.64028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-277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0.02778 L 0.4056 0.6740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3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a 39" descr="Solar system with solid fill">
            <a:extLst>
              <a:ext uri="{FF2B5EF4-FFF2-40B4-BE49-F238E27FC236}">
                <a16:creationId xmlns:a16="http://schemas.microsoft.com/office/drawing/2014/main" id="{53EAA9BE-3E8D-4A7E-B65F-461945722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294572" y="-2211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6" name="Slika 15" descr="Slika na kojoj se prikazuje pribor za jelo&#10;&#10;Opis je automatski generiran">
            <a:extLst>
              <a:ext uri="{FF2B5EF4-FFF2-40B4-BE49-F238E27FC236}">
                <a16:creationId xmlns:a16="http://schemas.microsoft.com/office/drawing/2014/main" id="{650598E7-EB70-4BAC-9F22-057252F3E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832">
            <a:off x="5897632" y="2213341"/>
            <a:ext cx="5785517" cy="3257611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B57A9DEF-2D3A-4E7F-8756-619C2E892F28}"/>
              </a:ext>
            </a:extLst>
          </p:cNvPr>
          <p:cNvSpPr txBox="1"/>
          <p:nvPr/>
        </p:nvSpPr>
        <p:spPr>
          <a:xfrm>
            <a:off x="1356208" y="2698629"/>
            <a:ext cx="379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Što su to crne rupe?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36CACDE-15F0-4F19-A814-45F60EE30887}"/>
              </a:ext>
            </a:extLst>
          </p:cNvPr>
          <p:cNvSpPr txBox="1"/>
          <p:nvPr/>
        </p:nvSpPr>
        <p:spPr>
          <a:xfrm>
            <a:off x="1356208" y="3216631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Sastavnice crne rupe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1353613" y="3734633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id="{43078C7D-1FDB-4B88-BA99-7D50C3BF68C9}"/>
              </a:ext>
            </a:extLst>
          </p:cNvPr>
          <p:cNvSpPr/>
          <p:nvPr/>
        </p:nvSpPr>
        <p:spPr>
          <a:xfrm rot="5400000">
            <a:off x="-3168108" y="1789809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Ravni poveznik 33">
            <a:extLst>
              <a:ext uri="{FF2B5EF4-FFF2-40B4-BE49-F238E27FC236}">
                <a16:creationId xmlns:a16="http://schemas.microsoft.com/office/drawing/2014/main" id="{B78B4E3F-E27A-49A4-A6D6-9AA94E2E4E55}"/>
              </a:ext>
            </a:extLst>
          </p:cNvPr>
          <p:cNvCxnSpPr/>
          <p:nvPr/>
        </p:nvCxnSpPr>
        <p:spPr>
          <a:xfrm>
            <a:off x="6096000" y="-111690"/>
            <a:ext cx="0" cy="832485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avokutnik: zaobljeni kutovi 36">
            <a:extLst>
              <a:ext uri="{FF2B5EF4-FFF2-40B4-BE49-F238E27FC236}">
                <a16:creationId xmlns:a16="http://schemas.microsoft.com/office/drawing/2014/main" id="{DA99E907-63AC-4D34-A214-EAEC85376765}"/>
              </a:ext>
            </a:extLst>
          </p:cNvPr>
          <p:cNvSpPr/>
          <p:nvPr/>
        </p:nvSpPr>
        <p:spPr>
          <a:xfrm>
            <a:off x="6458753" y="315669"/>
            <a:ext cx="2998651" cy="20058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Slika 37">
            <a:extLst>
              <a:ext uri="{FF2B5EF4-FFF2-40B4-BE49-F238E27FC236}">
                <a16:creationId xmlns:a16="http://schemas.microsoft.com/office/drawing/2014/main" id="{7D877AE8-AA1B-44CA-AC4E-E6B26F0ADB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3107" y="5215908"/>
            <a:ext cx="2764644" cy="1556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1830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287 -0.0233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1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/>
      <p:bldP spid="23" grpId="0"/>
      <p:bldP spid="24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a 34" descr="Outer Space Landscape with solid fill">
            <a:extLst>
              <a:ext uri="{FF2B5EF4-FFF2-40B4-BE49-F238E27FC236}">
                <a16:creationId xmlns:a16="http://schemas.microsoft.com/office/drawing/2014/main" id="{E5F66972-37A6-4763-9D94-D4819B481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28792" y="1104644"/>
            <a:ext cx="6179923" cy="617992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334936" y="-2659472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57A9DEF-2D3A-4E7F-8756-619C2E892F28}"/>
              </a:ext>
            </a:extLst>
          </p:cNvPr>
          <p:cNvSpPr txBox="1"/>
          <p:nvPr/>
        </p:nvSpPr>
        <p:spPr>
          <a:xfrm>
            <a:off x="2792435" y="1259462"/>
            <a:ext cx="6599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>
                <a:solidFill>
                  <a:schemeClr val="bg1"/>
                </a:solidFill>
                <a:latin typeface="Congenial Black" panose="02000503040000020004" pitchFamily="2" charset="0"/>
              </a:rPr>
              <a:t>Što su to crne rupe?</a:t>
            </a:r>
            <a:endParaRPr lang="en-US" sz="54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id="{43078C7D-1FDB-4B88-BA99-7D50C3BF68C9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535BCF1D-642D-4863-9471-7EF53273562B}"/>
              </a:ext>
            </a:extLst>
          </p:cNvPr>
          <p:cNvSpPr/>
          <p:nvPr/>
        </p:nvSpPr>
        <p:spPr>
          <a:xfrm>
            <a:off x="2218052" y="3608483"/>
            <a:ext cx="7844655" cy="3771189"/>
          </a:xfrm>
          <a:custGeom>
            <a:avLst/>
            <a:gdLst>
              <a:gd name="connsiteX0" fmla="*/ 0 w 7183363"/>
              <a:gd name="connsiteY0" fmla="*/ 3198223 h 6396446"/>
              <a:gd name="connsiteX1" fmla="*/ 3591682 w 7183363"/>
              <a:gd name="connsiteY1" fmla="*/ 0 h 6396446"/>
              <a:gd name="connsiteX2" fmla="*/ 7183364 w 7183363"/>
              <a:gd name="connsiteY2" fmla="*/ 3198223 h 6396446"/>
              <a:gd name="connsiteX3" fmla="*/ 3591682 w 7183363"/>
              <a:gd name="connsiteY3" fmla="*/ 6396446 h 6396446"/>
              <a:gd name="connsiteX4" fmla="*/ 0 w 7183363"/>
              <a:gd name="connsiteY4" fmla="*/ 3198223 h 6396446"/>
              <a:gd name="connsiteX0" fmla="*/ 3591682 w 7183364"/>
              <a:gd name="connsiteY0" fmla="*/ 6396446 h 6487886"/>
              <a:gd name="connsiteX1" fmla="*/ 0 w 7183364"/>
              <a:gd name="connsiteY1" fmla="*/ 3198223 h 6487886"/>
              <a:gd name="connsiteX2" fmla="*/ 3591682 w 7183364"/>
              <a:gd name="connsiteY2" fmla="*/ 0 h 6487886"/>
              <a:gd name="connsiteX3" fmla="*/ 7183364 w 7183364"/>
              <a:gd name="connsiteY3" fmla="*/ 3198223 h 6487886"/>
              <a:gd name="connsiteX4" fmla="*/ 3683122 w 7183364"/>
              <a:gd name="connsiteY4" fmla="*/ 6487886 h 6487886"/>
              <a:gd name="connsiteX0" fmla="*/ 3591682 w 7183364"/>
              <a:gd name="connsiteY0" fmla="*/ 6396446 h 6396446"/>
              <a:gd name="connsiteX1" fmla="*/ 0 w 7183364"/>
              <a:gd name="connsiteY1" fmla="*/ 3198223 h 6396446"/>
              <a:gd name="connsiteX2" fmla="*/ 3591682 w 7183364"/>
              <a:gd name="connsiteY2" fmla="*/ 0 h 6396446"/>
              <a:gd name="connsiteX3" fmla="*/ 7183364 w 7183364"/>
              <a:gd name="connsiteY3" fmla="*/ 3198223 h 6396446"/>
              <a:gd name="connsiteX0" fmla="*/ 0 w 7183364"/>
              <a:gd name="connsiteY0" fmla="*/ 3198223 h 3198223"/>
              <a:gd name="connsiteX1" fmla="*/ 3591682 w 7183364"/>
              <a:gd name="connsiteY1" fmla="*/ 0 h 3198223"/>
              <a:gd name="connsiteX2" fmla="*/ 7183364 w 7183364"/>
              <a:gd name="connsiteY2" fmla="*/ 3198223 h 319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3364" h="3198223">
                <a:moveTo>
                  <a:pt x="0" y="3198223"/>
                </a:moveTo>
                <a:cubicBezTo>
                  <a:pt x="0" y="1431893"/>
                  <a:pt x="1608051" y="0"/>
                  <a:pt x="3591682" y="0"/>
                </a:cubicBezTo>
                <a:cubicBezTo>
                  <a:pt x="5575313" y="0"/>
                  <a:pt x="7183364" y="1431893"/>
                  <a:pt x="7183364" y="3198223"/>
                </a:cubicBezTo>
              </a:path>
            </a:pathLst>
          </a:cu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D16631CC-B2FB-4D77-B06A-140BA7333531}"/>
              </a:ext>
            </a:extLst>
          </p:cNvPr>
          <p:cNvSpPr/>
          <p:nvPr/>
        </p:nvSpPr>
        <p:spPr>
          <a:xfrm>
            <a:off x="9336985" y="2695147"/>
            <a:ext cx="2241952" cy="922909"/>
          </a:xfrm>
          <a:prstGeom prst="round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kompromitirani svemirski objekti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6" name="Pravokutnik: zaobljeni kutovi 25">
            <a:extLst>
              <a:ext uri="{FF2B5EF4-FFF2-40B4-BE49-F238E27FC236}">
                <a16:creationId xmlns:a16="http://schemas.microsoft.com/office/drawing/2014/main" id="{25A7F712-2CA2-4BEC-AD93-057E8FFA3FB4}"/>
              </a:ext>
            </a:extLst>
          </p:cNvPr>
          <p:cNvSpPr/>
          <p:nvPr/>
        </p:nvSpPr>
        <p:spPr>
          <a:xfrm>
            <a:off x="1013321" y="2161625"/>
            <a:ext cx="2241952" cy="2350820"/>
          </a:xfrm>
          <a:prstGeom prst="round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mjesto u prostoru i vremenu gdje je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gravitacija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tako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velika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da ga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ni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svjetlost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ne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može</a:t>
            </a:r>
            <a:r>
              <a:rPr lang="en-US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napustiti</a:t>
            </a:r>
            <a:endParaRPr lang="hr-HR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pic>
        <p:nvPicPr>
          <p:cNvPr id="10" name="Grafika 9" descr="Space Saucer with solid fill">
            <a:extLst>
              <a:ext uri="{FF2B5EF4-FFF2-40B4-BE49-F238E27FC236}">
                <a16:creationId xmlns:a16="http://schemas.microsoft.com/office/drawing/2014/main" id="{60F4E6E3-EBF6-4F3A-99D6-77935D9B8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44187" y="244149"/>
            <a:ext cx="674567" cy="674567"/>
          </a:xfrm>
          <a:prstGeom prst="rect">
            <a:avLst/>
          </a:prstGeom>
        </p:spPr>
      </p:pic>
      <p:pic>
        <p:nvPicPr>
          <p:cNvPr id="19" name="Grafika 18" descr="Satellite with solid fill">
            <a:extLst>
              <a:ext uri="{FF2B5EF4-FFF2-40B4-BE49-F238E27FC236}">
                <a16:creationId xmlns:a16="http://schemas.microsoft.com/office/drawing/2014/main" id="{60AE0F03-5A02-46DE-A3C7-B3AF67939B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119" y="1295721"/>
            <a:ext cx="598927" cy="598927"/>
          </a:xfrm>
          <a:prstGeom prst="rect">
            <a:avLst/>
          </a:prstGeom>
        </p:spPr>
      </p:pic>
      <p:sp>
        <p:nvSpPr>
          <p:cNvPr id="21" name="Znak zbrajanja 20">
            <a:extLst>
              <a:ext uri="{FF2B5EF4-FFF2-40B4-BE49-F238E27FC236}">
                <a16:creationId xmlns:a16="http://schemas.microsoft.com/office/drawing/2014/main" id="{E0031D38-FD6D-46DD-AED3-C4F7794958DA}"/>
              </a:ext>
            </a:extLst>
          </p:cNvPr>
          <p:cNvSpPr/>
          <p:nvPr/>
        </p:nvSpPr>
        <p:spPr>
          <a:xfrm rot="21396814">
            <a:off x="802708" y="4763931"/>
            <a:ext cx="633122" cy="601603"/>
          </a:xfrm>
          <a:prstGeom prst="mathPlus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a 28" descr="Alien Face with solid fill">
            <a:extLst>
              <a:ext uri="{FF2B5EF4-FFF2-40B4-BE49-F238E27FC236}">
                <a16:creationId xmlns:a16="http://schemas.microsoft.com/office/drawing/2014/main" id="{BDFB4EFD-005D-4702-A085-7C2D4FAF1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06948">
            <a:off x="10591515" y="5830573"/>
            <a:ext cx="659247" cy="659247"/>
          </a:xfrm>
          <a:prstGeom prst="rect">
            <a:avLst/>
          </a:prstGeom>
        </p:spPr>
      </p:pic>
      <p:sp>
        <p:nvSpPr>
          <p:cNvPr id="33" name="Pravokutnik: zaobljeni kutovi 32">
            <a:extLst>
              <a:ext uri="{FF2B5EF4-FFF2-40B4-BE49-F238E27FC236}">
                <a16:creationId xmlns:a16="http://schemas.microsoft.com/office/drawing/2014/main" id="{5247CD6B-2B20-4D4A-AC54-DB2DFE674777}"/>
              </a:ext>
            </a:extLst>
          </p:cNvPr>
          <p:cNvSpPr/>
          <p:nvPr/>
        </p:nvSpPr>
        <p:spPr>
          <a:xfrm>
            <a:off x="5173979" y="2417541"/>
            <a:ext cx="1836795" cy="584490"/>
          </a:xfrm>
          <a:prstGeom prst="round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nevidljive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pic>
        <p:nvPicPr>
          <p:cNvPr id="16" name="Slika 15" descr="Slika na kojoj se prikazuje pribor za jelo&#10;&#10;Opis je automatski generiran">
            <a:extLst>
              <a:ext uri="{FF2B5EF4-FFF2-40B4-BE49-F238E27FC236}">
                <a16:creationId xmlns:a16="http://schemas.microsoft.com/office/drawing/2014/main" id="{650598E7-EB70-4BAC-9F22-057252F3E1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49" y="2823889"/>
            <a:ext cx="8182167" cy="46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1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a 24" descr="Solar system with solid fill">
            <a:extLst>
              <a:ext uri="{FF2B5EF4-FFF2-40B4-BE49-F238E27FC236}">
                <a16:creationId xmlns:a16="http://schemas.microsoft.com/office/drawing/2014/main" id="{D3865A93-EFF0-428E-9625-497DBFE3C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1" name="Elipsa 2">
            <a:extLst>
              <a:ext uri="{FF2B5EF4-FFF2-40B4-BE49-F238E27FC236}">
                <a16:creationId xmlns:a16="http://schemas.microsoft.com/office/drawing/2014/main" id="{4EF668ED-5079-4F72-8623-0166629DFE64}"/>
              </a:ext>
            </a:extLst>
          </p:cNvPr>
          <p:cNvSpPr/>
          <p:nvPr/>
        </p:nvSpPr>
        <p:spPr>
          <a:xfrm rot="10800000">
            <a:off x="2173669" y="7077736"/>
            <a:ext cx="7844655" cy="3771189"/>
          </a:xfrm>
          <a:custGeom>
            <a:avLst/>
            <a:gdLst>
              <a:gd name="connsiteX0" fmla="*/ 0 w 7183363"/>
              <a:gd name="connsiteY0" fmla="*/ 3198223 h 6396446"/>
              <a:gd name="connsiteX1" fmla="*/ 3591682 w 7183363"/>
              <a:gd name="connsiteY1" fmla="*/ 0 h 6396446"/>
              <a:gd name="connsiteX2" fmla="*/ 7183364 w 7183363"/>
              <a:gd name="connsiteY2" fmla="*/ 3198223 h 6396446"/>
              <a:gd name="connsiteX3" fmla="*/ 3591682 w 7183363"/>
              <a:gd name="connsiteY3" fmla="*/ 6396446 h 6396446"/>
              <a:gd name="connsiteX4" fmla="*/ 0 w 7183363"/>
              <a:gd name="connsiteY4" fmla="*/ 3198223 h 6396446"/>
              <a:gd name="connsiteX0" fmla="*/ 3591682 w 7183364"/>
              <a:gd name="connsiteY0" fmla="*/ 6396446 h 6487886"/>
              <a:gd name="connsiteX1" fmla="*/ 0 w 7183364"/>
              <a:gd name="connsiteY1" fmla="*/ 3198223 h 6487886"/>
              <a:gd name="connsiteX2" fmla="*/ 3591682 w 7183364"/>
              <a:gd name="connsiteY2" fmla="*/ 0 h 6487886"/>
              <a:gd name="connsiteX3" fmla="*/ 7183364 w 7183364"/>
              <a:gd name="connsiteY3" fmla="*/ 3198223 h 6487886"/>
              <a:gd name="connsiteX4" fmla="*/ 3683122 w 7183364"/>
              <a:gd name="connsiteY4" fmla="*/ 6487886 h 6487886"/>
              <a:gd name="connsiteX0" fmla="*/ 3591682 w 7183364"/>
              <a:gd name="connsiteY0" fmla="*/ 6396446 h 6396446"/>
              <a:gd name="connsiteX1" fmla="*/ 0 w 7183364"/>
              <a:gd name="connsiteY1" fmla="*/ 3198223 h 6396446"/>
              <a:gd name="connsiteX2" fmla="*/ 3591682 w 7183364"/>
              <a:gd name="connsiteY2" fmla="*/ 0 h 6396446"/>
              <a:gd name="connsiteX3" fmla="*/ 7183364 w 7183364"/>
              <a:gd name="connsiteY3" fmla="*/ 3198223 h 6396446"/>
              <a:gd name="connsiteX0" fmla="*/ 0 w 7183364"/>
              <a:gd name="connsiteY0" fmla="*/ 3198223 h 3198223"/>
              <a:gd name="connsiteX1" fmla="*/ 3591682 w 7183364"/>
              <a:gd name="connsiteY1" fmla="*/ 0 h 3198223"/>
              <a:gd name="connsiteX2" fmla="*/ 7183364 w 7183364"/>
              <a:gd name="connsiteY2" fmla="*/ 3198223 h 319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3364" h="3198223">
                <a:moveTo>
                  <a:pt x="0" y="3198223"/>
                </a:moveTo>
                <a:cubicBezTo>
                  <a:pt x="0" y="1431893"/>
                  <a:pt x="1608051" y="0"/>
                  <a:pt x="3591682" y="0"/>
                </a:cubicBezTo>
                <a:cubicBezTo>
                  <a:pt x="5575313" y="0"/>
                  <a:pt x="7183364" y="1431893"/>
                  <a:pt x="7183364" y="3198223"/>
                </a:cubicBezTo>
              </a:path>
            </a:pathLst>
          </a:cu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294572" y="-2211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6" name="Slika 15" descr="Slika na kojoj se prikazuje pribor za jelo&#10;&#10;Opis je automatski generiran">
            <a:extLst>
              <a:ext uri="{FF2B5EF4-FFF2-40B4-BE49-F238E27FC236}">
                <a16:creationId xmlns:a16="http://schemas.microsoft.com/office/drawing/2014/main" id="{650598E7-EB70-4BAC-9F22-057252F3E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832">
            <a:off x="5897632" y="2213341"/>
            <a:ext cx="5785517" cy="3257611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B57A9DEF-2D3A-4E7F-8756-619C2E892F28}"/>
              </a:ext>
            </a:extLst>
          </p:cNvPr>
          <p:cNvSpPr txBox="1"/>
          <p:nvPr/>
        </p:nvSpPr>
        <p:spPr>
          <a:xfrm>
            <a:off x="1356208" y="2698629"/>
            <a:ext cx="379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Što su to crne rupe?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36CACDE-15F0-4F19-A814-45F60EE30887}"/>
              </a:ext>
            </a:extLst>
          </p:cNvPr>
          <p:cNvSpPr txBox="1"/>
          <p:nvPr/>
        </p:nvSpPr>
        <p:spPr>
          <a:xfrm>
            <a:off x="1356208" y="3216631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Sastavnice crne rupe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1353613" y="3734633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id="{43078C7D-1FDB-4B88-BA99-7D50C3BF68C9}"/>
              </a:ext>
            </a:extLst>
          </p:cNvPr>
          <p:cNvSpPr/>
          <p:nvPr/>
        </p:nvSpPr>
        <p:spPr>
          <a:xfrm rot="5400000">
            <a:off x="-3168108" y="1789809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Ravni poveznik 33">
            <a:extLst>
              <a:ext uri="{FF2B5EF4-FFF2-40B4-BE49-F238E27FC236}">
                <a16:creationId xmlns:a16="http://schemas.microsoft.com/office/drawing/2014/main" id="{B78B4E3F-E27A-49A4-A6D6-9AA94E2E4E55}"/>
              </a:ext>
            </a:extLst>
          </p:cNvPr>
          <p:cNvCxnSpPr/>
          <p:nvPr/>
        </p:nvCxnSpPr>
        <p:spPr>
          <a:xfrm>
            <a:off x="6096000" y="-111690"/>
            <a:ext cx="0" cy="832485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avokutnik: zaobljeni kutovi 36">
            <a:extLst>
              <a:ext uri="{FF2B5EF4-FFF2-40B4-BE49-F238E27FC236}">
                <a16:creationId xmlns:a16="http://schemas.microsoft.com/office/drawing/2014/main" id="{DA99E907-63AC-4D34-A214-EAEC85376765}"/>
              </a:ext>
            </a:extLst>
          </p:cNvPr>
          <p:cNvSpPr/>
          <p:nvPr/>
        </p:nvSpPr>
        <p:spPr>
          <a:xfrm>
            <a:off x="6458753" y="315669"/>
            <a:ext cx="2998651" cy="20058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Slika 37">
            <a:extLst>
              <a:ext uri="{FF2B5EF4-FFF2-40B4-BE49-F238E27FC236}">
                <a16:creationId xmlns:a16="http://schemas.microsoft.com/office/drawing/2014/main" id="{7D877AE8-AA1B-44CA-AC4E-E6B26F0ADB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3107" y="5215908"/>
            <a:ext cx="2764644" cy="1556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639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287 -0.023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526152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36CACDE-15F0-4F19-A814-45F60EE30887}"/>
              </a:ext>
            </a:extLst>
          </p:cNvPr>
          <p:cNvSpPr txBox="1"/>
          <p:nvPr/>
        </p:nvSpPr>
        <p:spPr>
          <a:xfrm>
            <a:off x="2549190" y="938548"/>
            <a:ext cx="7093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>
                <a:solidFill>
                  <a:schemeClr val="bg1"/>
                </a:solidFill>
                <a:latin typeface="Congenial Black" panose="02000503040000020004" pitchFamily="2" charset="0"/>
              </a:rPr>
              <a:t>Sastavnice crne rupe</a:t>
            </a:r>
            <a:endParaRPr lang="en-US" sz="54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Slika 37">
            <a:extLst>
              <a:ext uri="{FF2B5EF4-FFF2-40B4-BE49-F238E27FC236}">
                <a16:creationId xmlns:a16="http://schemas.microsoft.com/office/drawing/2014/main" id="{7D877AE8-AA1B-44CA-AC4E-E6B26F0AD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659" y="1849115"/>
            <a:ext cx="8130672" cy="4576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5" name="Luk 24">
            <a:extLst>
              <a:ext uri="{FF2B5EF4-FFF2-40B4-BE49-F238E27FC236}">
                <a16:creationId xmlns:a16="http://schemas.microsoft.com/office/drawing/2014/main" id="{7B1B6CB7-89C9-4211-B6E1-A18BF4DE42F8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89081FC6-BD23-45B6-AC2A-8224E96F4C14}"/>
              </a:ext>
            </a:extLst>
          </p:cNvPr>
          <p:cNvCxnSpPr>
            <a:cxnSpLocks/>
          </p:cNvCxnSpPr>
          <p:nvPr/>
        </p:nvCxnSpPr>
        <p:spPr>
          <a:xfrm>
            <a:off x="6451600" y="4076700"/>
            <a:ext cx="31180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D59557C3-85A6-4525-86CC-D75E784B790F}"/>
              </a:ext>
            </a:extLst>
          </p:cNvPr>
          <p:cNvSpPr/>
          <p:nvPr/>
        </p:nvSpPr>
        <p:spPr>
          <a:xfrm>
            <a:off x="9569633" y="3699130"/>
            <a:ext cx="2470934" cy="1034633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>
                <a:latin typeface="Congenial Light" panose="02000503040000020004" pitchFamily="2" charset="0"/>
              </a:rPr>
              <a:t>Sjena crne rupe</a:t>
            </a:r>
          </a:p>
          <a:p>
            <a:pPr algn="ctr"/>
            <a:r>
              <a:rPr lang="hr-HR" sz="1000" dirty="0">
                <a:latin typeface="Congenial Light" panose="02000503040000020004" pitchFamily="2" charset="0"/>
              </a:rPr>
              <a:t>Područje dvostruko veće od točke bez povratka koje je formirano njezinim gravitacijskim djelovanjima i hvatanjem svjetlosnih zraka.</a:t>
            </a:r>
            <a:endParaRPr lang="en-US" sz="1000" dirty="0">
              <a:latin typeface="Congenial Light" panose="02000503040000020004" pitchFamily="2" charset="0"/>
            </a:endParaRPr>
          </a:p>
        </p:txBody>
      </p:sp>
      <p:sp>
        <p:nvSpPr>
          <p:cNvPr id="29" name="Pravokutnik: zaobljeni kutovi 28">
            <a:extLst>
              <a:ext uri="{FF2B5EF4-FFF2-40B4-BE49-F238E27FC236}">
                <a16:creationId xmlns:a16="http://schemas.microsoft.com/office/drawing/2014/main" id="{6B5768AD-F0EA-4848-A72E-71A1B7F9F8C9}"/>
              </a:ext>
            </a:extLst>
          </p:cNvPr>
          <p:cNvSpPr/>
          <p:nvPr/>
        </p:nvSpPr>
        <p:spPr>
          <a:xfrm>
            <a:off x="8972481" y="2433377"/>
            <a:ext cx="2470934" cy="1034633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>
                <a:latin typeface="Congenial Light" panose="02000503040000020004" pitchFamily="2" charset="0"/>
              </a:rPr>
              <a:t>Fotonski prsten</a:t>
            </a:r>
          </a:p>
          <a:p>
            <a:pPr algn="ctr"/>
            <a:r>
              <a:rPr lang="hr-HR" sz="1000" dirty="0">
                <a:latin typeface="Congenial Light" panose="02000503040000020004" pitchFamily="2" charset="0"/>
              </a:rPr>
              <a:t>Svjetlosni prsten sastavljen od više iskrivljenih slika diska. Svjetlost koja čini ovaj prsten obišla je crnu rupu 2 i više puta prije nego što je pobjegla do nas.</a:t>
            </a:r>
          </a:p>
        </p:txBody>
      </p: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id="{BB50D0FB-DE75-4363-96CB-E11CFFB4321C}"/>
              </a:ext>
            </a:extLst>
          </p:cNvPr>
          <p:cNvCxnSpPr>
            <a:cxnSpLocks/>
          </p:cNvCxnSpPr>
          <p:nvPr/>
        </p:nvCxnSpPr>
        <p:spPr>
          <a:xfrm flipV="1">
            <a:off x="6451600" y="3253955"/>
            <a:ext cx="2520881" cy="5131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ravokutnik: zaobljeni kutovi 34">
            <a:extLst>
              <a:ext uri="{FF2B5EF4-FFF2-40B4-BE49-F238E27FC236}">
                <a16:creationId xmlns:a16="http://schemas.microsoft.com/office/drawing/2014/main" id="{DF124E78-5CBF-4C4F-8F3D-301269530D18}"/>
              </a:ext>
            </a:extLst>
          </p:cNvPr>
          <p:cNvSpPr/>
          <p:nvPr/>
        </p:nvSpPr>
        <p:spPr>
          <a:xfrm>
            <a:off x="232833" y="5024609"/>
            <a:ext cx="2138011" cy="91743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 err="1">
                <a:latin typeface="Congenial Light" panose="02000503040000020004" pitchFamily="2" charset="0"/>
              </a:rPr>
              <a:t>Akrecijski</a:t>
            </a:r>
            <a:r>
              <a:rPr lang="hr-HR" sz="1400" b="1" u="sng" dirty="0">
                <a:latin typeface="Congenial Light" panose="02000503040000020004" pitchFamily="2" charset="0"/>
              </a:rPr>
              <a:t> disk</a:t>
            </a:r>
          </a:p>
          <a:p>
            <a:pPr algn="ctr"/>
            <a:r>
              <a:rPr lang="hr-HR" sz="1000" dirty="0">
                <a:latin typeface="Congenial Light" panose="02000503040000020004" pitchFamily="2" charset="0"/>
              </a:rPr>
              <a:t>Vrući, tanki, rotirajući disk formiran od materije koja se polako spiralno kreće prema crnoj rupi.</a:t>
            </a:r>
            <a:endParaRPr lang="en-US" sz="1000" dirty="0">
              <a:latin typeface="Congenial Light" panose="02000503040000020004" pitchFamily="2" charset="0"/>
            </a:endParaRPr>
          </a:p>
        </p:txBody>
      </p:sp>
      <p:cxnSp>
        <p:nvCxnSpPr>
          <p:cNvPr id="36" name="Ravni poveznik 35">
            <a:extLst>
              <a:ext uri="{FF2B5EF4-FFF2-40B4-BE49-F238E27FC236}">
                <a16:creationId xmlns:a16="http://schemas.microsoft.com/office/drawing/2014/main" id="{D36EA9E0-8DC8-4AF3-8CDB-D8A292160EA1}"/>
              </a:ext>
            </a:extLst>
          </p:cNvPr>
          <p:cNvCxnSpPr>
            <a:cxnSpLocks/>
          </p:cNvCxnSpPr>
          <p:nvPr/>
        </p:nvCxnSpPr>
        <p:spPr>
          <a:xfrm flipH="1">
            <a:off x="2370844" y="4546600"/>
            <a:ext cx="1324856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avokutnik: zaobljeni kutovi 39">
            <a:extLst>
              <a:ext uri="{FF2B5EF4-FFF2-40B4-BE49-F238E27FC236}">
                <a16:creationId xmlns:a16="http://schemas.microsoft.com/office/drawing/2014/main" id="{644A9BDB-1721-4D9F-9E7B-9B36F312E248}"/>
              </a:ext>
            </a:extLst>
          </p:cNvPr>
          <p:cNvSpPr/>
          <p:nvPr/>
        </p:nvSpPr>
        <p:spPr>
          <a:xfrm>
            <a:off x="7750315" y="5664321"/>
            <a:ext cx="2591151" cy="87716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>
                <a:latin typeface="Congenial Light" panose="02000503040000020004" pitchFamily="2" charset="0"/>
              </a:rPr>
              <a:t>Slika donje strane diska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Light" panose="02000503040000020004" pitchFamily="2" charset="0"/>
                <a:ea typeface="+mn-ea"/>
                <a:cs typeface="+mn-cs"/>
              </a:rPr>
              <a:t>Gravitacijsko polje crne rupe mijenja putanju svjetlosti stvarajući ovaj dio slike.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genial Light" panose="02000503040000020004" pitchFamily="2" charset="0"/>
              <a:ea typeface="+mn-ea"/>
              <a:cs typeface="+mn-cs"/>
            </a:endParaRPr>
          </a:p>
        </p:txBody>
      </p:sp>
      <p:cxnSp>
        <p:nvCxnSpPr>
          <p:cNvPr id="41" name="Ravni poveznik 40">
            <a:extLst>
              <a:ext uri="{FF2B5EF4-FFF2-40B4-BE49-F238E27FC236}">
                <a16:creationId xmlns:a16="http://schemas.microsoft.com/office/drawing/2014/main" id="{F1429AF1-E43D-440E-9BCA-1BE8B0980F15}"/>
              </a:ext>
            </a:extLst>
          </p:cNvPr>
          <p:cNvCxnSpPr>
            <a:cxnSpLocks/>
          </p:cNvCxnSpPr>
          <p:nvPr/>
        </p:nvCxnSpPr>
        <p:spPr>
          <a:xfrm flipH="1" flipV="1">
            <a:off x="7002664" y="5219700"/>
            <a:ext cx="866553" cy="4446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avokutnik: zaobljeni kutovi 42">
            <a:extLst>
              <a:ext uri="{FF2B5EF4-FFF2-40B4-BE49-F238E27FC236}">
                <a16:creationId xmlns:a16="http://schemas.microsoft.com/office/drawing/2014/main" id="{A03DC80B-685F-459E-8D62-24AFAFAAE873}"/>
              </a:ext>
            </a:extLst>
          </p:cNvPr>
          <p:cNvSpPr/>
          <p:nvPr/>
        </p:nvSpPr>
        <p:spPr>
          <a:xfrm>
            <a:off x="2519247" y="1897125"/>
            <a:ext cx="2591151" cy="87716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>
                <a:latin typeface="Congenial Light" panose="02000503040000020004" pitchFamily="2" charset="0"/>
              </a:rPr>
              <a:t>Slika gornje strane diska</a:t>
            </a:r>
          </a:p>
          <a:p>
            <a:pPr algn="ctr"/>
            <a:r>
              <a:rPr lang="hr-HR" sz="1000" dirty="0">
                <a:latin typeface="Congenial Light" panose="02000503040000020004" pitchFamily="2" charset="0"/>
              </a:rPr>
              <a:t>Gravitacijsko polje crne rupe mijenja putanju svjetlosti stvarajući ovaj dio slike.</a:t>
            </a:r>
            <a:endParaRPr lang="en-US" sz="1000" dirty="0">
              <a:latin typeface="Congenial Light" panose="02000503040000020004" pitchFamily="2" charset="0"/>
            </a:endParaRPr>
          </a:p>
        </p:txBody>
      </p:sp>
      <p:cxnSp>
        <p:nvCxnSpPr>
          <p:cNvPr id="44" name="Ravni poveznik 43">
            <a:extLst>
              <a:ext uri="{FF2B5EF4-FFF2-40B4-BE49-F238E27FC236}">
                <a16:creationId xmlns:a16="http://schemas.microsoft.com/office/drawing/2014/main" id="{FEE62ECD-5C11-42A7-929F-3FE44608F897}"/>
              </a:ext>
            </a:extLst>
          </p:cNvPr>
          <p:cNvCxnSpPr>
            <a:cxnSpLocks/>
          </p:cNvCxnSpPr>
          <p:nvPr/>
        </p:nvCxnSpPr>
        <p:spPr>
          <a:xfrm flipH="1" flipV="1">
            <a:off x="4889973" y="2772445"/>
            <a:ext cx="450651" cy="3694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avokutnik: zaobljeni kutovi 51">
            <a:extLst>
              <a:ext uri="{FF2B5EF4-FFF2-40B4-BE49-F238E27FC236}">
                <a16:creationId xmlns:a16="http://schemas.microsoft.com/office/drawing/2014/main" id="{DFA81593-84AC-441B-A07E-B68336FDFEBC}"/>
              </a:ext>
            </a:extLst>
          </p:cNvPr>
          <p:cNvSpPr/>
          <p:nvPr/>
        </p:nvSpPr>
        <p:spPr>
          <a:xfrm>
            <a:off x="838717" y="3047071"/>
            <a:ext cx="2138011" cy="91743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u="sng" dirty="0">
                <a:latin typeface="Congenial Light" panose="02000503040000020004" pitchFamily="2" charset="0"/>
              </a:rPr>
              <a:t>Dopplerovo </a:t>
            </a:r>
            <a:r>
              <a:rPr lang="hr-HR" sz="1400" b="1" u="sng" dirty="0" err="1">
                <a:latin typeface="Congenial Light" panose="02000503040000020004" pitchFamily="2" charset="0"/>
              </a:rPr>
              <a:t>zračenjek</a:t>
            </a:r>
            <a:endParaRPr lang="hr-HR" sz="1400" b="1" u="sng" dirty="0">
              <a:latin typeface="Congenial Light" panose="02000503040000020004" pitchFamily="2" charset="0"/>
            </a:endParaRPr>
          </a:p>
          <a:p>
            <a:pPr algn="ctr"/>
            <a:r>
              <a:rPr lang="hr-HR" sz="1000" dirty="0">
                <a:latin typeface="Congenial Light" panose="02000503040000020004" pitchFamily="2" charset="0"/>
              </a:rPr>
              <a:t>Svjetlost od užarenog plina u </a:t>
            </a:r>
            <a:r>
              <a:rPr lang="hr-HR" sz="1000" dirty="0" err="1">
                <a:latin typeface="Congenial Light" panose="02000503040000020004" pitchFamily="2" charset="0"/>
              </a:rPr>
              <a:t>akrecijskom</a:t>
            </a:r>
            <a:r>
              <a:rPr lang="hr-HR" sz="1000" dirty="0">
                <a:latin typeface="Congenial Light" panose="02000503040000020004" pitchFamily="2" charset="0"/>
              </a:rPr>
              <a:t> disku je svjetlija na strani gdje se materijal kreće prema nama, a slabija gdje se udaljava od nas.</a:t>
            </a:r>
            <a:endParaRPr lang="en-US" sz="1000" dirty="0">
              <a:latin typeface="Congenial Light" panose="02000503040000020004" pitchFamily="2" charset="0"/>
            </a:endParaRPr>
          </a:p>
        </p:txBody>
      </p:sp>
      <p:cxnSp>
        <p:nvCxnSpPr>
          <p:cNvPr id="53" name="Ravni poveznik 52">
            <a:extLst>
              <a:ext uri="{FF2B5EF4-FFF2-40B4-BE49-F238E27FC236}">
                <a16:creationId xmlns:a16="http://schemas.microsoft.com/office/drawing/2014/main" id="{B5D1B142-D9B4-422F-B39E-57B2A7637847}"/>
              </a:ext>
            </a:extLst>
          </p:cNvPr>
          <p:cNvCxnSpPr>
            <a:cxnSpLocks/>
          </p:cNvCxnSpPr>
          <p:nvPr/>
        </p:nvCxnSpPr>
        <p:spPr>
          <a:xfrm flipH="1" flipV="1">
            <a:off x="2976728" y="3433335"/>
            <a:ext cx="2192788" cy="743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75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5" grpId="0" animBg="1"/>
      <p:bldP spid="40" grpId="0" animBg="1"/>
      <p:bldP spid="43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a 24" descr="Solar system with solid fill">
            <a:extLst>
              <a:ext uri="{FF2B5EF4-FFF2-40B4-BE49-F238E27FC236}">
                <a16:creationId xmlns:a16="http://schemas.microsoft.com/office/drawing/2014/main" id="{0F3841E6-D18B-4473-AD16-C13B272A7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1" name="Elipsa 2">
            <a:extLst>
              <a:ext uri="{FF2B5EF4-FFF2-40B4-BE49-F238E27FC236}">
                <a16:creationId xmlns:a16="http://schemas.microsoft.com/office/drawing/2014/main" id="{4EF668ED-5079-4F72-8623-0166629DFE64}"/>
              </a:ext>
            </a:extLst>
          </p:cNvPr>
          <p:cNvSpPr/>
          <p:nvPr/>
        </p:nvSpPr>
        <p:spPr>
          <a:xfrm rot="10800000">
            <a:off x="2173669" y="7077736"/>
            <a:ext cx="7844655" cy="3771189"/>
          </a:xfrm>
          <a:custGeom>
            <a:avLst/>
            <a:gdLst>
              <a:gd name="connsiteX0" fmla="*/ 0 w 7183363"/>
              <a:gd name="connsiteY0" fmla="*/ 3198223 h 6396446"/>
              <a:gd name="connsiteX1" fmla="*/ 3591682 w 7183363"/>
              <a:gd name="connsiteY1" fmla="*/ 0 h 6396446"/>
              <a:gd name="connsiteX2" fmla="*/ 7183364 w 7183363"/>
              <a:gd name="connsiteY2" fmla="*/ 3198223 h 6396446"/>
              <a:gd name="connsiteX3" fmla="*/ 3591682 w 7183363"/>
              <a:gd name="connsiteY3" fmla="*/ 6396446 h 6396446"/>
              <a:gd name="connsiteX4" fmla="*/ 0 w 7183363"/>
              <a:gd name="connsiteY4" fmla="*/ 3198223 h 6396446"/>
              <a:gd name="connsiteX0" fmla="*/ 3591682 w 7183364"/>
              <a:gd name="connsiteY0" fmla="*/ 6396446 h 6487886"/>
              <a:gd name="connsiteX1" fmla="*/ 0 w 7183364"/>
              <a:gd name="connsiteY1" fmla="*/ 3198223 h 6487886"/>
              <a:gd name="connsiteX2" fmla="*/ 3591682 w 7183364"/>
              <a:gd name="connsiteY2" fmla="*/ 0 h 6487886"/>
              <a:gd name="connsiteX3" fmla="*/ 7183364 w 7183364"/>
              <a:gd name="connsiteY3" fmla="*/ 3198223 h 6487886"/>
              <a:gd name="connsiteX4" fmla="*/ 3683122 w 7183364"/>
              <a:gd name="connsiteY4" fmla="*/ 6487886 h 6487886"/>
              <a:gd name="connsiteX0" fmla="*/ 3591682 w 7183364"/>
              <a:gd name="connsiteY0" fmla="*/ 6396446 h 6396446"/>
              <a:gd name="connsiteX1" fmla="*/ 0 w 7183364"/>
              <a:gd name="connsiteY1" fmla="*/ 3198223 h 6396446"/>
              <a:gd name="connsiteX2" fmla="*/ 3591682 w 7183364"/>
              <a:gd name="connsiteY2" fmla="*/ 0 h 6396446"/>
              <a:gd name="connsiteX3" fmla="*/ 7183364 w 7183364"/>
              <a:gd name="connsiteY3" fmla="*/ 3198223 h 6396446"/>
              <a:gd name="connsiteX0" fmla="*/ 0 w 7183364"/>
              <a:gd name="connsiteY0" fmla="*/ 3198223 h 3198223"/>
              <a:gd name="connsiteX1" fmla="*/ 3591682 w 7183364"/>
              <a:gd name="connsiteY1" fmla="*/ 0 h 3198223"/>
              <a:gd name="connsiteX2" fmla="*/ 7183364 w 7183364"/>
              <a:gd name="connsiteY2" fmla="*/ 3198223 h 319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3364" h="3198223">
                <a:moveTo>
                  <a:pt x="0" y="3198223"/>
                </a:moveTo>
                <a:cubicBezTo>
                  <a:pt x="0" y="1431893"/>
                  <a:pt x="1608051" y="0"/>
                  <a:pt x="3591682" y="0"/>
                </a:cubicBezTo>
                <a:cubicBezTo>
                  <a:pt x="5575313" y="0"/>
                  <a:pt x="7183364" y="1431893"/>
                  <a:pt x="7183364" y="3198223"/>
                </a:cubicBezTo>
              </a:path>
            </a:pathLst>
          </a:cu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294572" y="-2211815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6" name="Slika 15" descr="Slika na kojoj se prikazuje pribor za jelo&#10;&#10;Opis je automatski generiran">
            <a:extLst>
              <a:ext uri="{FF2B5EF4-FFF2-40B4-BE49-F238E27FC236}">
                <a16:creationId xmlns:a16="http://schemas.microsoft.com/office/drawing/2014/main" id="{650598E7-EB70-4BAC-9F22-057252F3E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832">
            <a:off x="5897632" y="2213341"/>
            <a:ext cx="5785517" cy="3257611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B57A9DEF-2D3A-4E7F-8756-619C2E892F28}"/>
              </a:ext>
            </a:extLst>
          </p:cNvPr>
          <p:cNvSpPr txBox="1"/>
          <p:nvPr/>
        </p:nvSpPr>
        <p:spPr>
          <a:xfrm>
            <a:off x="1356208" y="2698629"/>
            <a:ext cx="379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Što su to crne rupe?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36CACDE-15F0-4F19-A814-45F60EE30887}"/>
              </a:ext>
            </a:extLst>
          </p:cNvPr>
          <p:cNvSpPr txBox="1"/>
          <p:nvPr/>
        </p:nvSpPr>
        <p:spPr>
          <a:xfrm>
            <a:off x="1356208" y="3216631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Sastavnice crne rupe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1353613" y="3734633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dirty="0"/>
              <a:t> </a:t>
            </a:r>
            <a:r>
              <a:rPr lang="hr-HR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28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id="{43078C7D-1FDB-4B88-BA99-7D50C3BF68C9}"/>
              </a:ext>
            </a:extLst>
          </p:cNvPr>
          <p:cNvSpPr/>
          <p:nvPr/>
        </p:nvSpPr>
        <p:spPr>
          <a:xfrm rot="5400000">
            <a:off x="-3168108" y="1789809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Ravni poveznik 33">
            <a:extLst>
              <a:ext uri="{FF2B5EF4-FFF2-40B4-BE49-F238E27FC236}">
                <a16:creationId xmlns:a16="http://schemas.microsoft.com/office/drawing/2014/main" id="{B78B4E3F-E27A-49A4-A6D6-9AA94E2E4E55}"/>
              </a:ext>
            </a:extLst>
          </p:cNvPr>
          <p:cNvCxnSpPr/>
          <p:nvPr/>
        </p:nvCxnSpPr>
        <p:spPr>
          <a:xfrm>
            <a:off x="6096000" y="-111690"/>
            <a:ext cx="0" cy="832485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avokutnik: zaobljeni kutovi 36">
            <a:extLst>
              <a:ext uri="{FF2B5EF4-FFF2-40B4-BE49-F238E27FC236}">
                <a16:creationId xmlns:a16="http://schemas.microsoft.com/office/drawing/2014/main" id="{DA99E907-63AC-4D34-A214-EAEC85376765}"/>
              </a:ext>
            </a:extLst>
          </p:cNvPr>
          <p:cNvSpPr/>
          <p:nvPr/>
        </p:nvSpPr>
        <p:spPr>
          <a:xfrm>
            <a:off x="6458753" y="315669"/>
            <a:ext cx="2998651" cy="20058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Slika 37">
            <a:extLst>
              <a:ext uri="{FF2B5EF4-FFF2-40B4-BE49-F238E27FC236}">
                <a16:creationId xmlns:a16="http://schemas.microsoft.com/office/drawing/2014/main" id="{7D877AE8-AA1B-44CA-AC4E-E6B26F0ADB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3107" y="5215908"/>
            <a:ext cx="2764644" cy="1556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1895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287 -0.023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48856">
            <a:off x="5275462" y="198511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3413408" y="962795"/>
            <a:ext cx="51667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50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uk 24">
            <a:extLst>
              <a:ext uri="{FF2B5EF4-FFF2-40B4-BE49-F238E27FC236}">
                <a16:creationId xmlns:a16="http://schemas.microsoft.com/office/drawing/2014/main" id="{EE37A147-5E16-44C1-80F4-D3DCF9AE0C0D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45E4F1FC-204E-4873-AA81-6D94C018FB99}"/>
              </a:ext>
            </a:extLst>
          </p:cNvPr>
          <p:cNvCxnSpPr/>
          <p:nvPr/>
        </p:nvCxnSpPr>
        <p:spPr>
          <a:xfrm>
            <a:off x="12915900" y="1990725"/>
            <a:ext cx="0" cy="287655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D410D8-9E3A-47C5-AE4D-849502E1F1FB}"/>
              </a:ext>
            </a:extLst>
          </p:cNvPr>
          <p:cNvSpPr txBox="1"/>
          <p:nvPr/>
        </p:nvSpPr>
        <p:spPr>
          <a:xfrm>
            <a:off x="1320523" y="2724828"/>
            <a:ext cx="4079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mikro (mini) crne rupe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59E4AD-7EB0-42FD-9C19-C6D7DD3E3A4C}"/>
              </a:ext>
            </a:extLst>
          </p:cNvPr>
          <p:cNvSpPr txBox="1"/>
          <p:nvPr/>
        </p:nvSpPr>
        <p:spPr>
          <a:xfrm>
            <a:off x="1320523" y="3180768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zvjezdane crne rupe</a:t>
            </a:r>
            <a:endParaRPr lang="en-US" sz="28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1317928" y="3632598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800" dirty="0">
                <a:solidFill>
                  <a:schemeClr val="bg1"/>
                </a:solidFill>
                <a:latin typeface="Congenial Light" panose="02000503040000020004" pitchFamily="2" charset="0"/>
              </a:rPr>
              <a:t> crne rupe</a:t>
            </a:r>
            <a:endParaRPr lang="en-US" sz="28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9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96719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0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 descr="Constellation with solid fill">
            <a:extLst>
              <a:ext uri="{FF2B5EF4-FFF2-40B4-BE49-F238E27FC236}">
                <a16:creationId xmlns:a16="http://schemas.microsoft.com/office/drawing/2014/main" id="{153B635A-AD42-4476-95C9-AB26C5F0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48856">
            <a:off x="5616809" y="679145"/>
            <a:ext cx="6238373" cy="6238373"/>
          </a:xfrm>
          <a:prstGeom prst="rect">
            <a:avLst/>
          </a:prstGeom>
        </p:spPr>
      </p:pic>
      <p:pic>
        <p:nvPicPr>
          <p:cNvPr id="8" name="Grafika 7" descr="Full Moon outline">
            <a:extLst>
              <a:ext uri="{FF2B5EF4-FFF2-40B4-BE49-F238E27FC236}">
                <a16:creationId xmlns:a16="http://schemas.microsoft.com/office/drawing/2014/main" id="{5BA4C488-3C66-40BC-B37F-88F580DB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07" y="247408"/>
            <a:ext cx="574227" cy="574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C30E2FD-6A3A-49E4-AB0C-F1DB7B5D0C6E}"/>
              </a:ext>
            </a:extLst>
          </p:cNvPr>
          <p:cNvSpPr txBox="1"/>
          <p:nvPr/>
        </p:nvSpPr>
        <p:spPr>
          <a:xfrm>
            <a:off x="823534" y="103634"/>
            <a:ext cx="4585700" cy="86177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Posterama" panose="020B0504020200020000" pitchFamily="34" charset="0"/>
              </a:rPr>
              <a:t>Crne rupe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Posterama" panose="020B0504020200020000" pitchFamily="34" charset="0"/>
            </a:endParaRPr>
          </a:p>
        </p:txBody>
      </p:sp>
      <p:pic>
        <p:nvPicPr>
          <p:cNvPr id="11" name="Grafika 10" descr="Earth with solid fill">
            <a:extLst>
              <a:ext uri="{FF2B5EF4-FFF2-40B4-BE49-F238E27FC236}">
                <a16:creationId xmlns:a16="http://schemas.microsoft.com/office/drawing/2014/main" id="{C776F5FC-6D9C-40A9-900C-1A16635D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69" y="2854773"/>
            <a:ext cx="574227" cy="5742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8BCFE65-AC42-4208-8FBA-AC744FAB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38" y="2459405"/>
            <a:ext cx="395368" cy="3953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ED030-0009-460D-97D1-E0C64BCB0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33" y="3402964"/>
            <a:ext cx="390178" cy="3962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72FD6B-A5B4-4D6A-94F1-4C7025068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3" y="3798332"/>
            <a:ext cx="390178" cy="396274"/>
          </a:xfrm>
          <a:prstGeom prst="rect">
            <a:avLst/>
          </a:prstGeom>
        </p:spPr>
      </p:pic>
      <p:pic>
        <p:nvPicPr>
          <p:cNvPr id="17" name="Grafika 16" descr="Compass with solid fill">
            <a:extLst>
              <a:ext uri="{FF2B5EF4-FFF2-40B4-BE49-F238E27FC236}">
                <a16:creationId xmlns:a16="http://schemas.microsoft.com/office/drawing/2014/main" id="{111D3C8C-AD31-4621-AEEA-FB3613D1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18" y="6415503"/>
            <a:ext cx="390178" cy="39017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2617D78-98C6-45C6-9B5D-4E9C4C0D0163}"/>
              </a:ext>
            </a:extLst>
          </p:cNvPr>
          <p:cNvSpPr txBox="1"/>
          <p:nvPr/>
        </p:nvSpPr>
        <p:spPr>
          <a:xfrm>
            <a:off x="444396" y="6425926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Explore</a:t>
            </a:r>
            <a:r>
              <a:rPr lang="hr-HR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Space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E3062AC1-7B2F-4BAE-8CB2-98D4AAC5E7B8}"/>
              </a:ext>
            </a:extLst>
          </p:cNvPr>
          <p:cNvSpPr/>
          <p:nvPr/>
        </p:nvSpPr>
        <p:spPr>
          <a:xfrm rot="18931562">
            <a:off x="10607638" y="-2372358"/>
            <a:ext cx="619278" cy="6387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0272DFFE-E54A-4C50-8193-92BFCDFCA3E2}"/>
              </a:ext>
            </a:extLst>
          </p:cNvPr>
          <p:cNvSpPr/>
          <p:nvPr/>
        </p:nvSpPr>
        <p:spPr>
          <a:xfrm rot="18931562">
            <a:off x="11126351" y="-1668882"/>
            <a:ext cx="192553" cy="409420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6A11951-29A4-4B34-A34F-8B75E6EF6B8D}"/>
              </a:ext>
            </a:extLst>
          </p:cNvPr>
          <p:cNvSpPr txBox="1"/>
          <p:nvPr/>
        </p:nvSpPr>
        <p:spPr>
          <a:xfrm>
            <a:off x="3413408" y="962795"/>
            <a:ext cx="51667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Vrste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crnih</a:t>
            </a:r>
            <a:r>
              <a:rPr lang="hr-HR" sz="5000" dirty="0"/>
              <a:t> </a:t>
            </a:r>
            <a:r>
              <a:rPr lang="hr-HR" sz="5000" dirty="0">
                <a:solidFill>
                  <a:schemeClr val="bg1"/>
                </a:solidFill>
                <a:latin typeface="Congenial Black" panose="02000503040000020004" pitchFamily="2" charset="0"/>
              </a:rPr>
              <a:t>rupa</a:t>
            </a:r>
            <a:endParaRPr lang="en-US" sz="50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47C831FC-BBC0-44A1-A3BC-B692C1D24361}"/>
              </a:ext>
            </a:extLst>
          </p:cNvPr>
          <p:cNvSpPr/>
          <p:nvPr/>
        </p:nvSpPr>
        <p:spPr>
          <a:xfrm>
            <a:off x="5340624" y="6621529"/>
            <a:ext cx="1510747" cy="173729"/>
          </a:xfrm>
          <a:prstGeom prst="roundRect">
            <a:avLst/>
          </a:prstGeom>
          <a:solidFill>
            <a:srgbClr val="8E0000"/>
          </a:solidFill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uk 24">
            <a:extLst>
              <a:ext uri="{FF2B5EF4-FFF2-40B4-BE49-F238E27FC236}">
                <a16:creationId xmlns:a16="http://schemas.microsoft.com/office/drawing/2014/main" id="{EE37A147-5E16-44C1-80F4-D3DCF9AE0C0D}"/>
              </a:ext>
            </a:extLst>
          </p:cNvPr>
          <p:cNvSpPr/>
          <p:nvPr/>
        </p:nvSpPr>
        <p:spPr>
          <a:xfrm rot="16200000">
            <a:off x="-2759955" y="1826193"/>
            <a:ext cx="5182568" cy="3583727"/>
          </a:xfrm>
          <a:prstGeom prst="arc">
            <a:avLst>
              <a:gd name="adj1" fmla="val 10969591"/>
              <a:gd name="adj2" fmla="val 0"/>
            </a:avLst>
          </a:prstGeom>
          <a:noFill/>
          <a:ln w="1079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45E4F1FC-204E-4873-AA81-6D94C018FB99}"/>
              </a:ext>
            </a:extLst>
          </p:cNvPr>
          <p:cNvCxnSpPr/>
          <p:nvPr/>
        </p:nvCxnSpPr>
        <p:spPr>
          <a:xfrm>
            <a:off x="1162050" y="1964689"/>
            <a:ext cx="0" cy="287655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D410D8-9E3A-47C5-AE4D-849502E1F1FB}"/>
              </a:ext>
            </a:extLst>
          </p:cNvPr>
          <p:cNvSpPr txBox="1"/>
          <p:nvPr/>
        </p:nvSpPr>
        <p:spPr>
          <a:xfrm>
            <a:off x="1320523" y="2724828"/>
            <a:ext cx="5625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4000" dirty="0">
                <a:solidFill>
                  <a:schemeClr val="bg1"/>
                </a:solidFill>
                <a:latin typeface="Congenial Light" panose="02000503040000020004" pitchFamily="2" charset="0"/>
              </a:rPr>
              <a:t>mikro (mini) crne rupe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59E4AD-7EB0-42FD-9C19-C6D7DD3E3A4C}"/>
              </a:ext>
            </a:extLst>
          </p:cNvPr>
          <p:cNvSpPr txBox="1"/>
          <p:nvPr/>
        </p:nvSpPr>
        <p:spPr>
          <a:xfrm>
            <a:off x="1317928" y="3431413"/>
            <a:ext cx="279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zvjezdane crne rupe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E149359-8590-4996-AEA8-D32D8635BEFA}"/>
              </a:ext>
            </a:extLst>
          </p:cNvPr>
          <p:cNvSpPr txBox="1"/>
          <p:nvPr/>
        </p:nvSpPr>
        <p:spPr>
          <a:xfrm>
            <a:off x="1317928" y="3762474"/>
            <a:ext cx="3256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err="1">
                <a:solidFill>
                  <a:schemeClr val="bg1"/>
                </a:solidFill>
                <a:latin typeface="Congenial Light" panose="02000503040000020004" pitchFamily="2" charset="0"/>
              </a:rPr>
              <a:t>supermasivne</a:t>
            </a:r>
            <a:r>
              <a:rPr lang="hr-HR" sz="2000" dirty="0">
                <a:solidFill>
                  <a:schemeClr val="bg1"/>
                </a:solidFill>
                <a:latin typeface="Congenial Light" panose="02000503040000020004" pitchFamily="2" charset="0"/>
              </a:rPr>
              <a:t> crne rupe</a:t>
            </a:r>
            <a:endParaRPr lang="en-US" sz="20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68228F64-38DC-4A1C-B22C-7F549399B55B}"/>
              </a:ext>
            </a:extLst>
          </p:cNvPr>
          <p:cNvSpPr/>
          <p:nvPr/>
        </p:nvSpPr>
        <p:spPr>
          <a:xfrm>
            <a:off x="8320219" y="3964908"/>
            <a:ext cx="2141307" cy="105042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nastanak kad i svemir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AE1F06D5-2F60-40A6-ABEA-ECE6469BDE9D}"/>
              </a:ext>
            </a:extLst>
          </p:cNvPr>
          <p:cNvSpPr/>
          <p:nvPr/>
        </p:nvSpPr>
        <p:spPr>
          <a:xfrm>
            <a:off x="8322703" y="2297690"/>
            <a:ext cx="2141307" cy="105042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masa manja od Sunčeve mase (</a:t>
            </a:r>
            <a:r>
              <a:rPr lang="hr-HR" sz="2400" b="1" i="1" dirty="0">
                <a:solidFill>
                  <a:schemeClr val="bg1"/>
                </a:solidFill>
                <a:effectLst/>
                <a:latin typeface="Congenial Light" panose="02000503040000020004" pitchFamily="2" charset="0"/>
              </a:rPr>
              <a:t>M</a:t>
            </a:r>
            <a:r>
              <a:rPr lang="hr-HR" sz="2400" b="1" i="0" baseline="-25000" dirty="0">
                <a:solidFill>
                  <a:schemeClr val="bg1"/>
                </a:solidFill>
                <a:effectLst/>
                <a:latin typeface="Congenial Light" panose="02000503040000020004" pitchFamily="2" charset="0"/>
              </a:rPr>
              <a:t>☉</a:t>
            </a:r>
            <a:r>
              <a:rPr lang="hr-HR" sz="2400" dirty="0">
                <a:solidFill>
                  <a:schemeClr val="bg1"/>
                </a:solidFill>
                <a:latin typeface="Congenial Light" panose="02000503040000020004" pitchFamily="2" charset="0"/>
              </a:rPr>
              <a:t>)</a:t>
            </a:r>
            <a:endParaRPr lang="en-US" sz="2400" dirty="0">
              <a:solidFill>
                <a:schemeClr val="bg1"/>
              </a:solidFill>
              <a:latin typeface="Congenial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98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554</Words>
  <Application>Microsoft Office PowerPoint</Application>
  <PresentationFormat>Široki zaslon</PresentationFormat>
  <Paragraphs>108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Congenial Black</vt:lpstr>
      <vt:lpstr>Congenial Light</vt:lpstr>
      <vt:lpstr>Tema sustava Office</vt:lpstr>
      <vt:lpstr>Hı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Hı</dc:title>
  <dc:creator>Karlo Jančo</dc:creator>
  <cp:lastModifiedBy>Mirta Lulić</cp:lastModifiedBy>
  <cp:revision>3</cp:revision>
  <dcterms:created xsi:type="dcterms:W3CDTF">2022-10-07T12:13:28Z</dcterms:created>
  <dcterms:modified xsi:type="dcterms:W3CDTF">2022-10-12T08:32:47Z</dcterms:modified>
</cp:coreProperties>
</file>