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6EBC027-F620-49B1-81FC-2A0A93EFFBE7}" type="datetimeFigureOut">
              <a:rPr lang="hr-HR" smtClean="0"/>
              <a:t>13.11.2022.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60F87D-DA34-4846-823E-C2D8F2C6AD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9901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027-F620-49B1-81FC-2A0A93EFFBE7}" type="datetimeFigureOut">
              <a:rPr lang="hr-HR" smtClean="0"/>
              <a:t>13.11.2022.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F87D-DA34-4846-823E-C2D8F2C6AD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572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027-F620-49B1-81FC-2A0A93EFFBE7}" type="datetimeFigureOut">
              <a:rPr lang="hr-HR" smtClean="0"/>
              <a:t>13.11.2022.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F87D-DA34-4846-823E-C2D8F2C6AD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404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027-F620-49B1-81FC-2A0A93EFFBE7}" type="datetimeFigureOut">
              <a:rPr lang="hr-HR" smtClean="0"/>
              <a:t>13.11.2022.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F87D-DA34-4846-823E-C2D8F2C6AD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411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EBC027-F620-49B1-81FC-2A0A93EFFBE7}" type="datetimeFigureOut">
              <a:rPr lang="hr-HR" smtClean="0"/>
              <a:t>13.11.2022.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660F87D-DA34-4846-823E-C2D8F2C6AD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3139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027-F620-49B1-81FC-2A0A93EFFBE7}" type="datetimeFigureOut">
              <a:rPr lang="hr-HR" smtClean="0"/>
              <a:t>13.11.2022.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F87D-DA34-4846-823E-C2D8F2C6AD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902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027-F620-49B1-81FC-2A0A93EFFBE7}" type="datetimeFigureOut">
              <a:rPr lang="hr-HR" smtClean="0"/>
              <a:t>13.11.2022.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F87D-DA34-4846-823E-C2D8F2C6AD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696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027-F620-49B1-81FC-2A0A93EFFBE7}" type="datetimeFigureOut">
              <a:rPr lang="hr-HR" smtClean="0"/>
              <a:t>13.11.2022.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F87D-DA34-4846-823E-C2D8F2C6AD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452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027-F620-49B1-81FC-2A0A93EFFBE7}" type="datetimeFigureOut">
              <a:rPr lang="hr-HR" smtClean="0"/>
              <a:t>13.11.2022.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F87D-DA34-4846-823E-C2D8F2C6AD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193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027-F620-49B1-81FC-2A0A93EFFBE7}" type="datetimeFigureOut">
              <a:rPr lang="hr-HR" smtClean="0"/>
              <a:t>13.11.2022.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60F87D-DA34-4846-823E-C2D8F2C6AD8A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136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6EBC027-F620-49B1-81FC-2A0A93EFFBE7}" type="datetimeFigureOut">
              <a:rPr lang="hr-HR" smtClean="0"/>
              <a:t>13.11.2022.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60F87D-DA34-4846-823E-C2D8F2C6AD8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02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EBC027-F620-49B1-81FC-2A0A93EFFBE7}" type="datetimeFigureOut">
              <a:rPr lang="hr-HR" smtClean="0"/>
              <a:t>13.11.2022.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60F87D-DA34-4846-823E-C2D8F2C6AD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3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535275E-56CD-1B4F-CB11-B0477A1F5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hr-HR" b="1" i="1" dirty="0"/>
              <a:t>ZABORAVLJENA KAJKAVŠTINA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BDF75ED-D662-42C2-7858-52B9E6FEE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204" y="4028661"/>
            <a:ext cx="9673306" cy="1603655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hr-HR" sz="7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hr-HR" sz="7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hr-HR" sz="7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hr-HR" sz="7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hr-HR" sz="7200" dirty="0"/>
              <a:t>Izradile: Jelena Markulin, Lara </a:t>
            </a:r>
            <a:r>
              <a:rPr lang="hr-HR" sz="7200" dirty="0" err="1"/>
              <a:t>Vančina</a:t>
            </a:r>
            <a:r>
              <a:rPr lang="hr-HR" sz="7200" dirty="0"/>
              <a:t>, Ana Borovčak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hr-HR" sz="7200" dirty="0"/>
              <a:t>Barbara </a:t>
            </a:r>
            <a:r>
              <a:rPr lang="hr-HR" sz="7200" dirty="0" err="1"/>
              <a:t>Futivić</a:t>
            </a:r>
            <a:r>
              <a:rPr lang="hr-HR" sz="7200" dirty="0"/>
              <a:t>  i Iva </a:t>
            </a:r>
            <a:r>
              <a:rPr lang="hr-HR" sz="7200" dirty="0" err="1"/>
              <a:t>Tomek</a:t>
            </a:r>
            <a:endParaRPr lang="hr-HR" sz="7200" dirty="0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10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F4272B-2247-456B-9FCC-5EDBEDC8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>
                <a:solidFill>
                  <a:srgbClr val="FF0000"/>
                </a:solidFill>
              </a:rPr>
              <a:t>RJEČNIK KAJKAVSKIH RIJEČI-</a:t>
            </a:r>
            <a:br>
              <a:rPr lang="hr-HR" sz="3600" b="1" dirty="0">
                <a:solidFill>
                  <a:srgbClr val="FF0000"/>
                </a:solidFill>
              </a:rPr>
            </a:br>
            <a:r>
              <a:rPr lang="hr-HR" sz="3600" b="1" dirty="0">
                <a:solidFill>
                  <a:srgbClr val="FF0000"/>
                </a:solidFill>
              </a:rPr>
              <a:t>zabočki govor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5B865C-86E0-4BA3-AF9B-ACDB7822BC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spominjati = razgovarati</a:t>
            </a:r>
          </a:p>
          <a:p>
            <a:r>
              <a:rPr lang="hr-HR" sz="2400" dirty="0" err="1"/>
              <a:t>čes</a:t>
            </a:r>
            <a:r>
              <a:rPr lang="hr-HR" sz="2400" dirty="0"/>
              <a:t> = kroz</a:t>
            </a:r>
          </a:p>
          <a:p>
            <a:r>
              <a:rPr lang="hr-HR" sz="2400" dirty="0"/>
              <a:t>pune = puno</a:t>
            </a:r>
          </a:p>
          <a:p>
            <a:r>
              <a:rPr lang="hr-HR" sz="2400" dirty="0" err="1"/>
              <a:t>zeli</a:t>
            </a:r>
            <a:r>
              <a:rPr lang="hr-HR" sz="2400" dirty="0"/>
              <a:t> = uzeli</a:t>
            </a:r>
          </a:p>
          <a:p>
            <a:r>
              <a:rPr lang="hr-HR" sz="2400" dirty="0"/>
              <a:t>jen = jedan</a:t>
            </a:r>
          </a:p>
          <a:p>
            <a:r>
              <a:rPr lang="hr-HR" sz="2400" dirty="0" err="1"/>
              <a:t>furt</a:t>
            </a:r>
            <a:r>
              <a:rPr lang="hr-HR" sz="2400" dirty="0"/>
              <a:t> = uvijek</a:t>
            </a:r>
          </a:p>
          <a:p>
            <a:r>
              <a:rPr lang="hr-HR" sz="2400" dirty="0" err="1"/>
              <a:t>saki</a:t>
            </a:r>
            <a:r>
              <a:rPr lang="hr-HR" sz="2400" dirty="0"/>
              <a:t> = svaki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5D5264F-C913-43BB-9725-17D4EF36C6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651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6CCBA8-F285-0704-3E12-14E0A430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                    RJEČNIK KAJKAVSKIH RIJEČI – </a:t>
            </a:r>
            <a:br>
              <a:rPr lang="hr-HR" sz="3200" b="1" dirty="0">
                <a:solidFill>
                  <a:srgbClr val="FF0000"/>
                </a:solidFill>
              </a:rPr>
            </a:br>
            <a:r>
              <a:rPr lang="hr-HR" sz="3200" b="1" dirty="0">
                <a:solidFill>
                  <a:srgbClr val="FF0000"/>
                </a:solidFill>
              </a:rPr>
              <a:t>                              </a:t>
            </a:r>
            <a:r>
              <a:rPr lang="hr-HR" sz="3200" b="1" dirty="0" err="1">
                <a:solidFill>
                  <a:srgbClr val="FF0000"/>
                </a:solidFill>
              </a:rPr>
              <a:t>loborski</a:t>
            </a:r>
            <a:r>
              <a:rPr lang="hr-HR" sz="3200" b="1" dirty="0">
                <a:solidFill>
                  <a:srgbClr val="FF0000"/>
                </a:solidFill>
              </a:rPr>
              <a:t> govor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FAF0DE-E9AB-73F9-0902-F92E309BD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err="1"/>
              <a:t>štel</a:t>
            </a:r>
            <a:r>
              <a:rPr lang="hr-HR" sz="2400" dirty="0"/>
              <a:t> = htio</a:t>
            </a:r>
          </a:p>
          <a:p>
            <a:r>
              <a:rPr lang="hr-HR" sz="2400" dirty="0" err="1"/>
              <a:t>zelina</a:t>
            </a:r>
            <a:r>
              <a:rPr lang="hr-HR" sz="2400" dirty="0"/>
              <a:t> = list od kupusa ili kelja na koji se stavljala bučnica kada se pekla u krušnoj peći</a:t>
            </a:r>
          </a:p>
          <a:p>
            <a:r>
              <a:rPr lang="hr-HR" sz="2400" dirty="0" err="1"/>
              <a:t>banjica</a:t>
            </a:r>
            <a:r>
              <a:rPr lang="hr-HR" sz="2400" dirty="0"/>
              <a:t> = posuda u kojoj se držala mast</a:t>
            </a:r>
          </a:p>
          <a:p>
            <a:r>
              <a:rPr lang="hr-HR" sz="2400" dirty="0" err="1"/>
              <a:t>cvirki</a:t>
            </a:r>
            <a:r>
              <a:rPr lang="hr-HR" sz="2400" dirty="0"/>
              <a:t> = čvarci</a:t>
            </a:r>
          </a:p>
          <a:p>
            <a:r>
              <a:rPr lang="hr-HR" sz="2400" dirty="0" err="1"/>
              <a:t>žvijeglja</a:t>
            </a:r>
            <a:r>
              <a:rPr lang="hr-HR" sz="2400" dirty="0"/>
              <a:t> = drvena igračka za fućkanje</a:t>
            </a:r>
          </a:p>
          <a:p>
            <a:r>
              <a:rPr lang="hr-HR" sz="2400" dirty="0"/>
              <a:t>kostura = nožić na preklop</a:t>
            </a:r>
          </a:p>
        </p:txBody>
      </p:sp>
    </p:spTree>
    <p:extLst>
      <p:ext uri="{BB962C8B-B14F-4D97-AF65-F5344CB8AC3E}">
        <p14:creationId xmlns:p14="http://schemas.microsoft.com/office/powerpoint/2010/main" val="337571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6CCBA8-F285-0704-3E12-14E0A430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                RJEČNIK KAJKAVSKIH RIJEČI – </a:t>
            </a:r>
            <a:br>
              <a:rPr lang="hr-HR" sz="3200" b="1" dirty="0">
                <a:solidFill>
                  <a:srgbClr val="FF0000"/>
                </a:solidFill>
              </a:rPr>
            </a:br>
            <a:r>
              <a:rPr lang="hr-HR" sz="3200" b="1" dirty="0">
                <a:solidFill>
                  <a:srgbClr val="FF0000"/>
                </a:solidFill>
              </a:rPr>
              <a:t>                            </a:t>
            </a:r>
            <a:r>
              <a:rPr lang="hr-HR" sz="3200" b="1" dirty="0" err="1">
                <a:solidFill>
                  <a:srgbClr val="FF0000"/>
                </a:solidFill>
              </a:rPr>
              <a:t>loborski</a:t>
            </a:r>
            <a:r>
              <a:rPr lang="hr-HR" sz="3200" b="1" dirty="0">
                <a:solidFill>
                  <a:srgbClr val="FF0000"/>
                </a:solidFill>
              </a:rPr>
              <a:t> govor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FAF0DE-E9AB-73F9-0902-F92E309BD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79" y="2014194"/>
            <a:ext cx="10515600" cy="4100626"/>
          </a:xfrm>
        </p:spPr>
        <p:txBody>
          <a:bodyPr>
            <a:normAutofit/>
          </a:bodyPr>
          <a:lstStyle/>
          <a:p>
            <a:r>
              <a:rPr lang="hr-HR" sz="2400" dirty="0" err="1"/>
              <a:t>deklice</a:t>
            </a:r>
            <a:r>
              <a:rPr lang="hr-HR" sz="2400" dirty="0"/>
              <a:t> = djevojčice</a:t>
            </a:r>
          </a:p>
          <a:p>
            <a:r>
              <a:rPr lang="hr-HR" sz="2400" dirty="0" err="1"/>
              <a:t>prasičkanje</a:t>
            </a:r>
            <a:r>
              <a:rPr lang="hr-HR" sz="2400" dirty="0"/>
              <a:t> = vrsta dječje igre slična hokeju na ledu</a:t>
            </a:r>
          </a:p>
          <a:p>
            <a:r>
              <a:rPr lang="hr-HR" sz="2400" dirty="0"/>
              <a:t>pop = brašno pomiješano s vodom, služilo je kao ljepilo</a:t>
            </a:r>
          </a:p>
          <a:p>
            <a:r>
              <a:rPr lang="hr-HR" sz="2400" dirty="0" err="1"/>
              <a:t>melja</a:t>
            </a:r>
            <a:r>
              <a:rPr lang="hr-HR" sz="2400" dirty="0"/>
              <a:t> = brašno</a:t>
            </a:r>
          </a:p>
          <a:p>
            <a:r>
              <a:rPr lang="hr-HR" sz="2400" dirty="0" err="1"/>
              <a:t>nučići</a:t>
            </a:r>
            <a:r>
              <a:rPr lang="hr-HR" sz="2400" dirty="0"/>
              <a:t> = unuci  </a:t>
            </a:r>
          </a:p>
          <a:p>
            <a:r>
              <a:rPr lang="hr-HR" sz="2400" dirty="0" err="1"/>
              <a:t>kranclini</a:t>
            </a:r>
            <a:r>
              <a:rPr lang="hr-HR" sz="2400" dirty="0"/>
              <a:t> = pratitelji mladenaca na svadbi</a:t>
            </a:r>
          </a:p>
          <a:p>
            <a:r>
              <a:rPr lang="hr-HR" sz="2400" dirty="0" err="1"/>
              <a:t>dever</a:t>
            </a:r>
            <a:r>
              <a:rPr lang="hr-HR" sz="2400" dirty="0"/>
              <a:t> = onaj koji vodi svadbu, glavni na svadbi</a:t>
            </a:r>
          </a:p>
        </p:txBody>
      </p:sp>
    </p:spTree>
    <p:extLst>
      <p:ext uri="{BB962C8B-B14F-4D97-AF65-F5344CB8AC3E}">
        <p14:creationId xmlns:p14="http://schemas.microsoft.com/office/powerpoint/2010/main" val="48010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6CCBA8-F285-0704-3E12-14E0A430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               RJEČNIK KAJKAVSKIH RIJEČI – </a:t>
            </a:r>
            <a:br>
              <a:rPr lang="hr-HR" sz="3200" b="1" dirty="0">
                <a:solidFill>
                  <a:srgbClr val="FF0000"/>
                </a:solidFill>
              </a:rPr>
            </a:br>
            <a:r>
              <a:rPr lang="hr-HR" sz="3200" b="1" dirty="0">
                <a:solidFill>
                  <a:srgbClr val="FF0000"/>
                </a:solidFill>
              </a:rPr>
              <a:t>                         </a:t>
            </a:r>
            <a:r>
              <a:rPr lang="hr-HR" sz="3200" b="1" dirty="0" err="1">
                <a:solidFill>
                  <a:srgbClr val="FF0000"/>
                </a:solidFill>
              </a:rPr>
              <a:t>loborski</a:t>
            </a:r>
            <a:r>
              <a:rPr lang="hr-HR" sz="3200" b="1" dirty="0">
                <a:solidFill>
                  <a:srgbClr val="FF0000"/>
                </a:solidFill>
              </a:rPr>
              <a:t> govor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FAF0DE-E9AB-73F9-0902-F92E309BD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79" y="2014194"/>
            <a:ext cx="10515600" cy="4100626"/>
          </a:xfrm>
        </p:spPr>
        <p:txBody>
          <a:bodyPr>
            <a:normAutofit/>
          </a:bodyPr>
          <a:lstStyle/>
          <a:p>
            <a:r>
              <a:rPr lang="hr-HR" sz="2400" dirty="0"/>
              <a:t>blage = stoka</a:t>
            </a:r>
          </a:p>
          <a:p>
            <a:r>
              <a:rPr lang="hr-HR" sz="2400" dirty="0" err="1"/>
              <a:t>če</a:t>
            </a:r>
            <a:r>
              <a:rPr lang="hr-HR" sz="2400" dirty="0"/>
              <a:t> = ako</a:t>
            </a:r>
          </a:p>
          <a:p>
            <a:r>
              <a:rPr lang="hr-HR" sz="2400" dirty="0" err="1"/>
              <a:t>vuljetje</a:t>
            </a:r>
            <a:r>
              <a:rPr lang="hr-HR" sz="2400" dirty="0"/>
              <a:t> = proljeće</a:t>
            </a:r>
          </a:p>
          <a:p>
            <a:r>
              <a:rPr lang="hr-HR" sz="2400" dirty="0" err="1"/>
              <a:t>pecinjak</a:t>
            </a:r>
            <a:r>
              <a:rPr lang="hr-HR" sz="2400" dirty="0"/>
              <a:t> = klas mladog kukuruza koji se peče na vatri</a:t>
            </a:r>
          </a:p>
          <a:p>
            <a:r>
              <a:rPr lang="hr-HR" sz="2400" dirty="0"/>
              <a:t>kače = zmije</a:t>
            </a:r>
          </a:p>
          <a:p>
            <a:r>
              <a:rPr lang="hr-HR" sz="2400" dirty="0" err="1"/>
              <a:t>ogenj</a:t>
            </a:r>
            <a:r>
              <a:rPr lang="hr-HR" sz="2400" dirty="0"/>
              <a:t> = vatra</a:t>
            </a:r>
          </a:p>
          <a:p>
            <a:r>
              <a:rPr lang="hr-HR" sz="2400" dirty="0" err="1"/>
              <a:t>furek</a:t>
            </a:r>
            <a:r>
              <a:rPr lang="hr-HR" sz="2400" dirty="0"/>
              <a:t> = mali trupac</a:t>
            </a:r>
          </a:p>
        </p:txBody>
      </p:sp>
    </p:spTree>
    <p:extLst>
      <p:ext uri="{BB962C8B-B14F-4D97-AF65-F5344CB8AC3E}">
        <p14:creationId xmlns:p14="http://schemas.microsoft.com/office/powerpoint/2010/main" val="394332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6CCBA8-F285-0704-3E12-14E0A430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                 RJEČNIK KAJKAVSKIH RIJEČI – </a:t>
            </a:r>
            <a:br>
              <a:rPr lang="hr-HR" sz="3200" b="1" dirty="0">
                <a:solidFill>
                  <a:srgbClr val="FF0000"/>
                </a:solidFill>
              </a:rPr>
            </a:br>
            <a:r>
              <a:rPr lang="hr-HR" sz="3200" b="1" dirty="0">
                <a:solidFill>
                  <a:srgbClr val="FF0000"/>
                </a:solidFill>
              </a:rPr>
              <a:t>                           </a:t>
            </a:r>
            <a:r>
              <a:rPr lang="hr-HR" sz="3200" b="1" dirty="0" err="1">
                <a:solidFill>
                  <a:srgbClr val="FF0000"/>
                </a:solidFill>
              </a:rPr>
              <a:t>loborski</a:t>
            </a:r>
            <a:r>
              <a:rPr lang="hr-HR" sz="3200" b="1" dirty="0">
                <a:solidFill>
                  <a:srgbClr val="FF0000"/>
                </a:solidFill>
              </a:rPr>
              <a:t> govor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FAF0DE-E9AB-73F9-0902-F92E309BD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79" y="2014194"/>
            <a:ext cx="10515600" cy="4100626"/>
          </a:xfrm>
        </p:spPr>
        <p:txBody>
          <a:bodyPr>
            <a:normAutofit/>
          </a:bodyPr>
          <a:lstStyle/>
          <a:p>
            <a:r>
              <a:rPr lang="hr-HR" sz="2400" dirty="0" err="1"/>
              <a:t>furčec</a:t>
            </a:r>
            <a:r>
              <a:rPr lang="hr-HR" sz="2400" dirty="0"/>
              <a:t> = manji dio otpiljenog drva</a:t>
            </a:r>
          </a:p>
          <a:p>
            <a:r>
              <a:rPr lang="hr-HR" sz="2400" dirty="0" err="1"/>
              <a:t>špompat</a:t>
            </a:r>
            <a:r>
              <a:rPr lang="hr-HR" sz="2400" dirty="0"/>
              <a:t> = visoki krevet</a:t>
            </a:r>
          </a:p>
          <a:p>
            <a:r>
              <a:rPr lang="hr-HR" sz="2400" dirty="0"/>
              <a:t>klecale = dvije drvene stepenice po kojima se išlo u krevet</a:t>
            </a:r>
          </a:p>
          <a:p>
            <a:r>
              <a:rPr lang="hr-HR" sz="2400" dirty="0" err="1"/>
              <a:t>gere</a:t>
            </a:r>
            <a:r>
              <a:rPr lang="hr-HR" sz="2400" dirty="0"/>
              <a:t> = gore</a:t>
            </a:r>
          </a:p>
          <a:p>
            <a:r>
              <a:rPr lang="hr-HR" sz="2400" dirty="0" err="1"/>
              <a:t>delje</a:t>
            </a:r>
            <a:r>
              <a:rPr lang="hr-HR" sz="2400" dirty="0"/>
              <a:t> = dolje</a:t>
            </a:r>
          </a:p>
        </p:txBody>
      </p:sp>
    </p:spTree>
    <p:extLst>
      <p:ext uri="{BB962C8B-B14F-4D97-AF65-F5344CB8AC3E}">
        <p14:creationId xmlns:p14="http://schemas.microsoft.com/office/powerpoint/2010/main" val="375474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CEF933-50C6-4620-B87F-DCD40B1C6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>
                <a:solidFill>
                  <a:srgbClr val="FF0000"/>
                </a:solidFill>
              </a:rPr>
              <a:t>RJEČNIK KAJKAVSKIH RIJEČI-</a:t>
            </a:r>
            <a:br>
              <a:rPr lang="hr-HR" sz="3600" b="1" dirty="0">
                <a:solidFill>
                  <a:srgbClr val="FF0000"/>
                </a:solidFill>
              </a:rPr>
            </a:br>
            <a:r>
              <a:rPr lang="hr-HR" sz="3600" b="1" dirty="0">
                <a:solidFill>
                  <a:srgbClr val="FF0000"/>
                </a:solidFill>
              </a:rPr>
              <a:t>zabočki govor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E05147-EBA2-4707-BD12-98C3E4D3F6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/>
              <a:t>snoplje = kupovi požete pšenice</a:t>
            </a:r>
          </a:p>
          <a:p>
            <a:r>
              <a:rPr lang="hr-HR" sz="2400" dirty="0" err="1"/>
              <a:t>gljiboke</a:t>
            </a:r>
            <a:r>
              <a:rPr lang="hr-HR" sz="2400" dirty="0"/>
              <a:t> = duboko </a:t>
            </a:r>
          </a:p>
          <a:p>
            <a:r>
              <a:rPr lang="hr-HR" sz="2400" dirty="0" err="1"/>
              <a:t>narevavali</a:t>
            </a:r>
            <a:r>
              <a:rPr lang="hr-HR" sz="2400" dirty="0"/>
              <a:t> se = gurali se </a:t>
            </a:r>
          </a:p>
          <a:p>
            <a:r>
              <a:rPr lang="hr-HR" sz="2400" dirty="0" err="1"/>
              <a:t>štreka</a:t>
            </a:r>
            <a:r>
              <a:rPr lang="hr-HR" sz="2400" dirty="0"/>
              <a:t> = pruga</a:t>
            </a:r>
          </a:p>
          <a:p>
            <a:r>
              <a:rPr lang="hr-HR" sz="2400" dirty="0" err="1"/>
              <a:t>fusta</a:t>
            </a:r>
            <a:r>
              <a:rPr lang="hr-HR" sz="2400" dirty="0"/>
              <a:t> = šuma</a:t>
            </a:r>
          </a:p>
          <a:p>
            <a:r>
              <a:rPr lang="hr-HR" sz="2400" dirty="0"/>
              <a:t>kopica = sijeno skupljeno u veliki kup</a:t>
            </a:r>
          </a:p>
          <a:p>
            <a:r>
              <a:rPr lang="hr-HR" sz="2400" dirty="0" err="1"/>
              <a:t>zmučiti</a:t>
            </a:r>
            <a:r>
              <a:rPr lang="hr-HR" sz="2400" dirty="0"/>
              <a:t> se = umoriti se</a:t>
            </a:r>
          </a:p>
          <a:p>
            <a:endParaRPr lang="hr-HR" sz="2400" dirty="0"/>
          </a:p>
          <a:p>
            <a:endParaRPr lang="hr-HR" sz="2400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86E403A-34A2-4FA6-99A7-BBFD37B49F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2400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68315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F8E5C7-85FA-4F9E-AD0C-8D969AB3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>
                <a:solidFill>
                  <a:srgbClr val="FF0000"/>
                </a:solidFill>
              </a:rPr>
              <a:t>RJEČNIK KAJKAVSKIH RIJEČI-</a:t>
            </a:r>
            <a:br>
              <a:rPr lang="hr-HR" sz="3600" b="1" dirty="0">
                <a:solidFill>
                  <a:srgbClr val="FF0000"/>
                </a:solidFill>
              </a:rPr>
            </a:br>
            <a:r>
              <a:rPr lang="hr-HR" sz="3600" b="1" dirty="0">
                <a:solidFill>
                  <a:srgbClr val="FF0000"/>
                </a:solidFill>
              </a:rPr>
              <a:t>zabočki govor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3502CA-EB4B-48D6-A414-BA08E4BD41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sz="2400" dirty="0"/>
              <a:t>tekati = trčati</a:t>
            </a:r>
          </a:p>
          <a:p>
            <a:r>
              <a:rPr lang="hr-HR" sz="2400" dirty="0" err="1"/>
              <a:t>čučica</a:t>
            </a:r>
            <a:r>
              <a:rPr lang="hr-HR" sz="2400" dirty="0"/>
              <a:t> = kokoš</a:t>
            </a:r>
          </a:p>
          <a:p>
            <a:r>
              <a:rPr lang="hr-HR" sz="2400" dirty="0"/>
              <a:t>dinstati = pirjati</a:t>
            </a:r>
          </a:p>
          <a:p>
            <a:r>
              <a:rPr lang="hr-HR" sz="2400" dirty="0" err="1"/>
              <a:t>zrjestati</a:t>
            </a:r>
            <a:r>
              <a:rPr lang="hr-HR" sz="2400" dirty="0"/>
              <a:t> = djelomično usitniti i pirjati </a:t>
            </a:r>
          </a:p>
          <a:p>
            <a:r>
              <a:rPr lang="hr-HR" sz="2400" dirty="0" err="1"/>
              <a:t>hruške</a:t>
            </a:r>
            <a:r>
              <a:rPr lang="hr-HR" sz="2400" dirty="0"/>
              <a:t> = kruške </a:t>
            </a:r>
          </a:p>
          <a:p>
            <a:r>
              <a:rPr lang="hr-HR" sz="2400" dirty="0"/>
              <a:t>dreš = stroj koji je odvajao zrna pšenice</a:t>
            </a: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B24C274-09F7-4D7F-AF41-F4DB9FBDD2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738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BBD357-9DC2-4A67-BFB2-D3E4EF69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>
                <a:solidFill>
                  <a:srgbClr val="FF0000"/>
                </a:solidFill>
              </a:rPr>
              <a:t>RJEČNIK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sz="3600" b="1" dirty="0">
                <a:solidFill>
                  <a:srgbClr val="FF0000"/>
                </a:solidFill>
              </a:rPr>
              <a:t>KAJKAVSKIH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sz="3600" b="1" dirty="0">
                <a:solidFill>
                  <a:srgbClr val="FF0000"/>
                </a:solidFill>
              </a:rPr>
              <a:t>RIJEČI</a:t>
            </a:r>
            <a:r>
              <a:rPr lang="hr-HR" b="1" dirty="0">
                <a:solidFill>
                  <a:srgbClr val="FF0000"/>
                </a:solidFill>
              </a:rPr>
              <a:t>-</a:t>
            </a:r>
            <a:br>
              <a:rPr lang="hr-HR" b="1" dirty="0">
                <a:solidFill>
                  <a:srgbClr val="FF0000"/>
                </a:solidFill>
              </a:rPr>
            </a:br>
            <a:r>
              <a:rPr lang="hr-HR" sz="4000" b="1" dirty="0">
                <a:solidFill>
                  <a:srgbClr val="FF0000"/>
                </a:solidFill>
              </a:rPr>
              <a:t>turopoljski govor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92EC0F-B05E-47AE-9768-D473061425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 err="1"/>
              <a:t>curami</a:t>
            </a:r>
            <a:r>
              <a:rPr lang="hr-HR" sz="2400" dirty="0"/>
              <a:t> = s djevojčicama</a:t>
            </a:r>
          </a:p>
          <a:p>
            <a:r>
              <a:rPr lang="hr-HR" sz="2400" dirty="0" err="1"/>
              <a:t>dečkami</a:t>
            </a:r>
            <a:r>
              <a:rPr lang="hr-HR" sz="2400" dirty="0"/>
              <a:t> = s dječacima</a:t>
            </a:r>
          </a:p>
          <a:p>
            <a:r>
              <a:rPr lang="hr-HR" sz="2400" dirty="0" err="1"/>
              <a:t>suvo</a:t>
            </a:r>
            <a:r>
              <a:rPr lang="hr-HR" sz="2400" dirty="0"/>
              <a:t> = suho</a:t>
            </a:r>
          </a:p>
          <a:p>
            <a:r>
              <a:rPr lang="hr-HR" sz="2400" dirty="0"/>
              <a:t>drkati/</a:t>
            </a:r>
            <a:r>
              <a:rPr lang="hr-HR" sz="2400" dirty="0" err="1"/>
              <a:t>drčati</a:t>
            </a:r>
            <a:r>
              <a:rPr lang="hr-HR" sz="2400" dirty="0"/>
              <a:t> = trčati</a:t>
            </a:r>
          </a:p>
          <a:p>
            <a:r>
              <a:rPr lang="hr-HR" sz="2400" dirty="0" err="1"/>
              <a:t>fižu</a:t>
            </a:r>
            <a:r>
              <a:rPr lang="hr-HR" sz="2400" dirty="0"/>
              <a:t> = u kuću </a:t>
            </a:r>
          </a:p>
          <a:p>
            <a:r>
              <a:rPr lang="hr-HR" sz="2400" dirty="0" err="1"/>
              <a:t>bertija</a:t>
            </a:r>
            <a:r>
              <a:rPr lang="hr-HR" sz="2400" dirty="0"/>
              <a:t> = kafić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763529E-FAE4-4B18-AFEA-7AD5351811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666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7E014D-3DF2-46C9-83B7-BBDFDED1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>
                <a:solidFill>
                  <a:srgbClr val="FF0000"/>
                </a:solidFill>
              </a:rPr>
              <a:t>RJEČNIK KAJKAVSKIH RIJEČI-</a:t>
            </a:r>
            <a:br>
              <a:rPr lang="hr-HR" sz="3600" b="1" dirty="0">
                <a:solidFill>
                  <a:srgbClr val="FF0000"/>
                </a:solidFill>
              </a:rPr>
            </a:br>
            <a:r>
              <a:rPr lang="hr-HR" sz="3600" b="1" dirty="0">
                <a:solidFill>
                  <a:srgbClr val="FF0000"/>
                </a:solidFill>
              </a:rPr>
              <a:t>zabočki govor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A2AF07-606C-4B9B-9665-3FF5E75343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prežgana juha = vrsta juhe</a:t>
            </a:r>
          </a:p>
          <a:p>
            <a:r>
              <a:rPr lang="hr-HR" sz="2400" dirty="0" err="1"/>
              <a:t>korjenje</a:t>
            </a:r>
            <a:r>
              <a:rPr lang="hr-HR" sz="2400" dirty="0"/>
              <a:t> = mrkva</a:t>
            </a:r>
          </a:p>
          <a:p>
            <a:r>
              <a:rPr lang="hr-HR" sz="2400" dirty="0" err="1"/>
              <a:t>icek</a:t>
            </a:r>
            <a:r>
              <a:rPr lang="hr-HR" sz="2400" dirty="0"/>
              <a:t> = malo tele</a:t>
            </a:r>
          </a:p>
          <a:p>
            <a:r>
              <a:rPr lang="hr-HR" sz="2400" dirty="0" err="1"/>
              <a:t>opravica</a:t>
            </a:r>
            <a:r>
              <a:rPr lang="hr-HR" sz="2400" dirty="0"/>
              <a:t> = haljina</a:t>
            </a:r>
          </a:p>
          <a:p>
            <a:r>
              <a:rPr lang="hr-HR" sz="2400" dirty="0" err="1"/>
              <a:t>bežati</a:t>
            </a:r>
            <a:r>
              <a:rPr lang="hr-HR" sz="2400" dirty="0"/>
              <a:t> = trčati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59B2AFD-6003-48F2-AC37-A8685DE77E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54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p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p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TM03457510[[fn=Sapun]]</Template>
  <TotalTime>362</TotalTime>
  <Words>346</Words>
  <Application>Microsoft Office PowerPoint</Application>
  <PresentationFormat>Široki zaslon</PresentationFormat>
  <Paragraphs>72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3" baseType="lpstr">
      <vt:lpstr>Century Gothic</vt:lpstr>
      <vt:lpstr>Garamond</vt:lpstr>
      <vt:lpstr>Sapun</vt:lpstr>
      <vt:lpstr>ZABORAVLJENA KAJKAVŠTINA</vt:lpstr>
      <vt:lpstr>                    RJEČNIK KAJKAVSKIH RIJEČI –                                loborski govor</vt:lpstr>
      <vt:lpstr>                RJEČNIK KAJKAVSKIH RIJEČI –                              loborski govor</vt:lpstr>
      <vt:lpstr>               RJEČNIK KAJKAVSKIH RIJEČI –                           loborski govor</vt:lpstr>
      <vt:lpstr>                 RJEČNIK KAJKAVSKIH RIJEČI –                             loborski govor</vt:lpstr>
      <vt:lpstr>RJEČNIK KAJKAVSKIH RIJEČI- zabočki govor</vt:lpstr>
      <vt:lpstr>RJEČNIK KAJKAVSKIH RIJEČI- zabočki govor</vt:lpstr>
      <vt:lpstr>RJEČNIK KAJKAVSKIH RIJEČI- turopoljski govor</vt:lpstr>
      <vt:lpstr>RJEČNIK KAJKAVSKIH RIJEČI- zabočki govor</vt:lpstr>
      <vt:lpstr>RJEČNIK KAJKAVSKIH RIJEČI- zabočki govor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ZABORAVLJENA KAJKAVŠTINA</dc:title>
  <dc:creator>Ljerka Gajski-Markulin</dc:creator>
  <cp:lastModifiedBy>Ljerka Gajski-Markulin</cp:lastModifiedBy>
  <cp:revision>34</cp:revision>
  <dcterms:created xsi:type="dcterms:W3CDTF">2022-11-12T21:01:52Z</dcterms:created>
  <dcterms:modified xsi:type="dcterms:W3CDTF">2022-11-13T21:07:50Z</dcterms:modified>
</cp:coreProperties>
</file>