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3" r:id="rId3"/>
    <p:sldId id="265" r:id="rId4"/>
    <p:sldId id="266" r:id="rId5"/>
    <p:sldId id="271" r:id="rId6"/>
    <p:sldId id="272" r:id="rId7"/>
    <p:sldId id="279" r:id="rId8"/>
    <p:sldId id="280" r:id="rId9"/>
    <p:sldId id="285" r:id="rId10"/>
    <p:sldId id="286" r:id="rId11"/>
    <p:sldId id="291" r:id="rId12"/>
    <p:sldId id="292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4" autoAdjust="0"/>
    <p:restoredTop sz="96449" autoAdjust="0"/>
  </p:normalViewPr>
  <p:slideViewPr>
    <p:cSldViewPr snapToGrid="0">
      <p:cViewPr varScale="1">
        <p:scale>
          <a:sx n="70" d="100"/>
          <a:sy n="70" d="100"/>
        </p:scale>
        <p:origin x="108" y="60"/>
      </p:cViewPr>
      <p:guideLst/>
    </p:cSldViewPr>
  </p:slideViewPr>
  <p:notesTextViewPr>
    <p:cViewPr>
      <p:scale>
        <a:sx n="267" d="100"/>
        <a:sy n="267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6359F-F24D-44E6-873D-1007F3D8BCE6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7F524-F40C-4B52-AC03-6586ADBF6E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879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80A33E-FA1C-FF80-5514-B7054FA5D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4D381E7-73B3-7876-4D15-C8BE76666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C88587-3192-62B3-39B5-5FC9631A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7E9472-53AD-C0F2-3618-B4CB037A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52F6FB2-5F1E-5FFE-AB8D-E38F586E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0326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302FB0-4F2B-B282-AD21-C733C16B5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8B2B11E-9AD1-B332-B762-07CEA4DF0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DE56BAB-0D3D-7050-3FEC-A3288278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11DC61-13F8-42DF-03E9-1F85544B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D6B4A40-8B99-5C3C-2E36-50EF0826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86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80FF430-1732-0D38-5E79-615371043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5F5F290-2875-9AF4-B489-2EE8CEC47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FC96F7-BA18-C83B-921E-CF4AC19C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53D5F4B-134D-3C0B-7B18-B4FC6E53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92AB29D-38E7-C1DE-89F9-2C6C9581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6405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AA4222-7EF4-13F6-9C18-89E9EFFD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D6357A3-53D8-ABF6-3052-77FBED49B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DFC80B4-A16B-8BB8-142C-1EAE112E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250E953-335C-973A-5C32-6D97892A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AE17F92-E6EC-181D-2D95-D46BCC27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582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00C9CD-8E44-E341-4F32-67965A28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E4B06B7-F7D8-D48F-0F1F-F1EF4BE65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AD0005F-0943-6168-FC3C-92CCE737C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7EE9373-764E-C8AA-9622-A9F287B8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77DBED-9C86-F96D-9BE0-5590DDB2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2356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365835-1FDC-FC93-347C-1248F514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EA57F2-7580-281D-AEB3-BD704D372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42F96B2-1A5A-8368-795B-8770C23E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F14B717-0F92-C1DE-2280-18D9E4DA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97CA6E9-9197-45E9-2903-1A5465E2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0571CC3-4D53-EA11-2619-BC13F22EA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9592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F2A1B2-6236-EFFD-10D0-C4EDFFE5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7AFEF29-7024-32F2-F574-852263E5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DE55DF8-395D-50D4-128C-CDACE3E29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24702D6-0CB6-A9AF-382E-11D45CD8E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5B6CF64-74B1-1E68-8EDD-E3E9E5060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B4898AE-C7D3-11E5-9287-AD685349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7743D79-E466-681B-07AE-B7308FBE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8BF2E1C-9DAA-02A0-22EB-E1DF4B6A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931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D92E44-90B8-78C9-A2AA-0A1C13CE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6EEECB8-E7F6-FD5B-8FB3-ACF17F41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22F0082-934E-A3BE-80A3-4D56449F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AE136C4-961D-382D-4B63-B18CB1FA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880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73FD736-E23D-722A-E365-2A267FDB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2437606-8835-866C-83CF-AB435F1B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E4298CD-32B5-50F2-BB7E-00ABD82E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7034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D5B774-DA88-1E47-E267-CC4643F0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DE1BC6-4920-1D8A-0D2E-47AEEA722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CA331D1-7466-7F34-6001-46C332972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A462A59-4890-EFCC-2BC1-07935BBB1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3604708-6E58-51C5-7E13-AAA58B11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566E9D-B701-3CA8-C876-91AE9079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7182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F747E4-78A3-8C27-C4B1-4A6E0094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068A0FC-0243-6D0D-A6A5-F310CA812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07CD8CE-8485-CAD8-8C4B-E3D978190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2C4E01D-B8CF-1180-C71D-C7899448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0966250-D5C2-14F8-CBCE-1C257046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512E8ED-F92A-5FEE-04F4-C525FABF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4342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7CE1B1A-260E-3D4E-93B4-32D5EA12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8121563-0838-EAE6-7DFC-217BDD4C8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740DF58-EA21-FB41-160E-7AAE0D4233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E2378-6CF4-401E-B74D-87F5013A9E87}" type="datetimeFigureOut">
              <a:rPr lang="hr-HR" smtClean="0"/>
              <a:t>09. 10. 23.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9E3E404-318A-430C-04C2-B01699D22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AF51F71-29F6-1537-2F67-224720F24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732FC-359C-4A01-88BC-8A1AE6C6B9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551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513527-C057-015A-A3D1-59EA45AD4B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BF1B5B-F7CB-1088-44C5-70F32C1CE6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960" y="-111266"/>
            <a:ext cx="12477919" cy="70805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50" name="Picture 2" descr="This perspective of Mars' Valles Marineris hemisphere, from July 9, 2013, is actually a mosaic comprising 102 Viking Orbiter images. At the center is the Valles Marineris canyon system, over 2,000 kilometers long and up to 8 kilometers deep. ">
            <a:extLst>
              <a:ext uri="{FF2B5EF4-FFF2-40B4-BE49-F238E27FC236}">
                <a16:creationId xmlns:a16="http://schemas.microsoft.com/office/drawing/2014/main" id="{F9F2062C-2F28-A55D-68AC-07FB2D3D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7094" y="-145920"/>
            <a:ext cx="13677090" cy="76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34;p32">
            <a:extLst>
              <a:ext uri="{FF2B5EF4-FFF2-40B4-BE49-F238E27FC236}">
                <a16:creationId xmlns:a16="http://schemas.microsoft.com/office/drawing/2014/main" id="{44D38D72-C66A-9C38-765F-9244C0ED6E97}"/>
              </a:ext>
            </a:extLst>
          </p:cNvPr>
          <p:cNvSpPr txBox="1">
            <a:spLocks/>
          </p:cNvSpPr>
          <p:nvPr/>
        </p:nvSpPr>
        <p:spPr>
          <a:xfrm>
            <a:off x="8651922" y="5984591"/>
            <a:ext cx="3439554" cy="172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r"/>
            <a:r>
              <a:rPr lang="hr-HR" sz="1400" dirty="0">
                <a:solidFill>
                  <a:schemeClr val="bg2"/>
                </a:solidFill>
                <a:effectLst/>
                <a:latin typeface="Neue Montreal" panose="00000500000000000000" pitchFamily="50" charset="-18"/>
              </a:rPr>
              <a:t>RA 8h 36m 37s | </a:t>
            </a:r>
            <a:r>
              <a:rPr lang="hr-HR" sz="1400" dirty="0" err="1">
                <a:solidFill>
                  <a:schemeClr val="bg2"/>
                </a:solidFill>
                <a:effectLst/>
                <a:latin typeface="Neue Montreal" panose="00000500000000000000" pitchFamily="50" charset="-18"/>
              </a:rPr>
              <a:t>Dek</a:t>
            </a:r>
            <a:r>
              <a:rPr lang="hr-HR" sz="1400" dirty="0">
                <a:solidFill>
                  <a:schemeClr val="bg2"/>
                </a:solidFill>
                <a:effectLst/>
                <a:latin typeface="Neue Montreal" panose="00000500000000000000" pitchFamily="50" charset="-18"/>
              </a:rPr>
              <a:t> +20° 5′ 19″</a:t>
            </a:r>
          </a:p>
          <a:p>
            <a:br>
              <a:rPr lang="hr-HR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endParaRPr kumimoji="0" lang="hr-H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13" name="Google Shape;134;p32">
            <a:extLst>
              <a:ext uri="{FF2B5EF4-FFF2-40B4-BE49-F238E27FC236}">
                <a16:creationId xmlns:a16="http://schemas.microsoft.com/office/drawing/2014/main" id="{F27DE3D9-307A-CDD3-3A91-4A4E68761185}"/>
              </a:ext>
            </a:extLst>
          </p:cNvPr>
          <p:cNvSpPr txBox="1">
            <a:spLocks/>
          </p:cNvSpPr>
          <p:nvPr/>
        </p:nvSpPr>
        <p:spPr>
          <a:xfrm>
            <a:off x="6684130" y="4085520"/>
            <a:ext cx="4804236" cy="58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hr-HR" sz="2000" dirty="0">
                <a:solidFill>
                  <a:schemeClr val="bg2"/>
                </a:solidFill>
                <a:effectLst/>
                <a:latin typeface="Neue Montreal" panose="00000500000000000000" pitchFamily="50" charset="-18"/>
              </a:rPr>
              <a:t>Domagoj Petz, 3.c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5D141EFC-016D-C6B2-CF02-060DA6F1479A}"/>
              </a:ext>
            </a:extLst>
          </p:cNvPr>
          <p:cNvGrpSpPr/>
          <p:nvPr/>
        </p:nvGrpSpPr>
        <p:grpSpPr>
          <a:xfrm>
            <a:off x="6654946" y="1916348"/>
            <a:ext cx="4201122" cy="2387600"/>
            <a:chOff x="6684130" y="-541604"/>
            <a:chExt cx="6850000" cy="3462949"/>
          </a:xfrm>
        </p:grpSpPr>
        <p:sp>
          <p:nvSpPr>
            <p:cNvPr id="10" name="Google Shape;134;p32">
              <a:extLst>
                <a:ext uri="{FF2B5EF4-FFF2-40B4-BE49-F238E27FC236}">
                  <a16:creationId xmlns:a16="http://schemas.microsoft.com/office/drawing/2014/main" id="{DE8223D3-4207-91B8-A200-BDC8FBC18ACF}"/>
                </a:ext>
              </a:extLst>
            </p:cNvPr>
            <p:cNvSpPr txBox="1">
              <a:spLocks/>
            </p:cNvSpPr>
            <p:nvPr/>
          </p:nvSpPr>
          <p:spPr>
            <a:xfrm>
              <a:off x="6684130" y="-541604"/>
              <a:ext cx="6850000" cy="29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tabLst/>
                <a:defRPr/>
              </a:pPr>
              <a:r>
                <a:rPr kumimoji="0" lang="hr-HR" sz="6400" b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usso One"/>
                  <a:sym typeface="Russo One"/>
                </a:rPr>
                <a:t>MARSOVI</a:t>
              </a:r>
            </a:p>
          </p:txBody>
        </p:sp>
        <p:sp>
          <p:nvSpPr>
            <p:cNvPr id="14" name="Google Shape;134;p32">
              <a:extLst>
                <a:ext uri="{FF2B5EF4-FFF2-40B4-BE49-F238E27FC236}">
                  <a16:creationId xmlns:a16="http://schemas.microsoft.com/office/drawing/2014/main" id="{10684245-538E-72EA-4A69-E5B098E14744}"/>
                </a:ext>
              </a:extLst>
            </p:cNvPr>
            <p:cNvSpPr txBox="1">
              <a:spLocks/>
            </p:cNvSpPr>
            <p:nvPr/>
          </p:nvSpPr>
          <p:spPr>
            <a:xfrm>
              <a:off x="6684130" y="963216"/>
              <a:ext cx="6850000" cy="1958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tabLst/>
                <a:defRPr/>
              </a:pPr>
              <a:r>
                <a:rPr lang="hr-HR" kern="0" dirty="0">
                  <a:solidFill>
                    <a:srgbClr val="FFFFFF"/>
                  </a:solidFill>
                </a:rPr>
                <a:t>ROVERI</a:t>
              </a:r>
              <a:endParaRPr kumimoji="0" lang="hr-HR" sz="64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sym typeface="Russo One"/>
              </a:endParaRPr>
            </a:p>
          </p:txBody>
        </p:sp>
      </p:grpSp>
      <p:pic>
        <p:nvPicPr>
          <p:cNvPr id="4" name="Picture 6" descr="Earth - Wikipedia">
            <a:extLst>
              <a:ext uri="{FF2B5EF4-FFF2-40B4-BE49-F238E27FC236}">
                <a16:creationId xmlns:a16="http://schemas.microsoft.com/office/drawing/2014/main" id="{AAC44D11-9D01-6C33-DC10-1CB2E9EA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1940" y="-654199"/>
            <a:ext cx="8166395" cy="816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SA - Facts about Jupiter">
            <a:extLst>
              <a:ext uri="{FF2B5EF4-FFF2-40B4-BE49-F238E27FC236}">
                <a16:creationId xmlns:a16="http://schemas.microsoft.com/office/drawing/2014/main" id="{847C2927-0799-5C12-FACE-87D13B65F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8"/>
          <a:stretch/>
        </p:blipFill>
        <p:spPr bwMode="auto">
          <a:xfrm rot="21388441">
            <a:off x="20926825" y="-7196569"/>
            <a:ext cx="21711888" cy="215972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34;p32">
            <a:extLst>
              <a:ext uri="{FF2B5EF4-FFF2-40B4-BE49-F238E27FC236}">
                <a16:creationId xmlns:a16="http://schemas.microsoft.com/office/drawing/2014/main" id="{2C14D5AB-A5BA-7CAB-3EE1-8C13A4700340}"/>
              </a:ext>
            </a:extLst>
          </p:cNvPr>
          <p:cNvSpPr txBox="1">
            <a:spLocks/>
          </p:cNvSpPr>
          <p:nvPr/>
        </p:nvSpPr>
        <p:spPr>
          <a:xfrm>
            <a:off x="-10497864" y="1182066"/>
            <a:ext cx="6857967" cy="527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Četvrti planet u Sunčevom sustavu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Sedmi najveći planet u Sunčevom sustavu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Ime dobio po rimskom bogu rata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Crveni planet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Fobos (Strah) i Deimos (Užas)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Jedna godina = 687 dana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J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edan dan = 24 sata i 37 minuta</a:t>
            </a:r>
          </a:p>
        </p:txBody>
      </p:sp>
      <p:sp>
        <p:nvSpPr>
          <p:cNvPr id="7" name="Google Shape;134;p32">
            <a:extLst>
              <a:ext uri="{FF2B5EF4-FFF2-40B4-BE49-F238E27FC236}">
                <a16:creationId xmlns:a16="http://schemas.microsoft.com/office/drawing/2014/main" id="{2F388F7F-6C32-4EA0-5F9F-0EF19ECC5EA7}"/>
              </a:ext>
            </a:extLst>
          </p:cNvPr>
          <p:cNvSpPr txBox="1">
            <a:spLocks/>
          </p:cNvSpPr>
          <p:nvPr/>
        </p:nvSpPr>
        <p:spPr>
          <a:xfrm>
            <a:off x="-10351944" y="125604"/>
            <a:ext cx="4201122" cy="213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Planet Mars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</p:spTree>
    <p:extLst>
      <p:ext uri="{BB962C8B-B14F-4D97-AF65-F5344CB8AC3E}">
        <p14:creationId xmlns:p14="http://schemas.microsoft.com/office/powerpoint/2010/main" val="657323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Google Shape;134;p32">
            <a:extLst>
              <a:ext uri="{FF2B5EF4-FFF2-40B4-BE49-F238E27FC236}">
                <a16:creationId xmlns:a16="http://schemas.microsoft.com/office/drawing/2014/main" id="{3580D710-798A-01F9-60A0-29AD783CC962}"/>
              </a:ext>
            </a:extLst>
          </p:cNvPr>
          <p:cNvSpPr txBox="1">
            <a:spLocks/>
          </p:cNvSpPr>
          <p:nvPr/>
        </p:nvSpPr>
        <p:spPr>
          <a:xfrm>
            <a:off x="17143687" y="6142556"/>
            <a:ext cx="4977943" cy="3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latin typeface="Neue Montreal" panose="00000500000000000000" pitchFamily="50" charset="-18"/>
              </a:rPr>
              <a:t>Panorame </a:t>
            </a:r>
            <a:r>
              <a:rPr lang="hr-HR" sz="28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Curiosityja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51ED08-53E3-9180-42A3-7D1922EC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133" y="393030"/>
            <a:ext cx="10685055" cy="148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94BA56A-B931-0B7E-9A1D-28350699A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6"/>
          <a:stretch/>
        </p:blipFill>
        <p:spPr bwMode="auto">
          <a:xfrm>
            <a:off x="14290132" y="2060540"/>
            <a:ext cx="10685055" cy="17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F68889C-E4B8-A904-84C6-59E4DB50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227" y="3897051"/>
            <a:ext cx="6928862" cy="19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8FD09455-F865-BE65-AB08-26BCB59C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22" y="1722389"/>
            <a:ext cx="6872056" cy="361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3EA849F1-F7E1-4ABD-6B68-560ECC7F858F}"/>
              </a:ext>
            </a:extLst>
          </p:cNvPr>
          <p:cNvSpPr/>
          <p:nvPr/>
        </p:nvSpPr>
        <p:spPr>
          <a:xfrm rot="16200000">
            <a:off x="11371238" y="682527"/>
            <a:ext cx="8092966" cy="5424622"/>
          </a:xfrm>
          <a:prstGeom prst="rect">
            <a:avLst/>
          </a:prstGeom>
          <a:gradFill flip="none" rotWithShape="1">
            <a:gsLst>
              <a:gs pos="67000">
                <a:schemeClr val="dk1">
                  <a:lumMod val="6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Google Shape;134;p32">
            <a:extLst>
              <a:ext uri="{FF2B5EF4-FFF2-40B4-BE49-F238E27FC236}">
                <a16:creationId xmlns:a16="http://schemas.microsoft.com/office/drawing/2014/main" id="{FED41B6E-A91C-2FD1-2123-DBD14C687FAE}"/>
              </a:ext>
            </a:extLst>
          </p:cNvPr>
          <p:cNvSpPr txBox="1">
            <a:spLocks/>
          </p:cNvSpPr>
          <p:nvPr/>
        </p:nvSpPr>
        <p:spPr>
          <a:xfrm>
            <a:off x="14644717" y="1421268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Rover, pod nadimkom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Percy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, lansiran je 30. srpnja 2020. u sklopu misije Mars 2020.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Sletio je u Jezero krater 18. veljače 2021.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veličine auta i težak 1.025 kilograma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na Mars sa sobom odnio letjelicu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Ingenuity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, malen solarni helikopter koji vrši letove u atmosferi Marsa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Glavni cilj rovera je proućavanje kratera Jezero i istražiti znakove prošlog života na Marsu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Perseverance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sa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sobom nosi sedam novih instrumenata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10" name="Google Shape;134;p32">
            <a:extLst>
              <a:ext uri="{FF2B5EF4-FFF2-40B4-BE49-F238E27FC236}">
                <a16:creationId xmlns:a16="http://schemas.microsoft.com/office/drawing/2014/main" id="{BFBDBE15-A677-C74E-194E-E500F394F469}"/>
              </a:ext>
            </a:extLst>
          </p:cNvPr>
          <p:cNvSpPr txBox="1">
            <a:spLocks/>
          </p:cNvSpPr>
          <p:nvPr/>
        </p:nvSpPr>
        <p:spPr>
          <a:xfrm>
            <a:off x="16190017" y="405465"/>
            <a:ext cx="5208463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Perserverance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5D95B627-9D25-8E61-95BE-4DF2C27F91AF}"/>
              </a:ext>
            </a:extLst>
          </p:cNvPr>
          <p:cNvGrpSpPr/>
          <p:nvPr/>
        </p:nvGrpSpPr>
        <p:grpSpPr>
          <a:xfrm>
            <a:off x="9315329" y="2731358"/>
            <a:ext cx="3167630" cy="1484007"/>
            <a:chOff x="9187124" y="2651348"/>
            <a:chExt cx="3167630" cy="1484007"/>
          </a:xfrm>
        </p:grpSpPr>
        <p:sp>
          <p:nvSpPr>
            <p:cNvPr id="5" name="Google Shape;134;p32">
              <a:extLst>
                <a:ext uri="{FF2B5EF4-FFF2-40B4-BE49-F238E27FC236}">
                  <a16:creationId xmlns:a16="http://schemas.microsoft.com/office/drawing/2014/main" id="{498B2983-8319-F90F-DD12-227740B0CFB3}"/>
                </a:ext>
              </a:extLst>
            </p:cNvPr>
            <p:cNvSpPr txBox="1">
              <a:spLocks/>
            </p:cNvSpPr>
            <p:nvPr/>
          </p:nvSpPr>
          <p:spPr>
            <a:xfrm>
              <a:off x="9187124" y="3371533"/>
              <a:ext cx="3167630" cy="76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SHERLOC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 Ultraljubičasti spektrometar</a:t>
              </a:r>
            </a:p>
          </p:txBody>
        </p:sp>
        <p:cxnSp>
          <p:nvCxnSpPr>
            <p:cNvPr id="6" name="Ravni poveznik 5">
              <a:extLst>
                <a:ext uri="{FF2B5EF4-FFF2-40B4-BE49-F238E27FC236}">
                  <a16:creationId xmlns:a16="http://schemas.microsoft.com/office/drawing/2014/main" id="{A91170A3-F28B-50D6-5734-70B2786816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23813" y="2651348"/>
              <a:ext cx="857842" cy="75208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79CC3F5-A872-8BC5-AEEB-70E869979C7A}"/>
              </a:ext>
            </a:extLst>
          </p:cNvPr>
          <p:cNvGrpSpPr/>
          <p:nvPr/>
        </p:nvGrpSpPr>
        <p:grpSpPr>
          <a:xfrm>
            <a:off x="5470117" y="511675"/>
            <a:ext cx="5089423" cy="1240478"/>
            <a:chOff x="12072473" y="147516"/>
            <a:chExt cx="5089423" cy="1240478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99F681A5-4ED7-9FAD-437F-E78BDF473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72473" y="600115"/>
              <a:ext cx="594677" cy="78787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oogle Shape;134;p32">
              <a:extLst>
                <a:ext uri="{FF2B5EF4-FFF2-40B4-BE49-F238E27FC236}">
                  <a16:creationId xmlns:a16="http://schemas.microsoft.com/office/drawing/2014/main" id="{97396FDB-D1E9-5989-4AB7-1BD6707A935A}"/>
                </a:ext>
              </a:extLst>
            </p:cNvPr>
            <p:cNvSpPr txBox="1">
              <a:spLocks/>
            </p:cNvSpPr>
            <p:nvPr/>
          </p:nvSpPr>
          <p:spPr>
            <a:xfrm>
              <a:off x="12673093" y="147516"/>
              <a:ext cx="4488803" cy="94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SuperCam</a:t>
              </a:r>
              <a:endParaRPr lang="hr-HR" sz="2000" dirty="0">
                <a:solidFill>
                  <a:schemeClr val="bg1"/>
                </a:solidFill>
                <a:latin typeface="Neue Montreal" panose="00000500000000000000" pitchFamily="50" charset="-18"/>
              </a:endParaRP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Snima slike i zvuk, analizira kemijski sastav,   proučava minerale</a:t>
              </a:r>
              <a:endParaRPr lang="hr-HR" sz="1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1225AD2-FBC1-90CF-1CC4-BCA60943D73E}"/>
              </a:ext>
            </a:extLst>
          </p:cNvPr>
          <p:cNvGrpSpPr/>
          <p:nvPr/>
        </p:nvGrpSpPr>
        <p:grpSpPr>
          <a:xfrm>
            <a:off x="2586239" y="3923557"/>
            <a:ext cx="4368716" cy="2141189"/>
            <a:chOff x="9515378" y="2748751"/>
            <a:chExt cx="4368716" cy="2141189"/>
          </a:xfrm>
        </p:grpSpPr>
        <p:sp>
          <p:nvSpPr>
            <p:cNvPr id="15" name="Google Shape;134;p32">
              <a:extLst>
                <a:ext uri="{FF2B5EF4-FFF2-40B4-BE49-F238E27FC236}">
                  <a16:creationId xmlns:a16="http://schemas.microsoft.com/office/drawing/2014/main" id="{98ADBC06-AB37-8A27-AA28-59B8F2BEAF6D}"/>
                </a:ext>
              </a:extLst>
            </p:cNvPr>
            <p:cNvSpPr txBox="1">
              <a:spLocks/>
            </p:cNvSpPr>
            <p:nvPr/>
          </p:nvSpPr>
          <p:spPr>
            <a:xfrm>
              <a:off x="9515378" y="4502558"/>
              <a:ext cx="4368716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MOXIE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Proizvodi kisik iz </a:t>
              </a:r>
              <a:r>
                <a:rPr lang="hr-HR" sz="1600" dirty="0" err="1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Marsovog</a:t>
              </a: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 ugljikovog dioksida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16" name="Ravni poveznik 15">
              <a:extLst>
                <a:ext uri="{FF2B5EF4-FFF2-40B4-BE49-F238E27FC236}">
                  <a16:creationId xmlns:a16="http://schemas.microsoft.com/office/drawing/2014/main" id="{3485F710-A6AD-3A28-5112-A23BEB7DEE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5249" y="2748751"/>
              <a:ext cx="1619166" cy="1674767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F2AE68CD-ABAB-10DA-C40A-9D61FB529669}"/>
              </a:ext>
            </a:extLst>
          </p:cNvPr>
          <p:cNvGrpSpPr/>
          <p:nvPr/>
        </p:nvGrpSpPr>
        <p:grpSpPr>
          <a:xfrm>
            <a:off x="358913" y="2574469"/>
            <a:ext cx="2967618" cy="622471"/>
            <a:chOff x="10373731" y="3463162"/>
            <a:chExt cx="2967618" cy="622471"/>
          </a:xfrm>
        </p:grpSpPr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9F94C91D-0F13-528E-3F52-6E1B757A193A}"/>
                </a:ext>
              </a:extLst>
            </p:cNvPr>
            <p:cNvCxnSpPr>
              <a:cxnSpLocks/>
            </p:cNvCxnSpPr>
            <p:nvPr/>
          </p:nvCxnSpPr>
          <p:spPr>
            <a:xfrm>
              <a:off x="12484991" y="3934667"/>
              <a:ext cx="856358" cy="15096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Google Shape;134;p32">
              <a:extLst>
                <a:ext uri="{FF2B5EF4-FFF2-40B4-BE49-F238E27FC236}">
                  <a16:creationId xmlns:a16="http://schemas.microsoft.com/office/drawing/2014/main" id="{890D8199-1BDF-421A-80E6-7266D21C152A}"/>
                </a:ext>
              </a:extLst>
            </p:cNvPr>
            <p:cNvSpPr txBox="1">
              <a:spLocks/>
            </p:cNvSpPr>
            <p:nvPr/>
          </p:nvSpPr>
          <p:spPr>
            <a:xfrm>
              <a:off x="10373731" y="3463162"/>
              <a:ext cx="2206254" cy="622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RIMFAX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Radar koji ispituje tlo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5AFB3D8-80CF-6E44-3810-B5DB91F255A2}"/>
              </a:ext>
            </a:extLst>
          </p:cNvPr>
          <p:cNvGrpSpPr/>
          <p:nvPr/>
        </p:nvGrpSpPr>
        <p:grpSpPr>
          <a:xfrm>
            <a:off x="5352422" y="1812881"/>
            <a:ext cx="5802914" cy="837362"/>
            <a:chOff x="6062391" y="1607767"/>
            <a:chExt cx="5802914" cy="837362"/>
          </a:xfrm>
        </p:grpSpPr>
        <p:cxnSp>
          <p:nvCxnSpPr>
            <p:cNvPr id="21" name="Ravni poveznik 20">
              <a:extLst>
                <a:ext uri="{FF2B5EF4-FFF2-40B4-BE49-F238E27FC236}">
                  <a16:creationId xmlns:a16="http://schemas.microsoft.com/office/drawing/2014/main" id="{8C96D108-0F29-DF0B-1522-22ADF336B4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2391" y="1945377"/>
              <a:ext cx="1728640" cy="49975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134;p32">
              <a:extLst>
                <a:ext uri="{FF2B5EF4-FFF2-40B4-BE49-F238E27FC236}">
                  <a16:creationId xmlns:a16="http://schemas.microsoft.com/office/drawing/2014/main" id="{FFAC961A-FA14-702E-93BD-8171179BA7D9}"/>
                </a:ext>
              </a:extLst>
            </p:cNvPr>
            <p:cNvSpPr txBox="1">
              <a:spLocks/>
            </p:cNvSpPr>
            <p:nvPr/>
          </p:nvSpPr>
          <p:spPr>
            <a:xfrm>
              <a:off x="7805826" y="1607767"/>
              <a:ext cx="4059479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Marsov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analizator dinamike okoliša (MEDA)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5E4A68B1-4B11-8634-A3DB-4AD3E6096B8E}"/>
              </a:ext>
            </a:extLst>
          </p:cNvPr>
          <p:cNvGrpSpPr/>
          <p:nvPr/>
        </p:nvGrpSpPr>
        <p:grpSpPr>
          <a:xfrm>
            <a:off x="1477140" y="678720"/>
            <a:ext cx="4805864" cy="1283889"/>
            <a:chOff x="10654122" y="2519904"/>
            <a:chExt cx="4805864" cy="1283889"/>
          </a:xfrm>
        </p:grpSpPr>
        <p:cxnSp>
          <p:nvCxnSpPr>
            <p:cNvPr id="27" name="Ravni poveznik 26">
              <a:extLst>
                <a:ext uri="{FF2B5EF4-FFF2-40B4-BE49-F238E27FC236}">
                  <a16:creationId xmlns:a16="http://schemas.microsoft.com/office/drawing/2014/main" id="{9F03D881-A389-60E2-0F99-A1EB54953D0C}"/>
                </a:ext>
              </a:extLst>
            </p:cNvPr>
            <p:cNvCxnSpPr>
              <a:cxnSpLocks/>
            </p:cNvCxnSpPr>
            <p:nvPr/>
          </p:nvCxnSpPr>
          <p:spPr>
            <a:xfrm>
              <a:off x="12503513" y="3195350"/>
              <a:ext cx="1306937" cy="60844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oogle Shape;134;p32">
              <a:extLst>
                <a:ext uri="{FF2B5EF4-FFF2-40B4-BE49-F238E27FC236}">
                  <a16:creationId xmlns:a16="http://schemas.microsoft.com/office/drawing/2014/main" id="{87D1FE31-A3C1-6F37-F8F3-2C09B4803DA5}"/>
                </a:ext>
              </a:extLst>
            </p:cNvPr>
            <p:cNvSpPr txBox="1">
              <a:spLocks/>
            </p:cNvSpPr>
            <p:nvPr/>
          </p:nvSpPr>
          <p:spPr>
            <a:xfrm>
              <a:off x="10654122" y="2519904"/>
              <a:ext cx="4805864" cy="622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Mastcam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-Z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Napredni sustav kamera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F673EF6E-8756-EDBE-765F-F5A7BB1343BA}"/>
              </a:ext>
            </a:extLst>
          </p:cNvPr>
          <p:cNvGrpSpPr/>
          <p:nvPr/>
        </p:nvGrpSpPr>
        <p:grpSpPr>
          <a:xfrm>
            <a:off x="8016069" y="3764652"/>
            <a:ext cx="3167630" cy="1677001"/>
            <a:chOff x="8692216" y="2412412"/>
            <a:chExt cx="3167630" cy="1677001"/>
          </a:xfrm>
        </p:grpSpPr>
        <p:sp>
          <p:nvSpPr>
            <p:cNvPr id="45" name="Google Shape;134;p32">
              <a:extLst>
                <a:ext uri="{FF2B5EF4-FFF2-40B4-BE49-F238E27FC236}">
                  <a16:creationId xmlns:a16="http://schemas.microsoft.com/office/drawing/2014/main" id="{56118B99-831A-17E9-02B9-4266A822C1C4}"/>
                </a:ext>
              </a:extLst>
            </p:cNvPr>
            <p:cNvSpPr txBox="1">
              <a:spLocks/>
            </p:cNvSpPr>
            <p:nvPr/>
          </p:nvSpPr>
          <p:spPr>
            <a:xfrm>
              <a:off x="8692216" y="3325591"/>
              <a:ext cx="3167630" cy="76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PIXL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 Rendgenski spektrometar</a:t>
              </a:r>
            </a:p>
          </p:txBody>
        </p:sp>
        <p:cxnSp>
          <p:nvCxnSpPr>
            <p:cNvPr id="46" name="Ravni poveznik 45">
              <a:extLst>
                <a:ext uri="{FF2B5EF4-FFF2-40B4-BE49-F238E27FC236}">
                  <a16:creationId xmlns:a16="http://schemas.microsoft.com/office/drawing/2014/main" id="{D3387FAE-B5AC-287F-3008-CDD2EFB965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9512" y="2412412"/>
              <a:ext cx="415797" cy="99022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Google Shape;134;p32">
            <a:extLst>
              <a:ext uri="{FF2B5EF4-FFF2-40B4-BE49-F238E27FC236}">
                <a16:creationId xmlns:a16="http://schemas.microsoft.com/office/drawing/2014/main" id="{61CBBE53-59D2-12DD-75B1-2EA537813B04}"/>
              </a:ext>
            </a:extLst>
          </p:cNvPr>
          <p:cNvSpPr txBox="1">
            <a:spLocks/>
          </p:cNvSpPr>
          <p:nvPr/>
        </p:nvSpPr>
        <p:spPr>
          <a:xfrm>
            <a:off x="14727539" y="1398408"/>
            <a:ext cx="6842230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U Jezero krateru je pronađeno vulkansko kamenje, što znanstvenici nisu očekivali na dnu osušenog jezera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Magmatske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stijene pokazuju da je u krateru bilo prisutno tekuće jezero lave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Na zapadnoj krivini Jezero kratera je pronađeno drevno riječno korito, isušena delta u obliku lepeze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Znanstvenici pretpostavljaju da su prvo nastale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magmatske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stijene iz magme iz dubine planeta, a kasnije i iz tokova lave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Zatim je voda iz obližnjih gorja u kratetu formirala jezero duboko 10 metara,a taloženjem mulja, blata i pijeska je nastala delta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Delte predstavljaju stabila mjesta koja mogu podržati život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</p:txBody>
      </p:sp>
      <p:sp>
        <p:nvSpPr>
          <p:cNvPr id="24" name="Google Shape;134;p32">
            <a:extLst>
              <a:ext uri="{FF2B5EF4-FFF2-40B4-BE49-F238E27FC236}">
                <a16:creationId xmlns:a16="http://schemas.microsoft.com/office/drawing/2014/main" id="{34BE62FC-5A00-3AA7-0FBF-9F79A1818668}"/>
              </a:ext>
            </a:extLst>
          </p:cNvPr>
          <p:cNvSpPr txBox="1">
            <a:spLocks/>
          </p:cNvSpPr>
          <p:nvPr/>
        </p:nvSpPr>
        <p:spPr>
          <a:xfrm>
            <a:off x="14780783" y="108285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25" name="Google Shape;134;p32">
            <a:extLst>
              <a:ext uri="{FF2B5EF4-FFF2-40B4-BE49-F238E27FC236}">
                <a16:creationId xmlns:a16="http://schemas.microsoft.com/office/drawing/2014/main" id="{51117253-26EE-9D4F-4765-7A1D6F4E2B88}"/>
              </a:ext>
            </a:extLst>
          </p:cNvPr>
          <p:cNvSpPr txBox="1">
            <a:spLocks/>
          </p:cNvSpPr>
          <p:nvPr/>
        </p:nvSpPr>
        <p:spPr>
          <a:xfrm>
            <a:off x="15459418" y="617732"/>
            <a:ext cx="5208463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Perserverance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31" name="Google Shape;134;p32">
            <a:extLst>
              <a:ext uri="{FF2B5EF4-FFF2-40B4-BE49-F238E27FC236}">
                <a16:creationId xmlns:a16="http://schemas.microsoft.com/office/drawing/2014/main" id="{3014DA88-04FB-E842-01B1-4AF4D66223FB}"/>
              </a:ext>
            </a:extLst>
          </p:cNvPr>
          <p:cNvSpPr txBox="1">
            <a:spLocks/>
          </p:cNvSpPr>
          <p:nvPr/>
        </p:nvSpPr>
        <p:spPr>
          <a:xfrm>
            <a:off x="14253854" y="614471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34" name="Google Shape;134;p32">
            <a:extLst>
              <a:ext uri="{FF2B5EF4-FFF2-40B4-BE49-F238E27FC236}">
                <a16:creationId xmlns:a16="http://schemas.microsoft.com/office/drawing/2014/main" id="{A841795D-ED6C-7EA8-12CB-FFABCD847A08}"/>
              </a:ext>
            </a:extLst>
          </p:cNvPr>
          <p:cNvSpPr txBox="1">
            <a:spLocks/>
          </p:cNvSpPr>
          <p:nvPr/>
        </p:nvSpPr>
        <p:spPr>
          <a:xfrm>
            <a:off x="14581656" y="1217087"/>
            <a:ext cx="6842230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U Jezero krateru je pronađeno vulkansko kamenje (magmatske stijene)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Također je pronađeno drevno riječno korito, isušena delta u obliku lepeze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Nastale magmatske stijene iz dubine planeta i tokova lave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Zatim je voda u krateru formirala jezero, a taloženjem tvari je nastala delta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Delte su stabilna mjesta koja mogu podržati život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</p:txBody>
      </p:sp>
      <p:sp>
        <p:nvSpPr>
          <p:cNvPr id="35" name="Google Shape;134;p32">
            <a:extLst>
              <a:ext uri="{FF2B5EF4-FFF2-40B4-BE49-F238E27FC236}">
                <a16:creationId xmlns:a16="http://schemas.microsoft.com/office/drawing/2014/main" id="{C93073F0-8CEB-2727-8DDE-4601AF330F5A}"/>
              </a:ext>
            </a:extLst>
          </p:cNvPr>
          <p:cNvSpPr txBox="1">
            <a:spLocks/>
          </p:cNvSpPr>
          <p:nvPr/>
        </p:nvSpPr>
        <p:spPr>
          <a:xfrm>
            <a:off x="14641008" y="1419640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Percy je lansiran 30. srpnja 2020. u sklopu misije Mars 2020.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Sletio je u Jezero krater 18. veljače 2021.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na Mars sa sobom odnio letjelicu Ingenuity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Glavni cilj rovera je proućavanje kratera Jezero i istraživanje znakova prošlog života na Marsu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pl-PL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će prikupljati uzorke stijena sa Marsa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a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sobom nosi sedam novih instrumenata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72060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F19D187-1C98-3CE6-745C-7BCD2B1F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839" y="-1741170"/>
            <a:ext cx="10108882" cy="567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B1157D0-9CE7-A7A4-E052-56E88239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1838" y="1870577"/>
            <a:ext cx="10108882" cy="1783306"/>
          </a:xfrm>
          <a:prstGeom prst="rect">
            <a:avLst/>
          </a:prstGeom>
        </p:spPr>
      </p:pic>
      <p:pic>
        <p:nvPicPr>
          <p:cNvPr id="4104" name="Picture 8" descr="This image of the parachute that helped deliver NASA’s Perseverance Mars rover to the Martian surface was taken by the rover’s Mastcam-Z instrument on April 6, 2022, the 401st Martian day, or sol, of the mission. ">
            <a:extLst>
              <a:ext uri="{FF2B5EF4-FFF2-40B4-BE49-F238E27FC236}">
                <a16:creationId xmlns:a16="http://schemas.microsoft.com/office/drawing/2014/main" id="{99D5205C-1262-B19D-62B7-01ACF2792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8500" r="1126" b="26168"/>
          <a:stretch/>
        </p:blipFill>
        <p:spPr bwMode="auto">
          <a:xfrm>
            <a:off x="16847467" y="3789388"/>
            <a:ext cx="5793583" cy="189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D6558EBF-EE99-8990-2EE6-22AE119CA533}"/>
              </a:ext>
            </a:extLst>
          </p:cNvPr>
          <p:cNvSpPr txBox="1">
            <a:spLocks/>
          </p:cNvSpPr>
          <p:nvPr/>
        </p:nvSpPr>
        <p:spPr>
          <a:xfrm>
            <a:off x="16583343" y="5999036"/>
            <a:ext cx="6321831" cy="3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latin typeface="Neue Montreal" panose="00000500000000000000" pitchFamily="50" charset="-18"/>
              </a:rPr>
              <a:t>Panorame Jezero kratera</a:t>
            </a:r>
          </a:p>
        </p:txBody>
      </p:sp>
      <p:pic>
        <p:nvPicPr>
          <p:cNvPr id="7" name="Slika 6" descr="Slika na kojoj se prikazuje promet, satelit, svemirska letjelica, minijatura">
            <a:extLst>
              <a:ext uri="{FF2B5EF4-FFF2-40B4-BE49-F238E27FC236}">
                <a16:creationId xmlns:a16="http://schemas.microsoft.com/office/drawing/2014/main" id="{DEFB4C50-9619-A701-8413-93DB80C1D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/>
        </p:blipFill>
        <p:spPr>
          <a:xfrm>
            <a:off x="-776730" y="-146151"/>
            <a:ext cx="7484808" cy="6635341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676E2010-7C6C-9AC1-D34C-69ACF884984B}"/>
              </a:ext>
            </a:extLst>
          </p:cNvPr>
          <p:cNvSpPr/>
          <p:nvPr/>
        </p:nvSpPr>
        <p:spPr>
          <a:xfrm rot="16200000">
            <a:off x="2076291" y="682527"/>
            <a:ext cx="8092966" cy="5424622"/>
          </a:xfrm>
          <a:prstGeom prst="rect">
            <a:avLst/>
          </a:prstGeom>
          <a:gradFill flip="none" rotWithShape="1">
            <a:gsLst>
              <a:gs pos="67000">
                <a:schemeClr val="dk1">
                  <a:lumMod val="6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Google Shape;134;p32">
            <a:extLst>
              <a:ext uri="{FF2B5EF4-FFF2-40B4-BE49-F238E27FC236}">
                <a16:creationId xmlns:a16="http://schemas.microsoft.com/office/drawing/2014/main" id="{D24A85BA-660E-7ECD-1764-DFADFDF083BB}"/>
              </a:ext>
            </a:extLst>
          </p:cNvPr>
          <p:cNvSpPr txBox="1">
            <a:spLocks/>
          </p:cNvSpPr>
          <p:nvPr/>
        </p:nvSpPr>
        <p:spPr>
          <a:xfrm>
            <a:off x="8812530" y="849600"/>
            <a:ext cx="3291003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Zhurong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6" name="Google Shape;134;p32">
            <a:extLst>
              <a:ext uri="{FF2B5EF4-FFF2-40B4-BE49-F238E27FC236}">
                <a16:creationId xmlns:a16="http://schemas.microsoft.com/office/drawing/2014/main" id="{2F458219-B06D-44C0-53E2-599FAFB4784C}"/>
              </a:ext>
            </a:extLst>
          </p:cNvPr>
          <p:cNvSpPr txBox="1">
            <a:spLocks/>
          </p:cNvSpPr>
          <p:nvPr/>
        </p:nvSpPr>
        <p:spPr>
          <a:xfrm>
            <a:off x="5455902" y="1083267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Kineski rover koji je lansiran 23. srpnja 2020.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sletio 15. svibnja 2021. u regiju Utopija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Planitia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dio misije Tianwen-1 CNSA-e (Kineska nacionalna svemirska agencija)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neaktivan od 20. svibnja 2022.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Zhurong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sa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sobom nosi šest znanstvenih instrumenata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7357A15C-2F8A-996A-18A3-580AB9C594AC}"/>
              </a:ext>
            </a:extLst>
          </p:cNvPr>
          <p:cNvGrpSpPr/>
          <p:nvPr/>
        </p:nvGrpSpPr>
        <p:grpSpPr>
          <a:xfrm>
            <a:off x="6113020" y="-2671841"/>
            <a:ext cx="6078980" cy="1555115"/>
            <a:chOff x="11425816" y="101797"/>
            <a:chExt cx="6078980" cy="1555115"/>
          </a:xfrm>
        </p:grpSpPr>
        <p:cxnSp>
          <p:nvCxnSpPr>
            <p:cNvPr id="11" name="Ravni poveznik 10">
              <a:extLst>
                <a:ext uri="{FF2B5EF4-FFF2-40B4-BE49-F238E27FC236}">
                  <a16:creationId xmlns:a16="http://schemas.microsoft.com/office/drawing/2014/main" id="{FFACC064-C2FF-BC9B-35E9-8671875276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25816" y="454723"/>
              <a:ext cx="1647327" cy="120218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Google Shape;134;p32">
              <a:extLst>
                <a:ext uri="{FF2B5EF4-FFF2-40B4-BE49-F238E27FC236}">
                  <a16:creationId xmlns:a16="http://schemas.microsoft.com/office/drawing/2014/main" id="{53217878-9DC2-303D-2529-14839307AFA7}"/>
                </a:ext>
              </a:extLst>
            </p:cNvPr>
            <p:cNvSpPr txBox="1">
              <a:spLocks/>
            </p:cNvSpPr>
            <p:nvPr/>
          </p:nvSpPr>
          <p:spPr>
            <a:xfrm>
              <a:off x="13015993" y="101797"/>
              <a:ext cx="4488803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Multispektralna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kamera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MSCam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435F0879-7515-DD20-683A-C4AB3D88C62B}"/>
              </a:ext>
            </a:extLst>
          </p:cNvPr>
          <p:cNvGrpSpPr/>
          <p:nvPr/>
        </p:nvGrpSpPr>
        <p:grpSpPr>
          <a:xfrm>
            <a:off x="-776730" y="7770593"/>
            <a:ext cx="4509618" cy="1959567"/>
            <a:chOff x="8000861" y="3157164"/>
            <a:chExt cx="4509618" cy="1959567"/>
          </a:xfrm>
        </p:grpSpPr>
        <p:sp>
          <p:nvSpPr>
            <p:cNvPr id="14" name="Google Shape;134;p32">
              <a:extLst>
                <a:ext uri="{FF2B5EF4-FFF2-40B4-BE49-F238E27FC236}">
                  <a16:creationId xmlns:a16="http://schemas.microsoft.com/office/drawing/2014/main" id="{3CC59EED-3D0E-C857-DB69-5EB451E798DB}"/>
                </a:ext>
              </a:extLst>
            </p:cNvPr>
            <p:cNvSpPr txBox="1">
              <a:spLocks/>
            </p:cNvSpPr>
            <p:nvPr/>
          </p:nvSpPr>
          <p:spPr>
            <a:xfrm>
              <a:off x="8000861" y="4594191"/>
              <a:ext cx="4509618" cy="522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Rover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Penetrating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Radar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RoPeR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Radar koji prodire u zemlju (GPR)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15" name="Ravni poveznik 14">
              <a:extLst>
                <a:ext uri="{FF2B5EF4-FFF2-40B4-BE49-F238E27FC236}">
                  <a16:creationId xmlns:a16="http://schemas.microsoft.com/office/drawing/2014/main" id="{265CD493-BC9F-7BD4-3AEB-FEB24D6E0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0799" y="3157164"/>
              <a:ext cx="402382" cy="141416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B34DD5C-9E24-9D9A-5814-13E6E82B0A3E}"/>
              </a:ext>
            </a:extLst>
          </p:cNvPr>
          <p:cNvGrpSpPr/>
          <p:nvPr/>
        </p:nvGrpSpPr>
        <p:grpSpPr>
          <a:xfrm>
            <a:off x="-5566559" y="3216619"/>
            <a:ext cx="3921213" cy="622471"/>
            <a:chOff x="10282290" y="4217542"/>
            <a:chExt cx="3921213" cy="622471"/>
          </a:xfrm>
        </p:grpSpPr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DDBCA78B-7AEB-E477-66C3-6640B15C0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52678" y="4528777"/>
              <a:ext cx="750825" cy="6705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oogle Shape;134;p32">
              <a:extLst>
                <a:ext uri="{FF2B5EF4-FFF2-40B4-BE49-F238E27FC236}">
                  <a16:creationId xmlns:a16="http://schemas.microsoft.com/office/drawing/2014/main" id="{3EB6AA1E-02DE-CAF9-F164-C18D51778637}"/>
                </a:ext>
              </a:extLst>
            </p:cNvPr>
            <p:cNvSpPr txBox="1">
              <a:spLocks/>
            </p:cNvSpPr>
            <p:nvPr/>
          </p:nvSpPr>
          <p:spPr>
            <a:xfrm>
              <a:off x="10282290" y="4217542"/>
              <a:ext cx="3264397" cy="622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Climate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Station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(MCS)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CAD09AC3-CB5E-057F-3847-D12BBF925337}"/>
              </a:ext>
            </a:extLst>
          </p:cNvPr>
          <p:cNvGrpSpPr/>
          <p:nvPr/>
        </p:nvGrpSpPr>
        <p:grpSpPr>
          <a:xfrm>
            <a:off x="13158713" y="1660243"/>
            <a:ext cx="6849260" cy="637272"/>
            <a:chOff x="5790743" y="1607767"/>
            <a:chExt cx="6849260" cy="637272"/>
          </a:xfrm>
        </p:grpSpPr>
        <p:cxnSp>
          <p:nvCxnSpPr>
            <p:cNvPr id="20" name="Ravni poveznik 19">
              <a:extLst>
                <a:ext uri="{FF2B5EF4-FFF2-40B4-BE49-F238E27FC236}">
                  <a16:creationId xmlns:a16="http://schemas.microsoft.com/office/drawing/2014/main" id="{6F6F593C-68F4-3B5D-DAEC-2C734E5F72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0743" y="1937833"/>
              <a:ext cx="2940913" cy="20020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Google Shape;134;p32">
              <a:extLst>
                <a:ext uri="{FF2B5EF4-FFF2-40B4-BE49-F238E27FC236}">
                  <a16:creationId xmlns:a16="http://schemas.microsoft.com/office/drawing/2014/main" id="{D0119174-9039-2343-84C7-5BE96AC7F976}"/>
                </a:ext>
              </a:extLst>
            </p:cNvPr>
            <p:cNvSpPr txBox="1">
              <a:spLocks/>
            </p:cNvSpPr>
            <p:nvPr/>
          </p:nvSpPr>
          <p:spPr>
            <a:xfrm>
              <a:off x="8720226" y="1607767"/>
              <a:ext cx="3919777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Kamere za navigaciju i topografiju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NaTeCam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73636B96-0D48-47F5-8CC5-AB67D8CCB14D}"/>
              </a:ext>
            </a:extLst>
          </p:cNvPr>
          <p:cNvGrpSpPr/>
          <p:nvPr/>
        </p:nvGrpSpPr>
        <p:grpSpPr>
          <a:xfrm>
            <a:off x="-4333779" y="-3021966"/>
            <a:ext cx="4805864" cy="2337060"/>
            <a:chOff x="9635747" y="2793478"/>
            <a:chExt cx="4805864" cy="2337060"/>
          </a:xfrm>
        </p:grpSpPr>
        <p:cxnSp>
          <p:nvCxnSpPr>
            <p:cNvPr id="23" name="Ravni poveznik 22">
              <a:extLst>
                <a:ext uri="{FF2B5EF4-FFF2-40B4-BE49-F238E27FC236}">
                  <a16:creationId xmlns:a16="http://schemas.microsoft.com/office/drawing/2014/main" id="{B82C08D4-E4D6-87E4-48FC-9EE47E76821D}"/>
                </a:ext>
              </a:extLst>
            </p:cNvPr>
            <p:cNvCxnSpPr>
              <a:cxnSpLocks/>
            </p:cNvCxnSpPr>
            <p:nvPr/>
          </p:nvCxnSpPr>
          <p:spPr>
            <a:xfrm>
              <a:off x="12614842" y="3261160"/>
              <a:ext cx="1255092" cy="186937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Google Shape;134;p32">
              <a:extLst>
                <a:ext uri="{FF2B5EF4-FFF2-40B4-BE49-F238E27FC236}">
                  <a16:creationId xmlns:a16="http://schemas.microsoft.com/office/drawing/2014/main" id="{8DBA47F4-FFE2-ACBF-C565-58228AC04EE7}"/>
                </a:ext>
              </a:extLst>
            </p:cNvPr>
            <p:cNvSpPr txBox="1">
              <a:spLocks/>
            </p:cNvSpPr>
            <p:nvPr/>
          </p:nvSpPr>
          <p:spPr>
            <a:xfrm>
              <a:off x="9635747" y="2793478"/>
              <a:ext cx="4805864" cy="447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Rover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Magnetometer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RoMAG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AFC738D8-BAE3-2EF5-9DC5-94116D1656DC}"/>
              </a:ext>
            </a:extLst>
          </p:cNvPr>
          <p:cNvGrpSpPr/>
          <p:nvPr/>
        </p:nvGrpSpPr>
        <p:grpSpPr>
          <a:xfrm>
            <a:off x="12924688" y="6595343"/>
            <a:ext cx="6693284" cy="1988778"/>
            <a:chOff x="5824800" y="2712213"/>
            <a:chExt cx="6693284" cy="1988778"/>
          </a:xfrm>
        </p:grpSpPr>
        <p:sp>
          <p:nvSpPr>
            <p:cNvPr id="26" name="Google Shape;134;p32">
              <a:extLst>
                <a:ext uri="{FF2B5EF4-FFF2-40B4-BE49-F238E27FC236}">
                  <a16:creationId xmlns:a16="http://schemas.microsoft.com/office/drawing/2014/main" id="{6F00C7C4-3D10-F65F-5591-836BE6EC8CF6}"/>
                </a:ext>
              </a:extLst>
            </p:cNvPr>
            <p:cNvSpPr txBox="1">
              <a:spLocks/>
            </p:cNvSpPr>
            <p:nvPr/>
          </p:nvSpPr>
          <p:spPr>
            <a:xfrm>
              <a:off x="7025578" y="3937169"/>
              <a:ext cx="5492506" cy="76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Surface Compound Detector (MarSCoDe)</a:t>
              </a:r>
            </a:p>
          </p:txBody>
        </p:sp>
        <p:cxnSp>
          <p:nvCxnSpPr>
            <p:cNvPr id="27" name="Ravni poveznik 26">
              <a:extLst>
                <a:ext uri="{FF2B5EF4-FFF2-40B4-BE49-F238E27FC236}">
                  <a16:creationId xmlns:a16="http://schemas.microsoft.com/office/drawing/2014/main" id="{83123C64-9741-EB56-DBCE-66C7E05CBD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4800" y="2712213"/>
              <a:ext cx="2198881" cy="136835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id="{D0F61835-C865-53A7-E64F-80B1E3812394}"/>
              </a:ext>
            </a:extLst>
          </p:cNvPr>
          <p:cNvCxnSpPr>
            <a:cxnSpLocks/>
          </p:cNvCxnSpPr>
          <p:nvPr/>
        </p:nvCxnSpPr>
        <p:spPr>
          <a:xfrm flipH="1">
            <a:off x="1276621" y="8107453"/>
            <a:ext cx="1558774" cy="103491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900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F19D187-1C98-3CE6-745C-7BCD2B1F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839" y="-1741170"/>
            <a:ext cx="10108882" cy="567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B1157D0-9CE7-A7A4-E052-56E88239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1838" y="1870577"/>
            <a:ext cx="10108882" cy="1783306"/>
          </a:xfrm>
          <a:prstGeom prst="rect">
            <a:avLst/>
          </a:prstGeom>
        </p:spPr>
      </p:pic>
      <p:pic>
        <p:nvPicPr>
          <p:cNvPr id="4104" name="Picture 8" descr="This image of the parachute that helped deliver NASA’s Perseverance Mars rover to the Martian surface was taken by the rover’s Mastcam-Z instrument on April 6, 2022, the 401st Martian day, or sol, of the mission. ">
            <a:extLst>
              <a:ext uri="{FF2B5EF4-FFF2-40B4-BE49-F238E27FC236}">
                <a16:creationId xmlns:a16="http://schemas.microsoft.com/office/drawing/2014/main" id="{99D5205C-1262-B19D-62B7-01ACF2792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8500" r="1126" b="26168"/>
          <a:stretch/>
        </p:blipFill>
        <p:spPr bwMode="auto">
          <a:xfrm>
            <a:off x="16847467" y="3789388"/>
            <a:ext cx="5793583" cy="189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D6558EBF-EE99-8990-2EE6-22AE119CA533}"/>
              </a:ext>
            </a:extLst>
          </p:cNvPr>
          <p:cNvSpPr txBox="1">
            <a:spLocks/>
          </p:cNvSpPr>
          <p:nvPr/>
        </p:nvSpPr>
        <p:spPr>
          <a:xfrm>
            <a:off x="16583343" y="5999036"/>
            <a:ext cx="6321831" cy="3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latin typeface="Neue Montreal" panose="00000500000000000000" pitchFamily="50" charset="-18"/>
              </a:rPr>
              <a:t>Panorame Jezero kratera</a:t>
            </a:r>
          </a:p>
        </p:txBody>
      </p:sp>
      <p:pic>
        <p:nvPicPr>
          <p:cNvPr id="7" name="Slika 6" descr="Slika na kojoj se prikazuje promet, satelit, svemirska letjelica, minijatura">
            <a:extLst>
              <a:ext uri="{FF2B5EF4-FFF2-40B4-BE49-F238E27FC236}">
                <a16:creationId xmlns:a16="http://schemas.microsoft.com/office/drawing/2014/main" id="{DEFB4C50-9619-A701-8413-93DB80C1D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/>
        </p:blipFill>
        <p:spPr>
          <a:xfrm>
            <a:off x="3135977" y="615996"/>
            <a:ext cx="5876004" cy="5209124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676E2010-7C6C-9AC1-D34C-69ACF884984B}"/>
              </a:ext>
            </a:extLst>
          </p:cNvPr>
          <p:cNvSpPr/>
          <p:nvPr/>
        </p:nvSpPr>
        <p:spPr>
          <a:xfrm rot="16200000">
            <a:off x="11974671" y="682527"/>
            <a:ext cx="8092966" cy="5424622"/>
          </a:xfrm>
          <a:prstGeom prst="rect">
            <a:avLst/>
          </a:prstGeom>
          <a:gradFill flip="none" rotWithShape="1">
            <a:gsLst>
              <a:gs pos="67000">
                <a:schemeClr val="dk1">
                  <a:lumMod val="6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Google Shape;134;p32">
            <a:extLst>
              <a:ext uri="{FF2B5EF4-FFF2-40B4-BE49-F238E27FC236}">
                <a16:creationId xmlns:a16="http://schemas.microsoft.com/office/drawing/2014/main" id="{D24A85BA-660E-7ECD-1764-DFADFDF083BB}"/>
              </a:ext>
            </a:extLst>
          </p:cNvPr>
          <p:cNvSpPr txBox="1">
            <a:spLocks/>
          </p:cNvSpPr>
          <p:nvPr/>
        </p:nvSpPr>
        <p:spPr>
          <a:xfrm>
            <a:off x="18710910" y="245445"/>
            <a:ext cx="3291003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Zhurong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6" name="Google Shape;134;p32">
            <a:extLst>
              <a:ext uri="{FF2B5EF4-FFF2-40B4-BE49-F238E27FC236}">
                <a16:creationId xmlns:a16="http://schemas.microsoft.com/office/drawing/2014/main" id="{2F458219-B06D-44C0-53E2-599FAFB4784C}"/>
              </a:ext>
            </a:extLst>
          </p:cNvPr>
          <p:cNvSpPr txBox="1">
            <a:spLocks/>
          </p:cNvSpPr>
          <p:nvPr/>
        </p:nvSpPr>
        <p:spPr>
          <a:xfrm>
            <a:off x="15248150" y="1238388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Kineski marsovski rover koji je lansiran 23. srpnja 2020.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sletio 15. svibnja 2021. u regiju Utopija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Planitia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dio misije Tianwen-1 CNSA-e (Kineska nacionalna svemirska agencija)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Planiran je trajati 90 dana, visok je 1,85 metara, a težak je 240 kilograma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neaktivan od 20. svibnja 2022. zbog približavanja pješčanih oluja i marsovske zime te čeka toplije i sigurnije uvjete za buđenje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Zhurong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sa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sobom nosi šest znanstvenih instrumenata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B51252A2-FCC7-3137-2222-CC25E0E8A6A6}"/>
              </a:ext>
            </a:extLst>
          </p:cNvPr>
          <p:cNvGrpSpPr/>
          <p:nvPr/>
        </p:nvGrpSpPr>
        <p:grpSpPr>
          <a:xfrm>
            <a:off x="4823460" y="408806"/>
            <a:ext cx="6078980" cy="1555115"/>
            <a:chOff x="11425816" y="101797"/>
            <a:chExt cx="6078980" cy="1555115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53DC4576-B227-E759-3A03-062E175A33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25816" y="454723"/>
              <a:ext cx="1647327" cy="120218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oogle Shape;134;p32">
              <a:extLst>
                <a:ext uri="{FF2B5EF4-FFF2-40B4-BE49-F238E27FC236}">
                  <a16:creationId xmlns:a16="http://schemas.microsoft.com/office/drawing/2014/main" id="{637C834B-1DF5-BFEC-4709-53013E27E3C1}"/>
                </a:ext>
              </a:extLst>
            </p:cNvPr>
            <p:cNvSpPr txBox="1">
              <a:spLocks/>
            </p:cNvSpPr>
            <p:nvPr/>
          </p:nvSpPr>
          <p:spPr>
            <a:xfrm>
              <a:off x="13015993" y="101797"/>
              <a:ext cx="4488803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Multispektralna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kamera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MSCam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3C7EEF1-2E85-65F6-3692-5DA38ECDF1D3}"/>
              </a:ext>
            </a:extLst>
          </p:cNvPr>
          <p:cNvGrpSpPr/>
          <p:nvPr/>
        </p:nvGrpSpPr>
        <p:grpSpPr>
          <a:xfrm>
            <a:off x="1071722" y="4274820"/>
            <a:ext cx="4509618" cy="1959567"/>
            <a:chOff x="8000861" y="3157164"/>
            <a:chExt cx="4509618" cy="1959567"/>
          </a:xfrm>
        </p:grpSpPr>
        <p:sp>
          <p:nvSpPr>
            <p:cNvPr id="16" name="Google Shape;134;p32">
              <a:extLst>
                <a:ext uri="{FF2B5EF4-FFF2-40B4-BE49-F238E27FC236}">
                  <a16:creationId xmlns:a16="http://schemas.microsoft.com/office/drawing/2014/main" id="{53EB3E3A-EEC6-80F2-1C5E-6E5B3FB88623}"/>
                </a:ext>
              </a:extLst>
            </p:cNvPr>
            <p:cNvSpPr txBox="1">
              <a:spLocks/>
            </p:cNvSpPr>
            <p:nvPr/>
          </p:nvSpPr>
          <p:spPr>
            <a:xfrm>
              <a:off x="8000861" y="4594191"/>
              <a:ext cx="4509618" cy="522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Rover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Penetrating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Radar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RoPeR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Radar koji prodire u zemlju (GPR)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BD31977C-40F9-09B9-C9D4-EEF568875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0799" y="3157164"/>
              <a:ext cx="402382" cy="141416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DB0CAC98-D960-254F-8AB0-0406E743823C}"/>
              </a:ext>
            </a:extLst>
          </p:cNvPr>
          <p:cNvGrpSpPr/>
          <p:nvPr/>
        </p:nvGrpSpPr>
        <p:grpSpPr>
          <a:xfrm>
            <a:off x="267472" y="3271699"/>
            <a:ext cx="3921213" cy="622471"/>
            <a:chOff x="10282290" y="4217542"/>
            <a:chExt cx="3921213" cy="622471"/>
          </a:xfrm>
        </p:grpSpPr>
        <p:cxnSp>
          <p:nvCxnSpPr>
            <p:cNvPr id="19" name="Ravni poveznik 18">
              <a:extLst>
                <a:ext uri="{FF2B5EF4-FFF2-40B4-BE49-F238E27FC236}">
                  <a16:creationId xmlns:a16="http://schemas.microsoft.com/office/drawing/2014/main" id="{EA42BB8A-5544-EA7B-828B-493FB586B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52678" y="4528777"/>
              <a:ext cx="750825" cy="6705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Google Shape;134;p32">
              <a:extLst>
                <a:ext uri="{FF2B5EF4-FFF2-40B4-BE49-F238E27FC236}">
                  <a16:creationId xmlns:a16="http://schemas.microsoft.com/office/drawing/2014/main" id="{68EBE161-D08A-9E4A-344B-46338E968F3C}"/>
                </a:ext>
              </a:extLst>
            </p:cNvPr>
            <p:cNvSpPr txBox="1">
              <a:spLocks/>
            </p:cNvSpPr>
            <p:nvPr/>
          </p:nvSpPr>
          <p:spPr>
            <a:xfrm>
              <a:off x="10282290" y="4217542"/>
              <a:ext cx="3264397" cy="622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Climate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Station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(MCS)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1A8ACA4D-77C3-9CC0-4518-DFEE180786E0}"/>
              </a:ext>
            </a:extLst>
          </p:cNvPr>
          <p:cNvGrpSpPr/>
          <p:nvPr/>
        </p:nvGrpSpPr>
        <p:grpSpPr>
          <a:xfrm>
            <a:off x="5080774" y="1755731"/>
            <a:ext cx="6849260" cy="637272"/>
            <a:chOff x="5790743" y="1607767"/>
            <a:chExt cx="6849260" cy="637272"/>
          </a:xfrm>
        </p:grpSpPr>
        <p:cxnSp>
          <p:nvCxnSpPr>
            <p:cNvPr id="22" name="Ravni poveznik 21">
              <a:extLst>
                <a:ext uri="{FF2B5EF4-FFF2-40B4-BE49-F238E27FC236}">
                  <a16:creationId xmlns:a16="http://schemas.microsoft.com/office/drawing/2014/main" id="{76375197-BDD3-022C-13A9-A5D42928F2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0743" y="1937833"/>
              <a:ext cx="2940913" cy="20020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Google Shape;134;p32">
              <a:extLst>
                <a:ext uri="{FF2B5EF4-FFF2-40B4-BE49-F238E27FC236}">
                  <a16:creationId xmlns:a16="http://schemas.microsoft.com/office/drawing/2014/main" id="{2407A896-2A26-AD0D-34C6-25BA318E1337}"/>
                </a:ext>
              </a:extLst>
            </p:cNvPr>
            <p:cNvSpPr txBox="1">
              <a:spLocks/>
            </p:cNvSpPr>
            <p:nvPr/>
          </p:nvSpPr>
          <p:spPr>
            <a:xfrm>
              <a:off x="8720226" y="1607767"/>
              <a:ext cx="3919777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Kamere za navigaciju i topografiju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NaTeCam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98AEEF6C-DE36-353A-0A36-AFA533B366FC}"/>
              </a:ext>
            </a:extLst>
          </p:cNvPr>
          <p:cNvGrpSpPr/>
          <p:nvPr/>
        </p:nvGrpSpPr>
        <p:grpSpPr>
          <a:xfrm>
            <a:off x="458765" y="895144"/>
            <a:ext cx="4805864" cy="2337060"/>
            <a:chOff x="9635747" y="2793478"/>
            <a:chExt cx="4805864" cy="2337060"/>
          </a:xfrm>
        </p:grpSpPr>
        <p:cxnSp>
          <p:nvCxnSpPr>
            <p:cNvPr id="25" name="Ravni poveznik 24">
              <a:extLst>
                <a:ext uri="{FF2B5EF4-FFF2-40B4-BE49-F238E27FC236}">
                  <a16:creationId xmlns:a16="http://schemas.microsoft.com/office/drawing/2014/main" id="{7DD43CA9-62E2-B425-C15D-55ABB84A39CE}"/>
                </a:ext>
              </a:extLst>
            </p:cNvPr>
            <p:cNvCxnSpPr>
              <a:cxnSpLocks/>
            </p:cNvCxnSpPr>
            <p:nvPr/>
          </p:nvCxnSpPr>
          <p:spPr>
            <a:xfrm>
              <a:off x="12614842" y="3261160"/>
              <a:ext cx="1255092" cy="186937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oogle Shape;134;p32">
              <a:extLst>
                <a:ext uri="{FF2B5EF4-FFF2-40B4-BE49-F238E27FC236}">
                  <a16:creationId xmlns:a16="http://schemas.microsoft.com/office/drawing/2014/main" id="{1D3BCB53-D959-2159-B4D6-A59C691A1AAC}"/>
                </a:ext>
              </a:extLst>
            </p:cNvPr>
            <p:cNvSpPr txBox="1">
              <a:spLocks/>
            </p:cNvSpPr>
            <p:nvPr/>
          </p:nvSpPr>
          <p:spPr>
            <a:xfrm>
              <a:off x="9635747" y="2793478"/>
              <a:ext cx="4805864" cy="447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Rover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Magnetometer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RoMAG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C4AEEFEC-27A3-B024-9EAB-548A6956A8B0}"/>
              </a:ext>
            </a:extLst>
          </p:cNvPr>
          <p:cNvGrpSpPr/>
          <p:nvPr/>
        </p:nvGrpSpPr>
        <p:grpSpPr>
          <a:xfrm>
            <a:off x="5148653" y="4007303"/>
            <a:ext cx="6693284" cy="1978572"/>
            <a:chOff x="5824800" y="2712213"/>
            <a:chExt cx="6693284" cy="1978572"/>
          </a:xfrm>
        </p:grpSpPr>
        <p:sp>
          <p:nvSpPr>
            <p:cNvPr id="28" name="Google Shape;134;p32">
              <a:extLst>
                <a:ext uri="{FF2B5EF4-FFF2-40B4-BE49-F238E27FC236}">
                  <a16:creationId xmlns:a16="http://schemas.microsoft.com/office/drawing/2014/main" id="{AF83FD9E-A429-DE8F-A263-066890564B04}"/>
                </a:ext>
              </a:extLst>
            </p:cNvPr>
            <p:cNvSpPr txBox="1">
              <a:spLocks/>
            </p:cNvSpPr>
            <p:nvPr/>
          </p:nvSpPr>
          <p:spPr>
            <a:xfrm>
              <a:off x="7025578" y="3926963"/>
              <a:ext cx="5492506" cy="76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Surface Compound Detector (MarSCoDe)</a:t>
              </a:r>
            </a:p>
          </p:txBody>
        </p:sp>
        <p:cxnSp>
          <p:nvCxnSpPr>
            <p:cNvPr id="29" name="Ravni poveznik 28">
              <a:extLst>
                <a:ext uri="{FF2B5EF4-FFF2-40B4-BE49-F238E27FC236}">
                  <a16:creationId xmlns:a16="http://schemas.microsoft.com/office/drawing/2014/main" id="{DBB02FFC-BBB7-ADCD-D20C-A59C4250CD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4800" y="2712213"/>
              <a:ext cx="2198881" cy="136835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Ravni poveznik 30">
            <a:extLst>
              <a:ext uri="{FF2B5EF4-FFF2-40B4-BE49-F238E27FC236}">
                <a16:creationId xmlns:a16="http://schemas.microsoft.com/office/drawing/2014/main" id="{71FC7C2E-BAC5-9EFF-357B-6417514B3521}"/>
              </a:ext>
            </a:extLst>
          </p:cNvPr>
          <p:cNvCxnSpPr>
            <a:cxnSpLocks/>
          </p:cNvCxnSpPr>
          <p:nvPr/>
        </p:nvCxnSpPr>
        <p:spPr>
          <a:xfrm flipH="1">
            <a:off x="2977405" y="4724173"/>
            <a:ext cx="1558774" cy="103491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134;p32">
            <a:extLst>
              <a:ext uri="{FF2B5EF4-FFF2-40B4-BE49-F238E27FC236}">
                <a16:creationId xmlns:a16="http://schemas.microsoft.com/office/drawing/2014/main" id="{A552F044-8780-4908-E264-83A4C451AAF6}"/>
              </a:ext>
            </a:extLst>
          </p:cNvPr>
          <p:cNvSpPr txBox="1">
            <a:spLocks/>
          </p:cNvSpPr>
          <p:nvPr/>
        </p:nvSpPr>
        <p:spPr>
          <a:xfrm>
            <a:off x="15254781" y="1398408"/>
            <a:ext cx="6842230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Pronađeni su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hidratizirani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minerali na mjestu slijetanja, a oni su indikatori za vodene aktivnosti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Istraživači su utvrdili da kamenje na mjestu slijetanja čini sloj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duricrusta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Duricrust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nastaje kada znatna količina vode pretvara tlo u tvrdu koru nakon što voda ispari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Ova otkrića ukazuju na cikluse vlažnog i toplog, suhog i hladnog razdoblja u prošlosti Marsa</a:t>
            </a:r>
          </a:p>
        </p:txBody>
      </p:sp>
      <p:sp>
        <p:nvSpPr>
          <p:cNvPr id="44" name="Google Shape;134;p32">
            <a:extLst>
              <a:ext uri="{FF2B5EF4-FFF2-40B4-BE49-F238E27FC236}">
                <a16:creationId xmlns:a16="http://schemas.microsoft.com/office/drawing/2014/main" id="{1C2AC4A9-7368-ED19-7C88-663853247607}"/>
              </a:ext>
            </a:extLst>
          </p:cNvPr>
          <p:cNvSpPr txBox="1">
            <a:spLocks/>
          </p:cNvSpPr>
          <p:nvPr/>
        </p:nvSpPr>
        <p:spPr>
          <a:xfrm>
            <a:off x="15349587" y="866275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4" name="Google Shape;134;p32">
            <a:extLst>
              <a:ext uri="{FF2B5EF4-FFF2-40B4-BE49-F238E27FC236}">
                <a16:creationId xmlns:a16="http://schemas.microsoft.com/office/drawing/2014/main" id="{17B10B99-82EA-DFAB-00D3-1CB95DC65029}"/>
              </a:ext>
            </a:extLst>
          </p:cNvPr>
          <p:cNvSpPr txBox="1">
            <a:spLocks/>
          </p:cNvSpPr>
          <p:nvPr/>
        </p:nvSpPr>
        <p:spPr>
          <a:xfrm>
            <a:off x="17434029" y="849600"/>
            <a:ext cx="3291003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Zhurong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10" name="Google Shape;134;p32">
            <a:extLst>
              <a:ext uri="{FF2B5EF4-FFF2-40B4-BE49-F238E27FC236}">
                <a16:creationId xmlns:a16="http://schemas.microsoft.com/office/drawing/2014/main" id="{969BC3F3-D32B-7577-F0A8-BC6EBA72C683}"/>
              </a:ext>
            </a:extLst>
          </p:cNvPr>
          <p:cNvSpPr txBox="1">
            <a:spLocks/>
          </p:cNvSpPr>
          <p:nvPr/>
        </p:nvSpPr>
        <p:spPr>
          <a:xfrm>
            <a:off x="14077401" y="1083267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Kineski rover koji je lansiran 23. srpnja 2020.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sletio 15. svibnja 2021. u regiju Utopija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Planitia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dio misije Tianwen-1 CNSA-e (Kineska nacionalna svemirska agencija)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neaktivan od 20. svibnja 2022.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Zhurong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sa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sobom nosi šest znanstvenih instrumenata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11" name="Google Shape;134;p32">
            <a:extLst>
              <a:ext uri="{FF2B5EF4-FFF2-40B4-BE49-F238E27FC236}">
                <a16:creationId xmlns:a16="http://schemas.microsoft.com/office/drawing/2014/main" id="{8DC8091E-CAF1-712E-B588-C3BFFC8D0AAF}"/>
              </a:ext>
            </a:extLst>
          </p:cNvPr>
          <p:cNvSpPr txBox="1">
            <a:spLocks/>
          </p:cNvSpPr>
          <p:nvPr/>
        </p:nvSpPr>
        <p:spPr>
          <a:xfrm>
            <a:off x="13783489" y="1284109"/>
            <a:ext cx="6842230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Pronađeni su hidratizirani minerali na mjestu slijetanja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Kamenje na mjestu slijetanja čini sloj duricrusta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Duricrust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nastaje kada znatna količina vode pretvara tlo u tvrdu koru nakon što voda ispari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Cikluse vlažnog i toplog, suhog i hladnog razdoblja</a:t>
            </a:r>
          </a:p>
        </p:txBody>
      </p:sp>
      <p:sp>
        <p:nvSpPr>
          <p:cNvPr id="30" name="Google Shape;134;p32">
            <a:extLst>
              <a:ext uri="{FF2B5EF4-FFF2-40B4-BE49-F238E27FC236}">
                <a16:creationId xmlns:a16="http://schemas.microsoft.com/office/drawing/2014/main" id="{B13E21C3-2D12-0045-F5B7-9F2E8E571E90}"/>
              </a:ext>
            </a:extLst>
          </p:cNvPr>
          <p:cNvSpPr txBox="1">
            <a:spLocks/>
          </p:cNvSpPr>
          <p:nvPr/>
        </p:nvSpPr>
        <p:spPr>
          <a:xfrm>
            <a:off x="13853803" y="1290814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</p:spTree>
    <p:extLst>
      <p:ext uri="{BB962C8B-B14F-4D97-AF65-F5344CB8AC3E}">
        <p14:creationId xmlns:p14="http://schemas.microsoft.com/office/powerpoint/2010/main" val="1322257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513527-C057-015A-A3D1-59EA45AD4B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BF1B5B-F7CB-1088-44C5-70F32C1CE6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97276" y="-193408"/>
            <a:ext cx="12432236" cy="71626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50" name="Picture 2" descr="This perspective of Mars' Valles Marineris hemisphere, from July 9, 2013, is actually a mosaic comprising 102 Viking Orbiter images. At the center is the Valles Marineris canyon system, over 2,000 kilometers long and up to 8 kilometers deep. ">
            <a:extLst>
              <a:ext uri="{FF2B5EF4-FFF2-40B4-BE49-F238E27FC236}">
                <a16:creationId xmlns:a16="http://schemas.microsoft.com/office/drawing/2014/main" id="{F9F2062C-2F28-A55D-68AC-07FB2D3D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846">
            <a:off x="-3347608" y="4812408"/>
            <a:ext cx="18932898" cy="1064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4;p32">
            <a:extLst>
              <a:ext uri="{FF2B5EF4-FFF2-40B4-BE49-F238E27FC236}">
                <a16:creationId xmlns:a16="http://schemas.microsoft.com/office/drawing/2014/main" id="{AA52D1AA-377F-76CA-7B11-AE87B0CACB41}"/>
              </a:ext>
            </a:extLst>
          </p:cNvPr>
          <p:cNvSpPr txBox="1">
            <a:spLocks/>
          </p:cNvSpPr>
          <p:nvPr/>
        </p:nvSpPr>
        <p:spPr>
          <a:xfrm>
            <a:off x="2129769" y="1240034"/>
            <a:ext cx="7978143" cy="386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1. Utvrđivanje je li ikad postojao život na Marsu</a:t>
            </a:r>
          </a:p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endParaRPr lang="hr-HR" sz="105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latin typeface="Neue Montreal" panose="00000500000000000000" pitchFamily="50" charset="-18"/>
              </a:rPr>
              <a:t>2. K</a:t>
            </a:r>
            <a:r>
              <a:rPr lang="hr-HR" sz="28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arakteriziranje geologije Marsa</a:t>
            </a:r>
          </a:p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endParaRPr lang="hr-HR" sz="105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3. Karakteriziranje klime Marsa</a:t>
            </a:r>
          </a:p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endParaRPr lang="hr-HR" sz="105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latin typeface="Neue Montreal" panose="00000500000000000000" pitchFamily="50" charset="-18"/>
              </a:rPr>
              <a:t>4. Pripremanje za ljudsko istraživanje Marsa</a:t>
            </a:r>
            <a:endParaRPr lang="hr-HR" sz="28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C96BF400-948E-5620-FEC4-412AE1CA94E4}"/>
              </a:ext>
            </a:extLst>
          </p:cNvPr>
          <p:cNvSpPr txBox="1">
            <a:spLocks/>
          </p:cNvSpPr>
          <p:nvPr/>
        </p:nvSpPr>
        <p:spPr>
          <a:xfrm>
            <a:off x="-97276" y="-896"/>
            <a:ext cx="12432236" cy="213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000" i="1" kern="0" dirty="0">
                <a:solidFill>
                  <a:srgbClr val="FFFFFF"/>
                </a:solidFill>
              </a:rPr>
              <a:t>Četiri NASA-ina cilja istraživanja Marsa</a:t>
            </a:r>
            <a:endParaRPr kumimoji="0" lang="hr-HR" sz="40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7" name="Google Shape;134;p32">
            <a:extLst>
              <a:ext uri="{FF2B5EF4-FFF2-40B4-BE49-F238E27FC236}">
                <a16:creationId xmlns:a16="http://schemas.microsoft.com/office/drawing/2014/main" id="{478B61AF-D68B-3CBE-A2C5-070F50552723}"/>
              </a:ext>
            </a:extLst>
          </p:cNvPr>
          <p:cNvSpPr txBox="1">
            <a:spLocks/>
          </p:cNvSpPr>
          <p:nvPr/>
        </p:nvSpPr>
        <p:spPr>
          <a:xfrm>
            <a:off x="-10637949" y="1123190"/>
            <a:ext cx="6857967" cy="527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Mars ima rijetku atmosferu, sastojeći se od 95% ugljikova dioksida, 2,7% dušika i 1,6% argona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Prosječna t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emperatur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a na površini Marsa je 210 K (-63 °C)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Kao i Zemlja, Mars ima oblake, vjetrove, godišnja doba, polarne kape, vulkane i kanjone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Prisutnost kratera i kanala ukazuje na postojanost vode te biološke aktivnosti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Jedan od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najistraženijih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tijela u našem Sunčevom sustavu</a:t>
            </a:r>
          </a:p>
        </p:txBody>
      </p:sp>
      <p:sp>
        <p:nvSpPr>
          <p:cNvPr id="9" name="Google Shape;134;p32">
            <a:extLst>
              <a:ext uri="{FF2B5EF4-FFF2-40B4-BE49-F238E27FC236}">
                <a16:creationId xmlns:a16="http://schemas.microsoft.com/office/drawing/2014/main" id="{64C168B8-A576-FFC0-4C3C-F7C91346F6F7}"/>
              </a:ext>
            </a:extLst>
          </p:cNvPr>
          <p:cNvSpPr txBox="1">
            <a:spLocks/>
          </p:cNvSpPr>
          <p:nvPr/>
        </p:nvSpPr>
        <p:spPr>
          <a:xfrm>
            <a:off x="-10492029" y="-62175"/>
            <a:ext cx="4201122" cy="213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Planet Mars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12" name="Google Shape;134;p32">
            <a:extLst>
              <a:ext uri="{FF2B5EF4-FFF2-40B4-BE49-F238E27FC236}">
                <a16:creationId xmlns:a16="http://schemas.microsoft.com/office/drawing/2014/main" id="{FEFA3E2B-4199-F6E1-1BC5-8C18A2877EBD}"/>
              </a:ext>
            </a:extLst>
          </p:cNvPr>
          <p:cNvSpPr txBox="1">
            <a:spLocks/>
          </p:cNvSpPr>
          <p:nvPr/>
        </p:nvSpPr>
        <p:spPr>
          <a:xfrm>
            <a:off x="-5520940" y="2640066"/>
            <a:ext cx="2255283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1.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Sojourner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13" name="Google Shape;134;p32">
            <a:extLst>
              <a:ext uri="{FF2B5EF4-FFF2-40B4-BE49-F238E27FC236}">
                <a16:creationId xmlns:a16="http://schemas.microsoft.com/office/drawing/2014/main" id="{A4E17A74-30DA-1877-1A48-B1BBF03ACF2C}"/>
              </a:ext>
            </a:extLst>
          </p:cNvPr>
          <p:cNvSpPr txBox="1">
            <a:spLocks/>
          </p:cNvSpPr>
          <p:nvPr/>
        </p:nvSpPr>
        <p:spPr>
          <a:xfrm>
            <a:off x="-92022" y="-5828859"/>
            <a:ext cx="12432236" cy="213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000" i="1" kern="0" dirty="0" err="1">
                <a:solidFill>
                  <a:srgbClr val="FFFFFF"/>
                </a:solidFill>
              </a:rPr>
              <a:t>Marsovi</a:t>
            </a:r>
            <a:r>
              <a:rPr lang="hr-HR" sz="4000" i="1" kern="0" dirty="0">
                <a:solidFill>
                  <a:srgbClr val="FFFFFF"/>
                </a:solidFill>
              </a:rPr>
              <a:t> roveri</a:t>
            </a:r>
            <a:endParaRPr kumimoji="0" lang="hr-HR" sz="40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pic>
        <p:nvPicPr>
          <p:cNvPr id="15" name="Picture 4" descr="Overview - NASA Mars">
            <a:extLst>
              <a:ext uri="{FF2B5EF4-FFF2-40B4-BE49-F238E27FC236}">
                <a16:creationId xmlns:a16="http://schemas.microsoft.com/office/drawing/2014/main" id="{0072D47E-A147-A40A-9A7E-9DB3B97B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963">
            <a:off x="14991133" y="1122537"/>
            <a:ext cx="3820048" cy="212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34;p32">
            <a:extLst>
              <a:ext uri="{FF2B5EF4-FFF2-40B4-BE49-F238E27FC236}">
                <a16:creationId xmlns:a16="http://schemas.microsoft.com/office/drawing/2014/main" id="{C16AA5FC-7D51-35A9-D4E3-409770AFE9BA}"/>
              </a:ext>
            </a:extLst>
          </p:cNvPr>
          <p:cNvSpPr txBox="1">
            <a:spLocks/>
          </p:cNvSpPr>
          <p:nvPr/>
        </p:nvSpPr>
        <p:spPr>
          <a:xfrm>
            <a:off x="13708711" y="2650575"/>
            <a:ext cx="3920090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latin typeface="Neue Montreal" panose="00000500000000000000" pitchFamily="50" charset="-18"/>
              </a:rPr>
              <a:t>2</a:t>
            </a: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Spirit</a:t>
            </a: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i 3.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Opportunity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FE428F5D-9495-C458-B793-0FE4B261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97" y="8965307"/>
            <a:ext cx="3357249" cy="17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4;p32">
            <a:extLst>
              <a:ext uri="{FF2B5EF4-FFF2-40B4-BE49-F238E27FC236}">
                <a16:creationId xmlns:a16="http://schemas.microsoft.com/office/drawing/2014/main" id="{05FDA93F-9DF6-3768-E526-511B593D408E}"/>
              </a:ext>
            </a:extLst>
          </p:cNvPr>
          <p:cNvSpPr txBox="1">
            <a:spLocks/>
          </p:cNvSpPr>
          <p:nvPr/>
        </p:nvSpPr>
        <p:spPr>
          <a:xfrm>
            <a:off x="-5899311" y="5530937"/>
            <a:ext cx="2255283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4. </a:t>
            </a:r>
            <a:r>
              <a:rPr lang="hr-HR" sz="24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Curiosity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19" name="Picture 12" descr="Mars Science Laboratory Curiosity Rover - Mars Missions - NASA Jet  Propulsion Laboratory">
            <a:extLst>
              <a:ext uri="{FF2B5EF4-FFF2-40B4-BE49-F238E27FC236}">
                <a16:creationId xmlns:a16="http://schemas.microsoft.com/office/drawing/2014/main" id="{BB1109A3-7D3E-3AAF-38A7-58906365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026">
            <a:off x="-6280513" y="3839387"/>
            <a:ext cx="3017686" cy="19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34;p32">
            <a:extLst>
              <a:ext uri="{FF2B5EF4-FFF2-40B4-BE49-F238E27FC236}">
                <a16:creationId xmlns:a16="http://schemas.microsoft.com/office/drawing/2014/main" id="{6F1EC9CB-9C74-6913-74D4-A9FACC095EEE}"/>
              </a:ext>
            </a:extLst>
          </p:cNvPr>
          <p:cNvSpPr txBox="1">
            <a:spLocks/>
          </p:cNvSpPr>
          <p:nvPr/>
        </p:nvSpPr>
        <p:spPr>
          <a:xfrm>
            <a:off x="4657544" y="10505655"/>
            <a:ext cx="2684562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latin typeface="Neue Montreal" panose="00000500000000000000" pitchFamily="50" charset="-18"/>
              </a:rPr>
              <a:t>5</a:t>
            </a: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. </a:t>
            </a:r>
            <a:r>
              <a:rPr lang="hr-HR" sz="24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Perserverance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21" name="Google Shape;134;p32">
            <a:extLst>
              <a:ext uri="{FF2B5EF4-FFF2-40B4-BE49-F238E27FC236}">
                <a16:creationId xmlns:a16="http://schemas.microsoft.com/office/drawing/2014/main" id="{2608F7F4-0B21-8BE8-1A82-0F41A41445D5}"/>
              </a:ext>
            </a:extLst>
          </p:cNvPr>
          <p:cNvSpPr txBox="1">
            <a:spLocks/>
          </p:cNvSpPr>
          <p:nvPr/>
        </p:nvSpPr>
        <p:spPr>
          <a:xfrm>
            <a:off x="16254060" y="5576319"/>
            <a:ext cx="2684562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6.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Zhuro</a:t>
            </a:r>
            <a:r>
              <a:rPr lang="hr-HR" sz="24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ng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22" name="Slika 21" descr="Slika na kojoj se prikazuje promet, satelit, svemirska letjelica, minijatura&#10;&#10;Opis je automatski generiran">
            <a:extLst>
              <a:ext uri="{FF2B5EF4-FFF2-40B4-BE49-F238E27FC236}">
                <a16:creationId xmlns:a16="http://schemas.microsoft.com/office/drawing/2014/main" id="{53264B25-9B16-E345-D79F-9082F9B96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/>
        </p:blipFill>
        <p:spPr>
          <a:xfrm>
            <a:off x="16546799" y="3645774"/>
            <a:ext cx="2512538" cy="2227385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30DA7BFB-8361-537A-4C0D-1493A1A9CA04}"/>
              </a:ext>
            </a:extLst>
          </p:cNvPr>
          <p:cNvGrpSpPr/>
          <p:nvPr/>
        </p:nvGrpSpPr>
        <p:grpSpPr>
          <a:xfrm>
            <a:off x="-5227083" y="886110"/>
            <a:ext cx="1811222" cy="2139630"/>
            <a:chOff x="549143" y="-73573"/>
            <a:chExt cx="5968745" cy="7050989"/>
          </a:xfrm>
        </p:grpSpPr>
        <p:pic>
          <p:nvPicPr>
            <p:cNvPr id="27" name="Slika 26" descr="Slika na kojoj se prikazuje kotač, guma, vozilo, promet">
              <a:extLst>
                <a:ext uri="{FF2B5EF4-FFF2-40B4-BE49-F238E27FC236}">
                  <a16:creationId xmlns:a16="http://schemas.microsoft.com/office/drawing/2014/main" id="{C397409B-AC57-6AB1-F596-9DBE514D2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7" r="27338"/>
            <a:stretch/>
          </p:blipFill>
          <p:spPr>
            <a:xfrm>
              <a:off x="549143" y="-73572"/>
              <a:ext cx="5968745" cy="7042838"/>
            </a:xfrm>
            <a:prstGeom prst="rect">
              <a:avLst/>
            </a:prstGeom>
          </p:spPr>
        </p:pic>
        <p:pic>
          <p:nvPicPr>
            <p:cNvPr id="28" name="Slika 27" descr="Slika na kojoj se prikazuje kotač, guma, promet, vozilo">
              <a:extLst>
                <a:ext uri="{FF2B5EF4-FFF2-40B4-BE49-F238E27FC236}">
                  <a16:creationId xmlns:a16="http://schemas.microsoft.com/office/drawing/2014/main" id="{8C0FF90D-8A84-15C1-DBEC-F0C184C3B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0" r="27315"/>
            <a:stretch/>
          </p:blipFill>
          <p:spPr>
            <a:xfrm>
              <a:off x="549144" y="-73573"/>
              <a:ext cx="5968744" cy="7050989"/>
            </a:xfrm>
            <a:prstGeom prst="rect">
              <a:avLst/>
            </a:prstGeom>
          </p:spPr>
        </p:pic>
      </p:grpSp>
      <p:sp>
        <p:nvSpPr>
          <p:cNvPr id="6" name="Google Shape;134;p32">
            <a:extLst>
              <a:ext uri="{FF2B5EF4-FFF2-40B4-BE49-F238E27FC236}">
                <a16:creationId xmlns:a16="http://schemas.microsoft.com/office/drawing/2014/main" id="{AB38216E-E3A8-2BC3-41C6-670569C76F52}"/>
              </a:ext>
            </a:extLst>
          </p:cNvPr>
          <p:cNvSpPr txBox="1">
            <a:spLocks/>
          </p:cNvSpPr>
          <p:nvPr/>
        </p:nvSpPr>
        <p:spPr>
          <a:xfrm>
            <a:off x="-10318253" y="1270147"/>
            <a:ext cx="6857967" cy="527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Rijetke atmosfere, sastojeći se od 95% ugljikova dioksida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Prosječna t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emperatur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a na površini je 210 K (-63 °C)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Sličan Zemlji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Postojanost vode i biološke aktivnosti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Jedan od najistraženijih tijela u Sunčevom sustavu</a:t>
            </a:r>
          </a:p>
        </p:txBody>
      </p:sp>
      <p:sp>
        <p:nvSpPr>
          <p:cNvPr id="10" name="Google Shape;134;p32">
            <a:extLst>
              <a:ext uri="{FF2B5EF4-FFF2-40B4-BE49-F238E27FC236}">
                <a16:creationId xmlns:a16="http://schemas.microsoft.com/office/drawing/2014/main" id="{BF3A880A-FF12-A37C-196B-82DE0D89B168}"/>
              </a:ext>
            </a:extLst>
          </p:cNvPr>
          <p:cNvSpPr txBox="1">
            <a:spLocks/>
          </p:cNvSpPr>
          <p:nvPr/>
        </p:nvSpPr>
        <p:spPr>
          <a:xfrm>
            <a:off x="-10172333" y="786910"/>
            <a:ext cx="4201122" cy="213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Planet Mars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</p:spTree>
    <p:extLst>
      <p:ext uri="{BB962C8B-B14F-4D97-AF65-F5344CB8AC3E}">
        <p14:creationId xmlns:p14="http://schemas.microsoft.com/office/powerpoint/2010/main" val="125067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513527-C057-015A-A3D1-59EA45AD4B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BF1B5B-F7CB-1088-44C5-70F32C1CE6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97276" y="-73572"/>
            <a:ext cx="12432236" cy="70428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Google Shape;134;p32">
            <a:extLst>
              <a:ext uri="{FF2B5EF4-FFF2-40B4-BE49-F238E27FC236}">
                <a16:creationId xmlns:a16="http://schemas.microsoft.com/office/drawing/2014/main" id="{F2A93C36-1033-BA17-E2A2-F67C2BEFCEF5}"/>
              </a:ext>
            </a:extLst>
          </p:cNvPr>
          <p:cNvSpPr txBox="1">
            <a:spLocks/>
          </p:cNvSpPr>
          <p:nvPr/>
        </p:nvSpPr>
        <p:spPr>
          <a:xfrm>
            <a:off x="-7749125" y="2640066"/>
            <a:ext cx="2255283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1.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Sojourner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10" name="Google Shape;134;p32">
            <a:extLst>
              <a:ext uri="{FF2B5EF4-FFF2-40B4-BE49-F238E27FC236}">
                <a16:creationId xmlns:a16="http://schemas.microsoft.com/office/drawing/2014/main" id="{73AC8F01-8F7C-F68F-30BB-81123E3DB46A}"/>
              </a:ext>
            </a:extLst>
          </p:cNvPr>
          <p:cNvSpPr txBox="1">
            <a:spLocks/>
          </p:cNvSpPr>
          <p:nvPr/>
        </p:nvSpPr>
        <p:spPr>
          <a:xfrm>
            <a:off x="-92022" y="-4777829"/>
            <a:ext cx="12432236" cy="213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000" i="1" kern="0" dirty="0" err="1">
                <a:solidFill>
                  <a:srgbClr val="FFFFFF"/>
                </a:solidFill>
              </a:rPr>
              <a:t>Marsovi</a:t>
            </a:r>
            <a:r>
              <a:rPr lang="hr-HR" sz="4000" i="1" kern="0" dirty="0">
                <a:solidFill>
                  <a:srgbClr val="FFFFFF"/>
                </a:solidFill>
              </a:rPr>
              <a:t> roveri</a:t>
            </a:r>
            <a:endParaRPr kumimoji="0" lang="hr-HR" sz="40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pic>
        <p:nvPicPr>
          <p:cNvPr id="3076" name="Picture 4" descr="Overview - NASA Mars">
            <a:extLst>
              <a:ext uri="{FF2B5EF4-FFF2-40B4-BE49-F238E27FC236}">
                <a16:creationId xmlns:a16="http://schemas.microsoft.com/office/drawing/2014/main" id="{731D8359-4AD7-14DF-DAA3-F8A2868D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963">
            <a:off x="16042163" y="1122537"/>
            <a:ext cx="3820048" cy="212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4;p32">
            <a:extLst>
              <a:ext uri="{FF2B5EF4-FFF2-40B4-BE49-F238E27FC236}">
                <a16:creationId xmlns:a16="http://schemas.microsoft.com/office/drawing/2014/main" id="{1BE20E55-64E0-94B8-6932-1A3C11993D82}"/>
              </a:ext>
            </a:extLst>
          </p:cNvPr>
          <p:cNvSpPr txBox="1">
            <a:spLocks/>
          </p:cNvSpPr>
          <p:nvPr/>
        </p:nvSpPr>
        <p:spPr>
          <a:xfrm>
            <a:off x="14759741" y="2650575"/>
            <a:ext cx="3920090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latin typeface="Neue Montreal" panose="00000500000000000000" pitchFamily="50" charset="-18"/>
              </a:rPr>
              <a:t>2</a:t>
            </a: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Spirit</a:t>
            </a: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i 3.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Opportunity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11E3402D-F223-1C2D-2393-5373DFC7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97" y="11561351"/>
            <a:ext cx="3357249" cy="17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34;p32">
            <a:extLst>
              <a:ext uri="{FF2B5EF4-FFF2-40B4-BE49-F238E27FC236}">
                <a16:creationId xmlns:a16="http://schemas.microsoft.com/office/drawing/2014/main" id="{927A55F1-5A20-3E4D-217A-C5C8802B7197}"/>
              </a:ext>
            </a:extLst>
          </p:cNvPr>
          <p:cNvSpPr txBox="1">
            <a:spLocks/>
          </p:cNvSpPr>
          <p:nvPr/>
        </p:nvSpPr>
        <p:spPr>
          <a:xfrm>
            <a:off x="-6550951" y="5530937"/>
            <a:ext cx="2255283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4. </a:t>
            </a:r>
            <a:r>
              <a:rPr lang="hr-HR" sz="24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Curiosity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3084" name="Picture 12" descr="Mars Science Laboratory Curiosity Rover - Mars Missions - NASA Jet  Propulsion Laboratory">
            <a:extLst>
              <a:ext uri="{FF2B5EF4-FFF2-40B4-BE49-F238E27FC236}">
                <a16:creationId xmlns:a16="http://schemas.microsoft.com/office/drawing/2014/main" id="{5B6D1A9A-4CE2-495E-1FCC-8CAD4ED5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026">
            <a:off x="-6932153" y="3839387"/>
            <a:ext cx="3017686" cy="19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34;p32">
            <a:extLst>
              <a:ext uri="{FF2B5EF4-FFF2-40B4-BE49-F238E27FC236}">
                <a16:creationId xmlns:a16="http://schemas.microsoft.com/office/drawing/2014/main" id="{23FDF0D9-F3FE-6D52-1D71-D8A1B7932CE3}"/>
              </a:ext>
            </a:extLst>
          </p:cNvPr>
          <p:cNvSpPr txBox="1">
            <a:spLocks/>
          </p:cNvSpPr>
          <p:nvPr/>
        </p:nvSpPr>
        <p:spPr>
          <a:xfrm>
            <a:off x="4657544" y="13101699"/>
            <a:ext cx="2684562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latin typeface="Neue Montreal" panose="00000500000000000000" pitchFamily="50" charset="-18"/>
              </a:rPr>
              <a:t>5</a:t>
            </a: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. </a:t>
            </a:r>
            <a:r>
              <a:rPr lang="hr-HR" sz="24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Perserverance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16" name="Google Shape;134;p32">
            <a:extLst>
              <a:ext uri="{FF2B5EF4-FFF2-40B4-BE49-F238E27FC236}">
                <a16:creationId xmlns:a16="http://schemas.microsoft.com/office/drawing/2014/main" id="{5DEBF00E-F12B-E24A-714B-19AC49DF3CD7}"/>
              </a:ext>
            </a:extLst>
          </p:cNvPr>
          <p:cNvSpPr txBox="1">
            <a:spLocks/>
          </p:cNvSpPr>
          <p:nvPr/>
        </p:nvSpPr>
        <p:spPr>
          <a:xfrm>
            <a:off x="17305090" y="5576319"/>
            <a:ext cx="2684562" cy="9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6. </a:t>
            </a:r>
            <a:r>
              <a:rPr lang="hr-HR" sz="24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Zhuro</a:t>
            </a:r>
            <a:r>
              <a:rPr lang="hr-HR" sz="24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ng</a:t>
            </a:r>
            <a:endParaRPr lang="hr-HR" sz="24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18" name="Slika 17" descr="Slika na kojoj se prikazuje promet, satelit, svemirska letjelica, minijatura&#10;&#10;Opis je automatski generiran">
            <a:extLst>
              <a:ext uri="{FF2B5EF4-FFF2-40B4-BE49-F238E27FC236}">
                <a16:creationId xmlns:a16="http://schemas.microsoft.com/office/drawing/2014/main" id="{535B981D-2F93-3BEB-7C6F-CE5C2CB8E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/>
        </p:blipFill>
        <p:spPr>
          <a:xfrm>
            <a:off x="17597829" y="3645774"/>
            <a:ext cx="2512538" cy="2227385"/>
          </a:xfrm>
          <a:prstGeom prst="rect">
            <a:avLst/>
          </a:prstGeom>
        </p:spPr>
      </p:pic>
      <p:sp>
        <p:nvSpPr>
          <p:cNvPr id="7" name="Google Shape;134;p32">
            <a:extLst>
              <a:ext uri="{FF2B5EF4-FFF2-40B4-BE49-F238E27FC236}">
                <a16:creationId xmlns:a16="http://schemas.microsoft.com/office/drawing/2014/main" id="{DCAB1FEA-5190-4C02-E446-5C6D56C9D7B0}"/>
              </a:ext>
            </a:extLst>
          </p:cNvPr>
          <p:cNvSpPr txBox="1">
            <a:spLocks/>
          </p:cNvSpPr>
          <p:nvPr/>
        </p:nvSpPr>
        <p:spPr>
          <a:xfrm>
            <a:off x="8136844" y="607900"/>
            <a:ext cx="3966689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Sojourner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9" name="Google Shape;134;p32">
            <a:extLst>
              <a:ext uri="{FF2B5EF4-FFF2-40B4-BE49-F238E27FC236}">
                <a16:creationId xmlns:a16="http://schemas.microsoft.com/office/drawing/2014/main" id="{F6D6CB11-B9D6-97D3-E694-F2C5E358656B}"/>
              </a:ext>
            </a:extLst>
          </p:cNvPr>
          <p:cNvSpPr txBox="1">
            <a:spLocks/>
          </p:cNvSpPr>
          <p:nvPr/>
        </p:nvSpPr>
        <p:spPr>
          <a:xfrm>
            <a:off x="5455902" y="1278784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Lansiran 4. prosinca 1996.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Sletio je 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u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Marsov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kanal Ares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Vallis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4. srpnja 1997.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Konačno trajanje misije je bilo 85 dana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Misija je završila 27. rujna 1997.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Sustav zračnih jastuka za ublažavanje sudara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550 slika, 15 kemijskih analiza stijena i tla te podatke o vjetrovima i vremenu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BF447BFE-5CA2-ADB6-D5A4-369737CF0CDD}"/>
              </a:ext>
            </a:extLst>
          </p:cNvPr>
          <p:cNvGrpSpPr/>
          <p:nvPr/>
        </p:nvGrpSpPr>
        <p:grpSpPr>
          <a:xfrm>
            <a:off x="13018650" y="217988"/>
            <a:ext cx="5168424" cy="1610082"/>
            <a:chOff x="7371595" y="2034436"/>
            <a:chExt cx="5168424" cy="1610082"/>
          </a:xfrm>
        </p:grpSpPr>
        <p:sp>
          <p:nvSpPr>
            <p:cNvPr id="25" name="Google Shape;134;p32">
              <a:extLst>
                <a:ext uri="{FF2B5EF4-FFF2-40B4-BE49-F238E27FC236}">
                  <a16:creationId xmlns:a16="http://schemas.microsoft.com/office/drawing/2014/main" id="{94E26549-6EE6-DA84-D796-79A1E9EB2F33}"/>
                </a:ext>
              </a:extLst>
            </p:cNvPr>
            <p:cNvSpPr txBox="1">
              <a:spLocks/>
            </p:cNvSpPr>
            <p:nvPr/>
          </p:nvSpPr>
          <p:spPr>
            <a:xfrm>
              <a:off x="7371595" y="2034436"/>
              <a:ext cx="5168424" cy="943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Eksperiment prianjanja materijala (MAE)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Ispituje učinke prašine na solarne panele</a:t>
              </a:r>
            </a:p>
          </p:txBody>
        </p:sp>
        <p:cxnSp>
          <p:nvCxnSpPr>
            <p:cNvPr id="26" name="Ravni poveznik 25">
              <a:extLst>
                <a:ext uri="{FF2B5EF4-FFF2-40B4-BE49-F238E27FC236}">
                  <a16:creationId xmlns:a16="http://schemas.microsoft.com/office/drawing/2014/main" id="{9EA742B1-ED36-D43B-FC25-C2DCAA78AB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0891" y="2929502"/>
              <a:ext cx="1263304" cy="71501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47DD7A7F-CA91-2E9A-005E-F32D924F2D19}"/>
              </a:ext>
            </a:extLst>
          </p:cNvPr>
          <p:cNvGrpSpPr/>
          <p:nvPr/>
        </p:nvGrpSpPr>
        <p:grpSpPr>
          <a:xfrm>
            <a:off x="4434678" y="-3524060"/>
            <a:ext cx="1907466" cy="2329361"/>
            <a:chOff x="4434678" y="1183875"/>
            <a:chExt cx="1907466" cy="2329361"/>
          </a:xfrm>
        </p:grpSpPr>
        <p:cxnSp>
          <p:nvCxnSpPr>
            <p:cNvPr id="28" name="Ravni poveznik 27">
              <a:extLst>
                <a:ext uri="{FF2B5EF4-FFF2-40B4-BE49-F238E27FC236}">
                  <a16:creationId xmlns:a16="http://schemas.microsoft.com/office/drawing/2014/main" id="{E296E0C4-2323-4916-50D4-EA76CCE4F30B}"/>
                </a:ext>
              </a:extLst>
            </p:cNvPr>
            <p:cNvCxnSpPr>
              <a:cxnSpLocks/>
            </p:cNvCxnSpPr>
            <p:nvPr/>
          </p:nvCxnSpPr>
          <p:spPr>
            <a:xfrm>
              <a:off x="5905724" y="1594080"/>
              <a:ext cx="436420" cy="191915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Google Shape;134;p32">
              <a:extLst>
                <a:ext uri="{FF2B5EF4-FFF2-40B4-BE49-F238E27FC236}">
                  <a16:creationId xmlns:a16="http://schemas.microsoft.com/office/drawing/2014/main" id="{332DA206-2F9C-F8E0-0DD5-B35C55A47B79}"/>
                </a:ext>
              </a:extLst>
            </p:cNvPr>
            <p:cNvSpPr txBox="1">
              <a:spLocks/>
            </p:cNvSpPr>
            <p:nvPr/>
          </p:nvSpPr>
          <p:spPr>
            <a:xfrm>
              <a:off x="4434678" y="1183875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Solarne panele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EC4CC964-A6E1-3DB6-E48D-47B5F4AE2808}"/>
              </a:ext>
            </a:extLst>
          </p:cNvPr>
          <p:cNvGrpSpPr/>
          <p:nvPr/>
        </p:nvGrpSpPr>
        <p:grpSpPr>
          <a:xfrm>
            <a:off x="10991248" y="-1777745"/>
            <a:ext cx="2695152" cy="797792"/>
            <a:chOff x="7197710" y="718324"/>
            <a:chExt cx="2695152" cy="797792"/>
          </a:xfrm>
        </p:grpSpPr>
        <p:cxnSp>
          <p:nvCxnSpPr>
            <p:cNvPr id="31" name="Ravni poveznik 30">
              <a:extLst>
                <a:ext uri="{FF2B5EF4-FFF2-40B4-BE49-F238E27FC236}">
                  <a16:creationId xmlns:a16="http://schemas.microsoft.com/office/drawing/2014/main" id="{4C16D668-8BB9-C814-D95B-A763769856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7710" y="1086502"/>
              <a:ext cx="1033181" cy="42961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oogle Shape;134;p32">
              <a:extLst>
                <a:ext uri="{FF2B5EF4-FFF2-40B4-BE49-F238E27FC236}">
                  <a16:creationId xmlns:a16="http://schemas.microsoft.com/office/drawing/2014/main" id="{561D4A88-CF80-EEF3-EE02-716BBFAF0AB8}"/>
                </a:ext>
              </a:extLst>
            </p:cNvPr>
            <p:cNvSpPr txBox="1">
              <a:spLocks/>
            </p:cNvSpPr>
            <p:nvPr/>
          </p:nvSpPr>
          <p:spPr>
            <a:xfrm>
              <a:off x="8011431" y="718324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Antena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EEB0D8E3-AB8E-B66E-F76E-D11C70F901A4}"/>
              </a:ext>
            </a:extLst>
          </p:cNvPr>
          <p:cNvGrpSpPr/>
          <p:nvPr/>
        </p:nvGrpSpPr>
        <p:grpSpPr>
          <a:xfrm>
            <a:off x="13361920" y="4010466"/>
            <a:ext cx="3465726" cy="387382"/>
            <a:chOff x="7616011" y="4010466"/>
            <a:chExt cx="3465726" cy="387382"/>
          </a:xfrm>
        </p:grpSpPr>
        <p:sp>
          <p:nvSpPr>
            <p:cNvPr id="37" name="Google Shape;134;p32">
              <a:extLst>
                <a:ext uri="{FF2B5EF4-FFF2-40B4-BE49-F238E27FC236}">
                  <a16:creationId xmlns:a16="http://schemas.microsoft.com/office/drawing/2014/main" id="{483871CB-5513-80FE-F2F7-A0B6C1884BBF}"/>
                </a:ext>
              </a:extLst>
            </p:cNvPr>
            <p:cNvSpPr txBox="1">
              <a:spLocks/>
            </p:cNvSpPr>
            <p:nvPr/>
          </p:nvSpPr>
          <p:spPr>
            <a:xfrm>
              <a:off x="9200306" y="4010466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Kamere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38" name="Ravni poveznik 37">
              <a:extLst>
                <a:ext uri="{FF2B5EF4-FFF2-40B4-BE49-F238E27FC236}">
                  <a16:creationId xmlns:a16="http://schemas.microsoft.com/office/drawing/2014/main" id="{D9F7DF16-D594-97EF-4ED7-BC26182A1F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6011" y="4213739"/>
              <a:ext cx="158513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B5922F7A-A18F-E444-CFAB-20C42BA93F24}"/>
              </a:ext>
            </a:extLst>
          </p:cNvPr>
          <p:cNvGrpSpPr/>
          <p:nvPr/>
        </p:nvGrpSpPr>
        <p:grpSpPr>
          <a:xfrm>
            <a:off x="12913093" y="7854321"/>
            <a:ext cx="5089472" cy="1462026"/>
            <a:chOff x="6648198" y="4814551"/>
            <a:chExt cx="5089472" cy="1462026"/>
          </a:xfrm>
        </p:grpSpPr>
        <p:cxnSp>
          <p:nvCxnSpPr>
            <p:cNvPr id="40" name="Ravni poveznik 39">
              <a:extLst>
                <a:ext uri="{FF2B5EF4-FFF2-40B4-BE49-F238E27FC236}">
                  <a16:creationId xmlns:a16="http://schemas.microsoft.com/office/drawing/2014/main" id="{22F04B41-ECC2-BA2F-9E1B-8EE3CE016250}"/>
                </a:ext>
              </a:extLst>
            </p:cNvPr>
            <p:cNvCxnSpPr>
              <a:cxnSpLocks/>
            </p:cNvCxnSpPr>
            <p:nvPr/>
          </p:nvCxnSpPr>
          <p:spPr>
            <a:xfrm>
              <a:off x="6648198" y="4814551"/>
              <a:ext cx="1759551" cy="105284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Google Shape;134;p32">
              <a:extLst>
                <a:ext uri="{FF2B5EF4-FFF2-40B4-BE49-F238E27FC236}">
                  <a16:creationId xmlns:a16="http://schemas.microsoft.com/office/drawing/2014/main" id="{E4CA9BDD-0734-B32A-CD1B-73ADCE509EEC}"/>
                </a:ext>
              </a:extLst>
            </p:cNvPr>
            <p:cNvSpPr txBox="1">
              <a:spLocks/>
            </p:cNvSpPr>
            <p:nvPr/>
          </p:nvSpPr>
          <p:spPr>
            <a:xfrm>
              <a:off x="8048053" y="5889195"/>
              <a:ext cx="3689617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Topla elektronička kutija (WEB)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C924FD79-65F2-9F1B-2D80-F92509998600}"/>
              </a:ext>
            </a:extLst>
          </p:cNvPr>
          <p:cNvGrpSpPr/>
          <p:nvPr/>
        </p:nvGrpSpPr>
        <p:grpSpPr>
          <a:xfrm>
            <a:off x="-1517993" y="-1457676"/>
            <a:ext cx="7048048" cy="8325988"/>
            <a:chOff x="549143" y="-73573"/>
            <a:chExt cx="5968745" cy="7050989"/>
          </a:xfrm>
        </p:grpSpPr>
        <p:pic>
          <p:nvPicPr>
            <p:cNvPr id="43" name="Slika 42" descr="Slika na kojoj se prikazuje kotač, guma, vozilo, promet">
              <a:extLst>
                <a:ext uri="{FF2B5EF4-FFF2-40B4-BE49-F238E27FC236}">
                  <a16:creationId xmlns:a16="http://schemas.microsoft.com/office/drawing/2014/main" id="{CA4487D9-2413-1D57-1FE2-DE1D77941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7" r="27338"/>
            <a:stretch/>
          </p:blipFill>
          <p:spPr>
            <a:xfrm>
              <a:off x="549143" y="-73572"/>
              <a:ext cx="5968745" cy="7042838"/>
            </a:xfrm>
            <a:prstGeom prst="rect">
              <a:avLst/>
            </a:prstGeom>
          </p:spPr>
        </p:pic>
        <p:pic>
          <p:nvPicPr>
            <p:cNvPr id="44" name="Slika 43" descr="Slika na kojoj se prikazuje kotač, guma, promet, vozilo">
              <a:extLst>
                <a:ext uri="{FF2B5EF4-FFF2-40B4-BE49-F238E27FC236}">
                  <a16:creationId xmlns:a16="http://schemas.microsoft.com/office/drawing/2014/main" id="{88DE6277-0865-8977-7AFD-AA58F5AF2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0" r="27315"/>
            <a:stretch/>
          </p:blipFill>
          <p:spPr>
            <a:xfrm>
              <a:off x="549144" y="-73573"/>
              <a:ext cx="5968744" cy="705098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4E20B638-77AE-027D-94AB-26676895AD90}"/>
              </a:ext>
            </a:extLst>
          </p:cNvPr>
          <p:cNvGrpSpPr/>
          <p:nvPr/>
        </p:nvGrpSpPr>
        <p:grpSpPr>
          <a:xfrm>
            <a:off x="-6111819" y="1815918"/>
            <a:ext cx="5168424" cy="1810823"/>
            <a:chOff x="177786" y="2174266"/>
            <a:chExt cx="5168424" cy="1810823"/>
          </a:xfrm>
        </p:grpSpPr>
        <p:sp>
          <p:nvSpPr>
            <p:cNvPr id="46" name="Google Shape;134;p32">
              <a:extLst>
                <a:ext uri="{FF2B5EF4-FFF2-40B4-BE49-F238E27FC236}">
                  <a16:creationId xmlns:a16="http://schemas.microsoft.com/office/drawing/2014/main" id="{6BFE7036-0DAE-A4C2-A2B1-AC98DE507A3C}"/>
                </a:ext>
              </a:extLst>
            </p:cNvPr>
            <p:cNvSpPr txBox="1">
              <a:spLocks/>
            </p:cNvSpPr>
            <p:nvPr/>
          </p:nvSpPr>
          <p:spPr>
            <a:xfrm>
              <a:off x="177786" y="2174266"/>
              <a:ext cx="5168424" cy="943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Rendgenski spektrometar alfa čestica (APXS)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Određuje elementarni sastav stijena i tla</a:t>
              </a:r>
            </a:p>
          </p:txBody>
        </p:sp>
        <p:cxnSp>
          <p:nvCxnSpPr>
            <p:cNvPr id="47" name="Ravni poveznik 46">
              <a:extLst>
                <a:ext uri="{FF2B5EF4-FFF2-40B4-BE49-F238E27FC236}">
                  <a16:creationId xmlns:a16="http://schemas.microsoft.com/office/drawing/2014/main" id="{84EF4450-8D53-C8B3-0F35-E525EA1B21B5}"/>
                </a:ext>
              </a:extLst>
            </p:cNvPr>
            <p:cNvCxnSpPr>
              <a:cxnSpLocks/>
            </p:cNvCxnSpPr>
            <p:nvPr/>
          </p:nvCxnSpPr>
          <p:spPr>
            <a:xfrm>
              <a:off x="2638428" y="3041383"/>
              <a:ext cx="1118341" cy="94370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6152BB8F-03C6-65E9-29FF-9BA9ECE241A9}"/>
              </a:ext>
            </a:extLst>
          </p:cNvPr>
          <p:cNvGrpSpPr/>
          <p:nvPr/>
        </p:nvGrpSpPr>
        <p:grpSpPr>
          <a:xfrm>
            <a:off x="-5581205" y="4843380"/>
            <a:ext cx="4121692" cy="1198478"/>
            <a:chOff x="251201" y="4793952"/>
            <a:chExt cx="4121692" cy="1198478"/>
          </a:xfrm>
        </p:grpSpPr>
        <p:sp>
          <p:nvSpPr>
            <p:cNvPr id="49" name="Google Shape;134;p32">
              <a:extLst>
                <a:ext uri="{FF2B5EF4-FFF2-40B4-BE49-F238E27FC236}">
                  <a16:creationId xmlns:a16="http://schemas.microsoft.com/office/drawing/2014/main" id="{7A399DF8-FB13-2CA2-4089-4C397CCAB618}"/>
                </a:ext>
              </a:extLst>
            </p:cNvPr>
            <p:cNvSpPr txBox="1">
              <a:spLocks/>
            </p:cNvSpPr>
            <p:nvPr/>
          </p:nvSpPr>
          <p:spPr>
            <a:xfrm>
              <a:off x="251201" y="5605048"/>
              <a:ext cx="346936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Rocker-Bogie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pokretni sustav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50" name="Ravni poveznik 49">
              <a:extLst>
                <a:ext uri="{FF2B5EF4-FFF2-40B4-BE49-F238E27FC236}">
                  <a16:creationId xmlns:a16="http://schemas.microsoft.com/office/drawing/2014/main" id="{6631E02E-D963-D11D-22E7-E0404B9CA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0213" y="4793952"/>
              <a:ext cx="1672680" cy="80408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551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Google Shape;134;p32">
            <a:extLst>
              <a:ext uri="{FF2B5EF4-FFF2-40B4-BE49-F238E27FC236}">
                <a16:creationId xmlns:a16="http://schemas.microsoft.com/office/drawing/2014/main" id="{DCAB1FEA-5190-4C02-E446-5C6D56C9D7B0}"/>
              </a:ext>
            </a:extLst>
          </p:cNvPr>
          <p:cNvSpPr txBox="1">
            <a:spLocks/>
          </p:cNvSpPr>
          <p:nvPr/>
        </p:nvSpPr>
        <p:spPr>
          <a:xfrm>
            <a:off x="17753486" y="332540"/>
            <a:ext cx="3966689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Sojourner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9" name="Google Shape;134;p32">
            <a:extLst>
              <a:ext uri="{FF2B5EF4-FFF2-40B4-BE49-F238E27FC236}">
                <a16:creationId xmlns:a16="http://schemas.microsoft.com/office/drawing/2014/main" id="{F6D6CB11-B9D6-97D3-E694-F2C5E358656B}"/>
              </a:ext>
            </a:extLst>
          </p:cNvPr>
          <p:cNvSpPr txBox="1">
            <a:spLocks/>
          </p:cNvSpPr>
          <p:nvPr/>
        </p:nvSpPr>
        <p:spPr>
          <a:xfrm>
            <a:off x="15029472" y="1303276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Lansiran kao dio misije Mars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Pathfinder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4. prosinca 1996.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Sletio je 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u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Marsov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kanal Ares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Vallis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4. srpnja 1997.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Konačno trajanje misije je bilo 85 dana, sa planiranim trajanjem od 7 dana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Misija je završila 27. rujna 1997.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Sonda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Pathfinder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je koristila inovativni sustav zračnih jastuka za ublažavanje sudara kod spuštanja na Mars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Rover je težio 10,6 kilograma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Vratio je 550 slika, 15 kemijskih analiza stijena i tla te podatke o vjetrovima i vremenu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86DC3F41-A5CE-26E5-E5DF-1E9297FEDBEE}"/>
              </a:ext>
            </a:extLst>
          </p:cNvPr>
          <p:cNvGrpSpPr/>
          <p:nvPr/>
        </p:nvGrpSpPr>
        <p:grpSpPr>
          <a:xfrm>
            <a:off x="3505200" y="358813"/>
            <a:ext cx="5134709" cy="6065726"/>
            <a:chOff x="549143" y="-73573"/>
            <a:chExt cx="5968745" cy="7050989"/>
          </a:xfrm>
        </p:grpSpPr>
        <p:pic>
          <p:nvPicPr>
            <p:cNvPr id="24" name="Slika 23" descr="Slika na kojoj se prikazuje kotač, guma, vozilo, promet">
              <a:extLst>
                <a:ext uri="{FF2B5EF4-FFF2-40B4-BE49-F238E27FC236}">
                  <a16:creationId xmlns:a16="http://schemas.microsoft.com/office/drawing/2014/main" id="{932871F2-58B6-C752-C18C-4984E12C6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7" r="27338"/>
            <a:stretch/>
          </p:blipFill>
          <p:spPr>
            <a:xfrm>
              <a:off x="549143" y="-73572"/>
              <a:ext cx="5968745" cy="7042838"/>
            </a:xfrm>
            <a:prstGeom prst="rect">
              <a:avLst/>
            </a:prstGeom>
          </p:spPr>
        </p:pic>
        <p:pic>
          <p:nvPicPr>
            <p:cNvPr id="17" name="Slika 16" descr="Slika na kojoj se prikazuje kotač, guma, promet, vozilo">
              <a:extLst>
                <a:ext uri="{FF2B5EF4-FFF2-40B4-BE49-F238E27FC236}">
                  <a16:creationId xmlns:a16="http://schemas.microsoft.com/office/drawing/2014/main" id="{2CB40103-3FD0-AC0C-65CA-6B5CB0FC9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0" r="27315"/>
            <a:stretch/>
          </p:blipFill>
          <p:spPr>
            <a:xfrm>
              <a:off x="549144" y="-73573"/>
              <a:ext cx="5968744" cy="7050989"/>
            </a:xfrm>
            <a:prstGeom prst="rect">
              <a:avLst/>
            </a:prstGeom>
          </p:spPr>
        </p:pic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524B8FC5-C095-154A-695C-5442ADC897C6}"/>
              </a:ext>
            </a:extLst>
          </p:cNvPr>
          <p:cNvGrpSpPr/>
          <p:nvPr/>
        </p:nvGrpSpPr>
        <p:grpSpPr>
          <a:xfrm>
            <a:off x="363141" y="2174266"/>
            <a:ext cx="5168424" cy="1810823"/>
            <a:chOff x="177786" y="2174266"/>
            <a:chExt cx="5168424" cy="1810823"/>
          </a:xfrm>
        </p:grpSpPr>
        <p:sp>
          <p:nvSpPr>
            <p:cNvPr id="4" name="Google Shape;134;p32">
              <a:extLst>
                <a:ext uri="{FF2B5EF4-FFF2-40B4-BE49-F238E27FC236}">
                  <a16:creationId xmlns:a16="http://schemas.microsoft.com/office/drawing/2014/main" id="{EB1F738F-35DC-F21B-8A49-F36D2B09766D}"/>
                </a:ext>
              </a:extLst>
            </p:cNvPr>
            <p:cNvSpPr txBox="1">
              <a:spLocks/>
            </p:cNvSpPr>
            <p:nvPr/>
          </p:nvSpPr>
          <p:spPr>
            <a:xfrm>
              <a:off x="177786" y="2174266"/>
              <a:ext cx="5168424" cy="943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Rendgenski spektrometar alfa čestica (APXS)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Određuje elementarni sastav stijena i tla</a:t>
              </a:r>
            </a:p>
          </p:txBody>
        </p:sp>
        <p:cxnSp>
          <p:nvCxnSpPr>
            <p:cNvPr id="27" name="Ravni poveznik 26">
              <a:extLst>
                <a:ext uri="{FF2B5EF4-FFF2-40B4-BE49-F238E27FC236}">
                  <a16:creationId xmlns:a16="http://schemas.microsoft.com/office/drawing/2014/main" id="{0A7033A5-D794-FE40-1BF7-BB875B4CB83F}"/>
                </a:ext>
              </a:extLst>
            </p:cNvPr>
            <p:cNvCxnSpPr>
              <a:cxnSpLocks/>
            </p:cNvCxnSpPr>
            <p:nvPr/>
          </p:nvCxnSpPr>
          <p:spPr>
            <a:xfrm>
              <a:off x="2638428" y="3041383"/>
              <a:ext cx="1118341" cy="94370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D39EA32B-BBB4-08EE-A9A8-0F6001BE60C2}"/>
              </a:ext>
            </a:extLst>
          </p:cNvPr>
          <p:cNvGrpSpPr/>
          <p:nvPr/>
        </p:nvGrpSpPr>
        <p:grpSpPr>
          <a:xfrm>
            <a:off x="7371595" y="2034436"/>
            <a:ext cx="5168424" cy="1610082"/>
            <a:chOff x="7371595" y="2034436"/>
            <a:chExt cx="5168424" cy="1610082"/>
          </a:xfrm>
        </p:grpSpPr>
        <p:sp>
          <p:nvSpPr>
            <p:cNvPr id="30" name="Google Shape;134;p32">
              <a:extLst>
                <a:ext uri="{FF2B5EF4-FFF2-40B4-BE49-F238E27FC236}">
                  <a16:creationId xmlns:a16="http://schemas.microsoft.com/office/drawing/2014/main" id="{D8CC6241-326C-69BF-26C1-34D7779DAD59}"/>
                </a:ext>
              </a:extLst>
            </p:cNvPr>
            <p:cNvSpPr txBox="1">
              <a:spLocks/>
            </p:cNvSpPr>
            <p:nvPr/>
          </p:nvSpPr>
          <p:spPr>
            <a:xfrm>
              <a:off x="7371595" y="2034436"/>
              <a:ext cx="5168424" cy="943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Eksperiment prianjanja materijala (MAE)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Ispituje učinke prašine na solarne panele</a:t>
              </a:r>
            </a:p>
          </p:txBody>
        </p:sp>
        <p:cxnSp>
          <p:nvCxnSpPr>
            <p:cNvPr id="31" name="Ravni poveznik 30">
              <a:extLst>
                <a:ext uri="{FF2B5EF4-FFF2-40B4-BE49-F238E27FC236}">
                  <a16:creationId xmlns:a16="http://schemas.microsoft.com/office/drawing/2014/main" id="{98D935CA-B2FE-BBEC-D2B1-8742BA7573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0891" y="2929502"/>
              <a:ext cx="1263304" cy="71501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1690C1EC-F569-E50B-49CD-390121FEC5AE}"/>
              </a:ext>
            </a:extLst>
          </p:cNvPr>
          <p:cNvGrpSpPr/>
          <p:nvPr/>
        </p:nvGrpSpPr>
        <p:grpSpPr>
          <a:xfrm>
            <a:off x="4434678" y="1183875"/>
            <a:ext cx="1907466" cy="2329361"/>
            <a:chOff x="4434678" y="1183875"/>
            <a:chExt cx="1907466" cy="2329361"/>
          </a:xfrm>
        </p:grpSpPr>
        <p:cxnSp>
          <p:nvCxnSpPr>
            <p:cNvPr id="35" name="Ravni poveznik 34">
              <a:extLst>
                <a:ext uri="{FF2B5EF4-FFF2-40B4-BE49-F238E27FC236}">
                  <a16:creationId xmlns:a16="http://schemas.microsoft.com/office/drawing/2014/main" id="{0F72C8A0-C2D5-17EA-4B9C-8B4D9D64F7EA}"/>
                </a:ext>
              </a:extLst>
            </p:cNvPr>
            <p:cNvCxnSpPr>
              <a:cxnSpLocks/>
            </p:cNvCxnSpPr>
            <p:nvPr/>
          </p:nvCxnSpPr>
          <p:spPr>
            <a:xfrm>
              <a:off x="5905724" y="1594080"/>
              <a:ext cx="436420" cy="191915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oogle Shape;134;p32">
              <a:extLst>
                <a:ext uri="{FF2B5EF4-FFF2-40B4-BE49-F238E27FC236}">
                  <a16:creationId xmlns:a16="http://schemas.microsoft.com/office/drawing/2014/main" id="{820766D4-F5C5-144B-1D38-9064125F64CB}"/>
                </a:ext>
              </a:extLst>
            </p:cNvPr>
            <p:cNvSpPr txBox="1">
              <a:spLocks/>
            </p:cNvSpPr>
            <p:nvPr/>
          </p:nvSpPr>
          <p:spPr>
            <a:xfrm>
              <a:off x="4434678" y="1183875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Solarne panele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59" name="Grupa 58">
            <a:extLst>
              <a:ext uri="{FF2B5EF4-FFF2-40B4-BE49-F238E27FC236}">
                <a16:creationId xmlns:a16="http://schemas.microsoft.com/office/drawing/2014/main" id="{B976A063-E876-F0C6-9203-AC6418BB20B4}"/>
              </a:ext>
            </a:extLst>
          </p:cNvPr>
          <p:cNvGrpSpPr/>
          <p:nvPr/>
        </p:nvGrpSpPr>
        <p:grpSpPr>
          <a:xfrm>
            <a:off x="7197710" y="718324"/>
            <a:ext cx="2695152" cy="797792"/>
            <a:chOff x="7197710" y="718324"/>
            <a:chExt cx="2695152" cy="797792"/>
          </a:xfrm>
        </p:grpSpPr>
        <p:cxnSp>
          <p:nvCxnSpPr>
            <p:cNvPr id="39" name="Ravni poveznik 38">
              <a:extLst>
                <a:ext uri="{FF2B5EF4-FFF2-40B4-BE49-F238E27FC236}">
                  <a16:creationId xmlns:a16="http://schemas.microsoft.com/office/drawing/2014/main" id="{AE38D587-889F-B0C0-8C63-9CFDD43226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7710" y="1086502"/>
              <a:ext cx="1033181" cy="42961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Google Shape;134;p32">
              <a:extLst>
                <a:ext uri="{FF2B5EF4-FFF2-40B4-BE49-F238E27FC236}">
                  <a16:creationId xmlns:a16="http://schemas.microsoft.com/office/drawing/2014/main" id="{46631872-0F22-033D-26C6-9598490B19BC}"/>
                </a:ext>
              </a:extLst>
            </p:cNvPr>
            <p:cNvSpPr txBox="1">
              <a:spLocks/>
            </p:cNvSpPr>
            <p:nvPr/>
          </p:nvSpPr>
          <p:spPr>
            <a:xfrm>
              <a:off x="8011431" y="718324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Antena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62" name="Grupa 61">
            <a:extLst>
              <a:ext uri="{FF2B5EF4-FFF2-40B4-BE49-F238E27FC236}">
                <a16:creationId xmlns:a16="http://schemas.microsoft.com/office/drawing/2014/main" id="{835632B6-A3DF-619F-DE04-96C777E8E115}"/>
              </a:ext>
            </a:extLst>
          </p:cNvPr>
          <p:cNvGrpSpPr/>
          <p:nvPr/>
        </p:nvGrpSpPr>
        <p:grpSpPr>
          <a:xfrm>
            <a:off x="300629" y="4793952"/>
            <a:ext cx="4121692" cy="1198478"/>
            <a:chOff x="251201" y="4793952"/>
            <a:chExt cx="4121692" cy="1198478"/>
          </a:xfrm>
        </p:grpSpPr>
        <p:sp>
          <p:nvSpPr>
            <p:cNvPr id="43" name="Google Shape;134;p32">
              <a:extLst>
                <a:ext uri="{FF2B5EF4-FFF2-40B4-BE49-F238E27FC236}">
                  <a16:creationId xmlns:a16="http://schemas.microsoft.com/office/drawing/2014/main" id="{6E8773E4-EEF6-D139-75B3-828F746AA21E}"/>
                </a:ext>
              </a:extLst>
            </p:cNvPr>
            <p:cNvSpPr txBox="1">
              <a:spLocks/>
            </p:cNvSpPr>
            <p:nvPr/>
          </p:nvSpPr>
          <p:spPr>
            <a:xfrm>
              <a:off x="251201" y="5605048"/>
              <a:ext cx="346936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Rocker-Bogie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pokretni sustav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44" name="Ravni poveznik 43">
              <a:extLst>
                <a:ext uri="{FF2B5EF4-FFF2-40B4-BE49-F238E27FC236}">
                  <a16:creationId xmlns:a16="http://schemas.microsoft.com/office/drawing/2014/main" id="{8574C020-B34F-077E-2287-03BA40E61F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0213" y="4793952"/>
              <a:ext cx="1672680" cy="80408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5A4E177A-C947-5A46-859F-EAF4BA120741}"/>
              </a:ext>
            </a:extLst>
          </p:cNvPr>
          <p:cNvGrpSpPr/>
          <p:nvPr/>
        </p:nvGrpSpPr>
        <p:grpSpPr>
          <a:xfrm>
            <a:off x="7616011" y="4010466"/>
            <a:ext cx="3465726" cy="387382"/>
            <a:chOff x="7616011" y="4010466"/>
            <a:chExt cx="3465726" cy="387382"/>
          </a:xfrm>
        </p:grpSpPr>
        <p:sp>
          <p:nvSpPr>
            <p:cNvPr id="49" name="Google Shape;134;p32">
              <a:extLst>
                <a:ext uri="{FF2B5EF4-FFF2-40B4-BE49-F238E27FC236}">
                  <a16:creationId xmlns:a16="http://schemas.microsoft.com/office/drawing/2014/main" id="{90BC12F8-4CF9-17D7-0967-84C68F01A470}"/>
                </a:ext>
              </a:extLst>
            </p:cNvPr>
            <p:cNvSpPr txBox="1">
              <a:spLocks/>
            </p:cNvSpPr>
            <p:nvPr/>
          </p:nvSpPr>
          <p:spPr>
            <a:xfrm>
              <a:off x="9200306" y="4010466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Kamere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50" name="Ravni poveznik 49">
              <a:extLst>
                <a:ext uri="{FF2B5EF4-FFF2-40B4-BE49-F238E27FC236}">
                  <a16:creationId xmlns:a16="http://schemas.microsoft.com/office/drawing/2014/main" id="{CB83EF7A-DED2-1EDA-8CB2-7D82A14CE9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6011" y="4213739"/>
              <a:ext cx="158513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A5069109-7BF1-6FEE-058E-B7D251C3EE23}"/>
              </a:ext>
            </a:extLst>
          </p:cNvPr>
          <p:cNvGrpSpPr/>
          <p:nvPr/>
        </p:nvGrpSpPr>
        <p:grpSpPr>
          <a:xfrm>
            <a:off x="6648198" y="4814551"/>
            <a:ext cx="5089472" cy="1462026"/>
            <a:chOff x="6648198" y="4814551"/>
            <a:chExt cx="5089472" cy="1462026"/>
          </a:xfrm>
        </p:grpSpPr>
        <p:cxnSp>
          <p:nvCxnSpPr>
            <p:cNvPr id="53" name="Ravni poveznik 52">
              <a:extLst>
                <a:ext uri="{FF2B5EF4-FFF2-40B4-BE49-F238E27FC236}">
                  <a16:creationId xmlns:a16="http://schemas.microsoft.com/office/drawing/2014/main" id="{2B6F88C9-2C59-6B14-A7B8-90FCF00EF09E}"/>
                </a:ext>
              </a:extLst>
            </p:cNvPr>
            <p:cNvCxnSpPr>
              <a:cxnSpLocks/>
            </p:cNvCxnSpPr>
            <p:nvPr/>
          </p:nvCxnSpPr>
          <p:spPr>
            <a:xfrm>
              <a:off x="6648198" y="4814551"/>
              <a:ext cx="1759551" cy="105284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Google Shape;134;p32">
              <a:extLst>
                <a:ext uri="{FF2B5EF4-FFF2-40B4-BE49-F238E27FC236}">
                  <a16:creationId xmlns:a16="http://schemas.microsoft.com/office/drawing/2014/main" id="{384A6264-B406-4FD0-2B26-921ABAB1EAAB}"/>
                </a:ext>
              </a:extLst>
            </p:cNvPr>
            <p:cNvSpPr txBox="1">
              <a:spLocks/>
            </p:cNvSpPr>
            <p:nvPr/>
          </p:nvSpPr>
          <p:spPr>
            <a:xfrm>
              <a:off x="8048053" y="5889195"/>
              <a:ext cx="3689617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Topla elektronička kutija (WEB)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sp>
        <p:nvSpPr>
          <p:cNvPr id="4096" name="Google Shape;134;p32">
            <a:extLst>
              <a:ext uri="{FF2B5EF4-FFF2-40B4-BE49-F238E27FC236}">
                <a16:creationId xmlns:a16="http://schemas.microsoft.com/office/drawing/2014/main" id="{A84A83C0-ABF7-21D1-B760-38D6FD64B0A9}"/>
              </a:ext>
            </a:extLst>
          </p:cNvPr>
          <p:cNvSpPr txBox="1">
            <a:spLocks/>
          </p:cNvSpPr>
          <p:nvPr/>
        </p:nvSpPr>
        <p:spPr>
          <a:xfrm>
            <a:off x="15040271" y="1408376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Zaobljeni šljunak i kamenčići ukazuju na postojanje stijena valutičnjaka koji su se formirali u tekućoj vodi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Radio mjerenja su pokazala da je opseg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Marsove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metalne jezgre između 1300 i 2000 kilometara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Prašina u zraku je magnetska i aktivni ciklus vode u prošlosti možda je isprao željezo iz materijala u kori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Vrtlozi koji nose prašinu koja se miješa u atmosferi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U jutarnjim satima viđeni su oblaci vodenog leda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Zabilježeni su nagli porasti temperature, što sugerira da je atmosfera zagrijavana površinom planeta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2" name="Google Shape;134;p32">
            <a:extLst>
              <a:ext uri="{FF2B5EF4-FFF2-40B4-BE49-F238E27FC236}">
                <a16:creationId xmlns:a16="http://schemas.microsoft.com/office/drawing/2014/main" id="{B6973187-0687-C464-B3D8-982082E163E2}"/>
              </a:ext>
            </a:extLst>
          </p:cNvPr>
          <p:cNvSpPr txBox="1">
            <a:spLocks/>
          </p:cNvSpPr>
          <p:nvPr/>
        </p:nvSpPr>
        <p:spPr>
          <a:xfrm>
            <a:off x="14223814" y="780387"/>
            <a:ext cx="657347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3" name="Google Shape;134;p32">
            <a:extLst>
              <a:ext uri="{FF2B5EF4-FFF2-40B4-BE49-F238E27FC236}">
                <a16:creationId xmlns:a16="http://schemas.microsoft.com/office/drawing/2014/main" id="{0684113C-64CD-6332-0439-03FF698BD6A0}"/>
              </a:ext>
            </a:extLst>
          </p:cNvPr>
          <p:cNvSpPr txBox="1">
            <a:spLocks/>
          </p:cNvSpPr>
          <p:nvPr/>
        </p:nvSpPr>
        <p:spPr>
          <a:xfrm>
            <a:off x="14214977" y="1318572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Zaobljeni šljunak ukazuju na postojanje tekuće vode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Opseg Marsove metalne jezgre 1300-2000 km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Prašina u zraku je magnetska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Vrtlozi koji nose prašinu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U jutarnjim satima viđeni su oblaci vodenog leda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Zabilježeni su nagli porasti temperature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96902EF4-69C0-1881-1A5A-F98F7F61F265}"/>
              </a:ext>
            </a:extLst>
          </p:cNvPr>
          <p:cNvSpPr txBox="1">
            <a:spLocks/>
          </p:cNvSpPr>
          <p:nvPr/>
        </p:nvSpPr>
        <p:spPr>
          <a:xfrm>
            <a:off x="14966479" y="1287980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Lansiran 4. prosinca 1996.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Sletio je 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u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Marsov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kanal Ares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Vallis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4. srpnja 1997. 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Konačno trajanje misije je bilo 85 dana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Misija je završila 27. rujna 1997.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Sustav zračnih jastuka za ublažavanje sudara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550 slika, 15 kemijskih analiza stijena i tla te podatke o vjetrovima i vremenu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84044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Google Shape;134;p32">
            <a:extLst>
              <a:ext uri="{FF2B5EF4-FFF2-40B4-BE49-F238E27FC236}">
                <a16:creationId xmlns:a16="http://schemas.microsoft.com/office/drawing/2014/main" id="{A15B6E4A-1616-C6C2-E50A-6A0FB279F915}"/>
              </a:ext>
            </a:extLst>
          </p:cNvPr>
          <p:cNvSpPr txBox="1">
            <a:spLocks/>
          </p:cNvSpPr>
          <p:nvPr/>
        </p:nvSpPr>
        <p:spPr>
          <a:xfrm>
            <a:off x="15074198" y="5951324"/>
            <a:ext cx="5009744" cy="3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Zračne vrećice koje ublažavaju sudar </a:t>
            </a:r>
            <a:r>
              <a:rPr lang="hr-HR" sz="28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Pathfindera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10242" name="Picture 2" descr="Mars Exploration Rover Mission: Spotlight">
            <a:extLst>
              <a:ext uri="{FF2B5EF4-FFF2-40B4-BE49-F238E27FC236}">
                <a16:creationId xmlns:a16="http://schemas.microsoft.com/office/drawing/2014/main" id="{31A8C7A3-EB64-222A-8F6B-12ED55E3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283" y="402558"/>
            <a:ext cx="6703573" cy="49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34;p32">
            <a:extLst>
              <a:ext uri="{FF2B5EF4-FFF2-40B4-BE49-F238E27FC236}">
                <a16:creationId xmlns:a16="http://schemas.microsoft.com/office/drawing/2014/main" id="{8A319CFC-8CD7-59C3-2070-7733B84BBC3E}"/>
              </a:ext>
            </a:extLst>
          </p:cNvPr>
          <p:cNvSpPr txBox="1">
            <a:spLocks/>
          </p:cNvSpPr>
          <p:nvPr/>
        </p:nvSpPr>
        <p:spPr>
          <a:xfrm>
            <a:off x="5387425" y="903496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Spirit</a:t>
            </a:r>
            <a:r>
              <a:rPr lang="hr-HR" sz="4800" i="1" kern="0" dirty="0">
                <a:solidFill>
                  <a:srgbClr val="FFFFFF"/>
                </a:solidFill>
              </a:rPr>
              <a:t> i </a:t>
            </a:r>
            <a:r>
              <a:rPr lang="hr-HR" sz="4800" i="1" kern="0" dirty="0" err="1">
                <a:solidFill>
                  <a:srgbClr val="FFFFFF"/>
                </a:solidFill>
              </a:rPr>
              <a:t>Opportunity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A7280FBD-CA8E-1A4E-3E8C-D9BED0FE4320}"/>
              </a:ext>
            </a:extLst>
          </p:cNvPr>
          <p:cNvSpPr txBox="1">
            <a:spLocks/>
          </p:cNvSpPr>
          <p:nvPr/>
        </p:nvSpPr>
        <p:spPr>
          <a:xfrm>
            <a:off x="5349770" y="1211033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Geološki roveri u misiji Mars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Exploration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Rovers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(MER)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Oba rovera lansirana u ljeto 2003. i slijeću na Mars u siječnju 2004.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Planirano trajanje misija je bilo 90 dana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Spirit zapinje u pjesak te prestaje raditi 22. ožujka 2010.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Opportunity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prestaje s radom 13. veljače 2019.</a:t>
            </a:r>
          </a:p>
        </p:txBody>
      </p:sp>
      <p:pic>
        <p:nvPicPr>
          <p:cNvPr id="10" name="Picture 4" descr="Overview - NASA Mars">
            <a:extLst>
              <a:ext uri="{FF2B5EF4-FFF2-40B4-BE49-F238E27FC236}">
                <a16:creationId xmlns:a16="http://schemas.microsoft.com/office/drawing/2014/main" id="{92B4E771-7B8E-D434-3B10-20692DF4B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6" b="98504" l="42917" r="98056">
                        <a14:foregroundMark x1="48750" y1="47257" x2="50694" y2="56484"/>
                        <a14:foregroundMark x1="50694" y1="56484" x2="54792" y2="56608"/>
                        <a14:foregroundMark x1="54792" y1="56608" x2="54028" y2="57606"/>
                        <a14:foregroundMark x1="47292" y1="49002" x2="46875" y2="56733"/>
                        <a14:foregroundMark x1="61806" y1="17082" x2="61042" y2="12968"/>
                        <a14:foregroundMark x1="60000" y1="14214" x2="66319" y2="9726"/>
                        <a14:foregroundMark x1="59306" y1="11970" x2="58194" y2="25935"/>
                        <a14:foregroundMark x1="64097" y1="21820" x2="66389" y2="33167"/>
                        <a14:foregroundMark x1="55764" y1="22693" x2="56944" y2="26808"/>
                        <a14:foregroundMark x1="58194" y1="24813" x2="57639" y2="27930"/>
                        <a14:foregroundMark x1="57778" y1="25561" x2="56389" y2="29551"/>
                        <a14:foregroundMark x1="48750" y1="73815" x2="46597" y2="82170"/>
                        <a14:foregroundMark x1="50347" y1="63342" x2="49097" y2="79676"/>
                        <a14:foregroundMark x1="50139" y1="77182" x2="47778" y2="84788"/>
                        <a14:foregroundMark x1="46181" y1="74564" x2="44306" y2="78180"/>
                        <a14:foregroundMark x1="51042" y1="65586" x2="59861" y2="60474"/>
                        <a14:foregroundMark x1="50486" y1="62469" x2="54097" y2="73317"/>
                        <a14:foregroundMark x1="52986" y1="58479" x2="42986" y2="69825"/>
                        <a14:foregroundMark x1="55000" y1="60973" x2="49653" y2="63342"/>
                        <a14:foregroundMark x1="49653" y1="63342" x2="49653" y2="63342"/>
                        <a14:foregroundMark x1="55417" y1="61596" x2="45417" y2="63840"/>
                        <a14:foregroundMark x1="48264" y1="58853" x2="43819" y2="75561"/>
                        <a14:foregroundMark x1="53333" y1="56484" x2="46042" y2="69451"/>
                        <a14:foregroundMark x1="56181" y1="59227" x2="56181" y2="86284"/>
                        <a14:foregroundMark x1="47222" y1="60100" x2="46042" y2="70698"/>
                        <a14:foregroundMark x1="50278" y1="60973" x2="50903" y2="81796"/>
                        <a14:foregroundMark x1="49514" y1="78803" x2="64792" y2="73441"/>
                        <a14:foregroundMark x1="53125" y1="71072" x2="57431" y2="70324"/>
                        <a14:foregroundMark x1="57431" y1="70324" x2="61528" y2="70698"/>
                        <a14:foregroundMark x1="60625" y1="76185" x2="67917" y2="84663"/>
                        <a14:foregroundMark x1="61042" y1="77307" x2="61458" y2="84165"/>
                        <a14:foregroundMark x1="60347" y1="74314" x2="58403" y2="80299"/>
                        <a14:foregroundMark x1="58403" y1="80299" x2="56319" y2="82793"/>
                        <a14:foregroundMark x1="62847" y1="73691" x2="55972" y2="80050"/>
                        <a14:foregroundMark x1="51111" y1="82918" x2="49167" y2="81172"/>
                        <a14:foregroundMark x1="48472" y1="80798" x2="44028" y2="81297"/>
                        <a14:foregroundMark x1="45694" y1="81047" x2="47986" y2="85910"/>
                        <a14:foregroundMark x1="47292" y1="83292" x2="49028" y2="83042"/>
                        <a14:foregroundMark x1="50278" y1="82918" x2="51597" y2="82793"/>
                        <a14:foregroundMark x1="48542" y1="83167" x2="46667" y2="83292"/>
                        <a14:foregroundMark x1="67986" y1="86284" x2="67500" y2="98628"/>
                        <a14:foregroundMark x1="72153" y1="74314" x2="79444" y2="68579"/>
                        <a14:foregroundMark x1="64653" y1="83042" x2="78958" y2="74314"/>
                        <a14:foregroundMark x1="72847" y1="77681" x2="66389" y2="82544"/>
                        <a14:foregroundMark x1="82569" y1="72818" x2="82569" y2="72818"/>
                        <a14:foregroundMark x1="78542" y1="73192" x2="85278" y2="61471"/>
                        <a14:foregroundMark x1="83958" y1="61097" x2="75625" y2="63466"/>
                        <a14:foregroundMark x1="87014" y1="62344" x2="92778" y2="61845"/>
                        <a14:foregroundMark x1="87917" y1="64589" x2="81319" y2="66459"/>
                        <a14:foregroundMark x1="81319" y1="66459" x2="80903" y2="66085"/>
                        <a14:foregroundMark x1="88264" y1="61845" x2="97222" y2="60973"/>
                        <a14:foregroundMark x1="95903" y1="59227" x2="91111" y2="69701"/>
                        <a14:foregroundMark x1="91111" y1="69701" x2="91111" y2="69701"/>
                        <a14:foregroundMark x1="94028" y1="61721" x2="82917" y2="69701"/>
                        <a14:foregroundMark x1="98056" y1="65586" x2="83472" y2="66958"/>
                        <a14:foregroundMark x1="93681" y1="63716" x2="81944" y2="79800"/>
                        <a14:foregroundMark x1="81944" y1="79800" x2="82361" y2="80175"/>
                        <a14:foregroundMark x1="88125" y1="78055" x2="78819" y2="81671"/>
                        <a14:foregroundMark x1="86250" y1="80549" x2="74444" y2="86409"/>
                        <a14:foregroundMark x1="85139" y1="78803" x2="74167" y2="85661"/>
                        <a14:foregroundMark x1="80833" y1="86160" x2="75139" y2="87905"/>
                        <a14:foregroundMark x1="74583" y1="49377" x2="78056" y2="44389"/>
                        <a14:foregroundMark x1="74931" y1="47382" x2="74514" y2="47007"/>
                        <a14:foregroundMark x1="64861" y1="46883" x2="60694" y2="44140"/>
                        <a14:foregroundMark x1="60000" y1="42643" x2="59514" y2="48504"/>
                        <a14:foregroundMark x1="62569" y1="42893" x2="63056" y2="50499"/>
                        <a14:foregroundMark x1="63819" y1="41521" x2="63542" y2="52743"/>
                        <a14:foregroundMark x1="62500" y1="39401" x2="62361" y2="50499"/>
                        <a14:foregroundMark x1="61597" y1="44888" x2="60000" y2="43142"/>
                        <a14:foregroundMark x1="63403" y1="49252" x2="61528" y2="28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7" t="5794" r="-1"/>
          <a:stretch/>
        </p:blipFill>
        <p:spPr bwMode="auto">
          <a:xfrm rot="188352">
            <a:off x="-1598026" y="-39899"/>
            <a:ext cx="7210997" cy="66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B825EC73-4CD5-56C6-5EC5-C3D578387586}"/>
              </a:ext>
            </a:extLst>
          </p:cNvPr>
          <p:cNvGrpSpPr/>
          <p:nvPr/>
        </p:nvGrpSpPr>
        <p:grpSpPr>
          <a:xfrm>
            <a:off x="-4779630" y="923044"/>
            <a:ext cx="3387729" cy="387382"/>
            <a:chOff x="7653511" y="868452"/>
            <a:chExt cx="3387729" cy="387382"/>
          </a:xfrm>
        </p:grpSpPr>
        <p:cxnSp>
          <p:nvCxnSpPr>
            <p:cNvPr id="16" name="Ravni poveznik 15">
              <a:extLst>
                <a:ext uri="{FF2B5EF4-FFF2-40B4-BE49-F238E27FC236}">
                  <a16:creationId xmlns:a16="http://schemas.microsoft.com/office/drawing/2014/main" id="{BF4ACEB7-F32E-9BB9-CC9E-EB249A214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8547" y="895433"/>
              <a:ext cx="1582693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oogle Shape;134;p32">
              <a:extLst>
                <a:ext uri="{FF2B5EF4-FFF2-40B4-BE49-F238E27FC236}">
                  <a16:creationId xmlns:a16="http://schemas.microsoft.com/office/drawing/2014/main" id="{23885CB1-501A-E040-1C38-F382F684D347}"/>
                </a:ext>
              </a:extLst>
            </p:cNvPr>
            <p:cNvSpPr txBox="1">
              <a:spLocks/>
            </p:cNvSpPr>
            <p:nvPr/>
          </p:nvSpPr>
          <p:spPr>
            <a:xfrm>
              <a:off x="7653511" y="868452"/>
              <a:ext cx="2826210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Navigacijske i panoramske kamere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340E52B-6FBC-CE03-6345-CF6E04E9FF14}"/>
              </a:ext>
            </a:extLst>
          </p:cNvPr>
          <p:cNvGrpSpPr/>
          <p:nvPr/>
        </p:nvGrpSpPr>
        <p:grpSpPr>
          <a:xfrm>
            <a:off x="13770608" y="5202683"/>
            <a:ext cx="4446762" cy="788184"/>
            <a:chOff x="7361308" y="4370167"/>
            <a:chExt cx="4446762" cy="788184"/>
          </a:xfrm>
        </p:grpSpPr>
        <p:sp>
          <p:nvSpPr>
            <p:cNvPr id="19" name="Google Shape;134;p32">
              <a:extLst>
                <a:ext uri="{FF2B5EF4-FFF2-40B4-BE49-F238E27FC236}">
                  <a16:creationId xmlns:a16="http://schemas.microsoft.com/office/drawing/2014/main" id="{E38D228B-52E9-3226-ECAD-24F4DB3D4710}"/>
                </a:ext>
              </a:extLst>
            </p:cNvPr>
            <p:cNvSpPr txBox="1">
              <a:spLocks/>
            </p:cNvSpPr>
            <p:nvPr/>
          </p:nvSpPr>
          <p:spPr>
            <a:xfrm>
              <a:off x="8338706" y="4770969"/>
              <a:ext cx="346936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Rocker-Bogie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pokretni sustav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20" name="Ravni poveznik 19">
              <a:extLst>
                <a:ext uri="{FF2B5EF4-FFF2-40B4-BE49-F238E27FC236}">
                  <a16:creationId xmlns:a16="http://schemas.microsoft.com/office/drawing/2014/main" id="{7BB26576-FF63-543C-214C-B8C8782A89B1}"/>
                </a:ext>
              </a:extLst>
            </p:cNvPr>
            <p:cNvCxnSpPr>
              <a:cxnSpLocks/>
            </p:cNvCxnSpPr>
            <p:nvPr/>
          </p:nvCxnSpPr>
          <p:spPr>
            <a:xfrm>
              <a:off x="7361308" y="4370167"/>
              <a:ext cx="1957628" cy="31833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47DD1EFD-42C8-1852-32B4-7EA68E1C5C83}"/>
              </a:ext>
            </a:extLst>
          </p:cNvPr>
          <p:cNvGrpSpPr/>
          <p:nvPr/>
        </p:nvGrpSpPr>
        <p:grpSpPr>
          <a:xfrm>
            <a:off x="15427340" y="2356892"/>
            <a:ext cx="4710733" cy="725435"/>
            <a:chOff x="8112122" y="2356892"/>
            <a:chExt cx="4710733" cy="725435"/>
          </a:xfrm>
        </p:grpSpPr>
        <p:cxnSp>
          <p:nvCxnSpPr>
            <p:cNvPr id="22" name="Ravni poveznik 21">
              <a:extLst>
                <a:ext uri="{FF2B5EF4-FFF2-40B4-BE49-F238E27FC236}">
                  <a16:creationId xmlns:a16="http://schemas.microsoft.com/office/drawing/2014/main" id="{626593A1-286F-5C8F-62D1-AF1954CDAB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2122" y="2688571"/>
              <a:ext cx="1021116" cy="39375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Google Shape;134;p32">
              <a:extLst>
                <a:ext uri="{FF2B5EF4-FFF2-40B4-BE49-F238E27FC236}">
                  <a16:creationId xmlns:a16="http://schemas.microsoft.com/office/drawing/2014/main" id="{29AEFB40-1AE5-F853-64D5-C64D32EAC471}"/>
                </a:ext>
              </a:extLst>
            </p:cNvPr>
            <p:cNvSpPr txBox="1">
              <a:spLocks/>
            </p:cNvSpPr>
            <p:nvPr/>
          </p:nvSpPr>
          <p:spPr>
            <a:xfrm>
              <a:off x="9133238" y="2356892"/>
              <a:ext cx="3689617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Antene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1575D078-656C-3CB7-250A-D94F010398E1}"/>
              </a:ext>
            </a:extLst>
          </p:cNvPr>
          <p:cNvGrpSpPr/>
          <p:nvPr/>
        </p:nvGrpSpPr>
        <p:grpSpPr>
          <a:xfrm>
            <a:off x="13374826" y="-685128"/>
            <a:ext cx="5090613" cy="732808"/>
            <a:chOff x="6357583" y="609140"/>
            <a:chExt cx="5090613" cy="732808"/>
          </a:xfrm>
        </p:grpSpPr>
        <p:cxnSp>
          <p:nvCxnSpPr>
            <p:cNvPr id="25" name="Ravni poveznik 24">
              <a:extLst>
                <a:ext uri="{FF2B5EF4-FFF2-40B4-BE49-F238E27FC236}">
                  <a16:creationId xmlns:a16="http://schemas.microsoft.com/office/drawing/2014/main" id="{F56DF0C7-5AD6-3FDE-AF45-ED976E9F8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7583" y="895433"/>
              <a:ext cx="1735735" cy="44651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oogle Shape;134;p32">
              <a:extLst>
                <a:ext uri="{FF2B5EF4-FFF2-40B4-BE49-F238E27FC236}">
                  <a16:creationId xmlns:a16="http://schemas.microsoft.com/office/drawing/2014/main" id="{FE9026B1-D3DA-DEFF-C61F-AADB4BE3F1B1}"/>
                </a:ext>
              </a:extLst>
            </p:cNvPr>
            <p:cNvSpPr txBox="1">
              <a:spLocks/>
            </p:cNvSpPr>
            <p:nvPr/>
          </p:nvSpPr>
          <p:spPr>
            <a:xfrm>
              <a:off x="8106965" y="609140"/>
              <a:ext cx="3341231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Minijaturni spektrometar toplinske emisije (Mini-TES)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Mjeri toplinu koju emitiraju minerali</a:t>
              </a:r>
            </a:p>
          </p:txBody>
        </p:sp>
      </p:grp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B2911836-90BF-5900-5482-CAE5FD8A0ED1}"/>
              </a:ext>
            </a:extLst>
          </p:cNvPr>
          <p:cNvCxnSpPr>
            <a:cxnSpLocks/>
          </p:cNvCxnSpPr>
          <p:nvPr/>
        </p:nvCxnSpPr>
        <p:spPr>
          <a:xfrm>
            <a:off x="13887849" y="2487833"/>
            <a:ext cx="255213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a 27">
            <a:extLst>
              <a:ext uri="{FF2B5EF4-FFF2-40B4-BE49-F238E27FC236}">
                <a16:creationId xmlns:a16="http://schemas.microsoft.com/office/drawing/2014/main" id="{DC8473CA-0D34-D97D-277D-17AAB4A5FF49}"/>
              </a:ext>
            </a:extLst>
          </p:cNvPr>
          <p:cNvGrpSpPr/>
          <p:nvPr/>
        </p:nvGrpSpPr>
        <p:grpSpPr>
          <a:xfrm>
            <a:off x="-5763394" y="2723719"/>
            <a:ext cx="3757346" cy="705281"/>
            <a:chOff x="8393570" y="704676"/>
            <a:chExt cx="3675970" cy="705281"/>
          </a:xfrm>
        </p:grpSpPr>
        <p:cxnSp>
          <p:nvCxnSpPr>
            <p:cNvPr id="29" name="Ravni poveznik 28">
              <a:extLst>
                <a:ext uri="{FF2B5EF4-FFF2-40B4-BE49-F238E27FC236}">
                  <a16:creationId xmlns:a16="http://schemas.microsoft.com/office/drawing/2014/main" id="{43C0D7F4-E95D-8497-3A32-F1BAF8D330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58547" y="895433"/>
              <a:ext cx="2610993" cy="51452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oogle Shape;134;p32">
              <a:extLst>
                <a:ext uri="{FF2B5EF4-FFF2-40B4-BE49-F238E27FC236}">
                  <a16:creationId xmlns:a16="http://schemas.microsoft.com/office/drawing/2014/main" id="{57252E65-131C-206E-4FEF-883E06F2D100}"/>
                </a:ext>
              </a:extLst>
            </p:cNvPr>
            <p:cNvSpPr txBox="1">
              <a:spLocks/>
            </p:cNvSpPr>
            <p:nvPr/>
          </p:nvSpPr>
          <p:spPr>
            <a:xfrm>
              <a:off x="8393570" y="704676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Magneti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4251AC44-01E7-2A1D-1819-C74E9F53D942}"/>
              </a:ext>
            </a:extLst>
          </p:cNvPr>
          <p:cNvGrpSpPr/>
          <p:nvPr/>
        </p:nvGrpSpPr>
        <p:grpSpPr>
          <a:xfrm>
            <a:off x="-6407594" y="6637570"/>
            <a:ext cx="5168424" cy="1886343"/>
            <a:chOff x="112625" y="4798265"/>
            <a:chExt cx="5168424" cy="1886343"/>
          </a:xfrm>
        </p:grpSpPr>
        <p:sp>
          <p:nvSpPr>
            <p:cNvPr id="6" name="Google Shape;134;p32">
              <a:extLst>
                <a:ext uri="{FF2B5EF4-FFF2-40B4-BE49-F238E27FC236}">
                  <a16:creationId xmlns:a16="http://schemas.microsoft.com/office/drawing/2014/main" id="{336D9450-86E8-175A-4CBA-DA62330B554C}"/>
                </a:ext>
              </a:extLst>
            </p:cNvPr>
            <p:cNvSpPr txBox="1">
              <a:spLocks/>
            </p:cNvSpPr>
            <p:nvPr/>
          </p:nvSpPr>
          <p:spPr>
            <a:xfrm>
              <a:off x="112625" y="5126883"/>
              <a:ext cx="5168424" cy="155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Instrumenti na robotskoj ruci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Rendgenski spektrometar alfa čestica (APXS)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Mössbauer</a:t>
              </a: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spektrometar (MB)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Mikroskopska kamera (MI)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Alat za abraziju stijena (RAT)</a:t>
              </a:r>
            </a:p>
          </p:txBody>
        </p:sp>
        <p:cxnSp>
          <p:nvCxnSpPr>
            <p:cNvPr id="7" name="Ravni poveznik 6">
              <a:extLst>
                <a:ext uri="{FF2B5EF4-FFF2-40B4-BE49-F238E27FC236}">
                  <a16:creationId xmlns:a16="http://schemas.microsoft.com/office/drawing/2014/main" id="{03AEA03D-AC55-0CEA-C271-5F35A062B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1552" y="4798265"/>
              <a:ext cx="1201003" cy="70438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3144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Picture 4" descr="Overview - NASA Mars">
            <a:extLst>
              <a:ext uri="{FF2B5EF4-FFF2-40B4-BE49-F238E27FC236}">
                <a16:creationId xmlns:a16="http://schemas.microsoft.com/office/drawing/2014/main" id="{74400D40-B059-0833-5663-63B685ACF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6" b="98504" l="42917" r="98056">
                        <a14:foregroundMark x1="48750" y1="47257" x2="50694" y2="56484"/>
                        <a14:foregroundMark x1="50694" y1="56484" x2="54792" y2="56608"/>
                        <a14:foregroundMark x1="54792" y1="56608" x2="54028" y2="57606"/>
                        <a14:foregroundMark x1="47292" y1="49002" x2="46875" y2="56733"/>
                        <a14:foregroundMark x1="61806" y1="17082" x2="61042" y2="12968"/>
                        <a14:foregroundMark x1="60000" y1="14214" x2="66319" y2="9726"/>
                        <a14:foregroundMark x1="59306" y1="11970" x2="58194" y2="25935"/>
                        <a14:foregroundMark x1="64097" y1="21820" x2="66389" y2="33167"/>
                        <a14:foregroundMark x1="55764" y1="22693" x2="56944" y2="26808"/>
                        <a14:foregroundMark x1="58194" y1="24813" x2="57639" y2="27930"/>
                        <a14:foregroundMark x1="57778" y1="25561" x2="56389" y2="29551"/>
                        <a14:foregroundMark x1="48750" y1="73815" x2="46597" y2="82170"/>
                        <a14:foregroundMark x1="50347" y1="63342" x2="49097" y2="79676"/>
                        <a14:foregroundMark x1="50139" y1="77182" x2="47778" y2="84788"/>
                        <a14:foregroundMark x1="46181" y1="74564" x2="44306" y2="78180"/>
                        <a14:foregroundMark x1="51042" y1="65586" x2="59861" y2="60474"/>
                        <a14:foregroundMark x1="50486" y1="62469" x2="54097" y2="73317"/>
                        <a14:foregroundMark x1="52986" y1="58479" x2="42986" y2="69825"/>
                        <a14:foregroundMark x1="55000" y1="60973" x2="49653" y2="63342"/>
                        <a14:foregroundMark x1="49653" y1="63342" x2="49653" y2="63342"/>
                        <a14:foregroundMark x1="55417" y1="61596" x2="45417" y2="63840"/>
                        <a14:foregroundMark x1="48264" y1="58853" x2="43819" y2="75561"/>
                        <a14:foregroundMark x1="53333" y1="56484" x2="46042" y2="69451"/>
                        <a14:foregroundMark x1="56181" y1="59227" x2="56181" y2="86284"/>
                        <a14:foregroundMark x1="47222" y1="60100" x2="46042" y2="70698"/>
                        <a14:foregroundMark x1="50278" y1="60973" x2="50903" y2="81796"/>
                        <a14:foregroundMark x1="49514" y1="78803" x2="64792" y2="73441"/>
                        <a14:foregroundMark x1="53125" y1="71072" x2="57431" y2="70324"/>
                        <a14:foregroundMark x1="57431" y1="70324" x2="61528" y2="70698"/>
                        <a14:foregroundMark x1="60625" y1="76185" x2="67917" y2="84663"/>
                        <a14:foregroundMark x1="61042" y1="77307" x2="61458" y2="84165"/>
                        <a14:foregroundMark x1="60347" y1="74314" x2="58403" y2="80299"/>
                        <a14:foregroundMark x1="58403" y1="80299" x2="56319" y2="82793"/>
                        <a14:foregroundMark x1="62847" y1="73691" x2="55972" y2="80050"/>
                        <a14:foregroundMark x1="51111" y1="82918" x2="49167" y2="81172"/>
                        <a14:foregroundMark x1="48472" y1="80798" x2="44028" y2="81297"/>
                        <a14:foregroundMark x1="45694" y1="81047" x2="47986" y2="85910"/>
                        <a14:foregroundMark x1="47292" y1="83292" x2="49028" y2="83042"/>
                        <a14:foregroundMark x1="50278" y1="82918" x2="51597" y2="82793"/>
                        <a14:foregroundMark x1="48542" y1="83167" x2="46667" y2="83292"/>
                        <a14:foregroundMark x1="67986" y1="86284" x2="67500" y2="98628"/>
                        <a14:foregroundMark x1="72153" y1="74314" x2="79444" y2="68579"/>
                        <a14:foregroundMark x1="64653" y1="83042" x2="78958" y2="74314"/>
                        <a14:foregroundMark x1="72847" y1="77681" x2="66389" y2="82544"/>
                        <a14:foregroundMark x1="82569" y1="72818" x2="82569" y2="72818"/>
                        <a14:foregroundMark x1="78542" y1="73192" x2="85278" y2="61471"/>
                        <a14:foregroundMark x1="83958" y1="61097" x2="75625" y2="63466"/>
                        <a14:foregroundMark x1="87014" y1="62344" x2="92778" y2="61845"/>
                        <a14:foregroundMark x1="87917" y1="64589" x2="81319" y2="66459"/>
                        <a14:foregroundMark x1="81319" y1="66459" x2="80903" y2="66085"/>
                        <a14:foregroundMark x1="88264" y1="61845" x2="97222" y2="60973"/>
                        <a14:foregroundMark x1="95903" y1="59227" x2="91111" y2="69701"/>
                        <a14:foregroundMark x1="91111" y1="69701" x2="91111" y2="69701"/>
                        <a14:foregroundMark x1="94028" y1="61721" x2="82917" y2="69701"/>
                        <a14:foregroundMark x1="98056" y1="65586" x2="83472" y2="66958"/>
                        <a14:foregroundMark x1="93681" y1="63716" x2="81944" y2="79800"/>
                        <a14:foregroundMark x1="81944" y1="79800" x2="82361" y2="80175"/>
                        <a14:foregroundMark x1="88125" y1="78055" x2="78819" y2="81671"/>
                        <a14:foregroundMark x1="86250" y1="80549" x2="74444" y2="86409"/>
                        <a14:foregroundMark x1="85139" y1="78803" x2="74167" y2="85661"/>
                        <a14:foregroundMark x1="80833" y1="86160" x2="75139" y2="87905"/>
                        <a14:foregroundMark x1="74583" y1="49377" x2="78056" y2="44389"/>
                        <a14:foregroundMark x1="74931" y1="47382" x2="74514" y2="47007"/>
                        <a14:foregroundMark x1="64861" y1="46883" x2="60694" y2="44140"/>
                        <a14:foregroundMark x1="60000" y1="42643" x2="59514" y2="48504"/>
                        <a14:foregroundMark x1="62569" y1="42893" x2="63056" y2="50499"/>
                        <a14:foregroundMark x1="63819" y1="41521" x2="63542" y2="52743"/>
                        <a14:foregroundMark x1="62500" y1="39401" x2="62361" y2="50499"/>
                        <a14:foregroundMark x1="61597" y1="44888" x2="60000" y2="43142"/>
                        <a14:foregroundMark x1="63403" y1="49252" x2="61528" y2="28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7" t="5794" r="-1"/>
          <a:stretch/>
        </p:blipFill>
        <p:spPr bwMode="auto">
          <a:xfrm rot="188352">
            <a:off x="2899179" y="466528"/>
            <a:ext cx="6393642" cy="5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382EB46F-C923-043D-C75A-B95502350C19}"/>
              </a:ext>
            </a:extLst>
          </p:cNvPr>
          <p:cNvGrpSpPr/>
          <p:nvPr/>
        </p:nvGrpSpPr>
        <p:grpSpPr>
          <a:xfrm>
            <a:off x="297980" y="4798265"/>
            <a:ext cx="5168424" cy="1886343"/>
            <a:chOff x="112625" y="4798265"/>
            <a:chExt cx="5168424" cy="1886343"/>
          </a:xfrm>
        </p:grpSpPr>
        <p:sp>
          <p:nvSpPr>
            <p:cNvPr id="7" name="Google Shape;134;p32">
              <a:extLst>
                <a:ext uri="{FF2B5EF4-FFF2-40B4-BE49-F238E27FC236}">
                  <a16:creationId xmlns:a16="http://schemas.microsoft.com/office/drawing/2014/main" id="{E9DE633F-154C-AB50-037F-78F9B4380177}"/>
                </a:ext>
              </a:extLst>
            </p:cNvPr>
            <p:cNvSpPr txBox="1">
              <a:spLocks/>
            </p:cNvSpPr>
            <p:nvPr/>
          </p:nvSpPr>
          <p:spPr>
            <a:xfrm>
              <a:off x="112625" y="5126883"/>
              <a:ext cx="5168424" cy="155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Instrumenti na robotskoj ruci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Rendgenski spektrometar alfa čestica (APXS)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Mössbauer</a:t>
              </a: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spektrometar (MB)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Mikroskopska kamera (MI)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Alat za abraziju stijena (RAT)</a:t>
              </a:r>
            </a:p>
          </p:txBody>
        </p:sp>
        <p:cxnSp>
          <p:nvCxnSpPr>
            <p:cNvPr id="9" name="Ravni poveznik 8">
              <a:extLst>
                <a:ext uri="{FF2B5EF4-FFF2-40B4-BE49-F238E27FC236}">
                  <a16:creationId xmlns:a16="http://schemas.microsoft.com/office/drawing/2014/main" id="{E3D576A0-99B8-9340-0CFC-F73C9BBEC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1552" y="4798265"/>
              <a:ext cx="1201003" cy="70438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91CDFD70-186C-5DC1-0161-442C3B34BFA4}"/>
              </a:ext>
            </a:extLst>
          </p:cNvPr>
          <p:cNvGrpSpPr/>
          <p:nvPr/>
        </p:nvGrpSpPr>
        <p:grpSpPr>
          <a:xfrm>
            <a:off x="1088923" y="923044"/>
            <a:ext cx="3387729" cy="387382"/>
            <a:chOff x="7653511" y="868452"/>
            <a:chExt cx="3387729" cy="387382"/>
          </a:xfrm>
        </p:grpSpPr>
        <p:cxnSp>
          <p:nvCxnSpPr>
            <p:cNvPr id="11" name="Ravni poveznik 10">
              <a:extLst>
                <a:ext uri="{FF2B5EF4-FFF2-40B4-BE49-F238E27FC236}">
                  <a16:creationId xmlns:a16="http://schemas.microsoft.com/office/drawing/2014/main" id="{F45192B1-E076-48B5-F81D-7007E1BB17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8547" y="895433"/>
              <a:ext cx="1582693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Google Shape;134;p32">
              <a:extLst>
                <a:ext uri="{FF2B5EF4-FFF2-40B4-BE49-F238E27FC236}">
                  <a16:creationId xmlns:a16="http://schemas.microsoft.com/office/drawing/2014/main" id="{B70C3BC8-0A67-E01D-5B97-CCFCE81F2D92}"/>
                </a:ext>
              </a:extLst>
            </p:cNvPr>
            <p:cNvSpPr txBox="1">
              <a:spLocks/>
            </p:cNvSpPr>
            <p:nvPr/>
          </p:nvSpPr>
          <p:spPr>
            <a:xfrm>
              <a:off x="7653511" y="868452"/>
              <a:ext cx="2826210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Navigacijske i panoramske kamere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8BA0570-5F60-95FB-935B-9940133932A9}"/>
              </a:ext>
            </a:extLst>
          </p:cNvPr>
          <p:cNvGrpSpPr/>
          <p:nvPr/>
        </p:nvGrpSpPr>
        <p:grpSpPr>
          <a:xfrm>
            <a:off x="7410736" y="4370167"/>
            <a:ext cx="4446762" cy="788184"/>
            <a:chOff x="7361308" y="4370167"/>
            <a:chExt cx="4446762" cy="788184"/>
          </a:xfrm>
        </p:grpSpPr>
        <p:sp>
          <p:nvSpPr>
            <p:cNvPr id="14" name="Google Shape;134;p32">
              <a:extLst>
                <a:ext uri="{FF2B5EF4-FFF2-40B4-BE49-F238E27FC236}">
                  <a16:creationId xmlns:a16="http://schemas.microsoft.com/office/drawing/2014/main" id="{0E35AE8A-0988-FDEF-5127-2F8F1FFD1893}"/>
                </a:ext>
              </a:extLst>
            </p:cNvPr>
            <p:cNvSpPr txBox="1">
              <a:spLocks/>
            </p:cNvSpPr>
            <p:nvPr/>
          </p:nvSpPr>
          <p:spPr>
            <a:xfrm>
              <a:off x="8338706" y="4770969"/>
              <a:ext cx="346936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Rocker-Bogie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pokretni sustav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15" name="Ravni poveznik 14">
              <a:extLst>
                <a:ext uri="{FF2B5EF4-FFF2-40B4-BE49-F238E27FC236}">
                  <a16:creationId xmlns:a16="http://schemas.microsoft.com/office/drawing/2014/main" id="{0013D4B7-FB50-B690-EAAA-9DCA23813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61308" y="4370167"/>
              <a:ext cx="1957628" cy="31833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53730B49-E1E9-2977-445E-EC1A8DB2670C}"/>
              </a:ext>
            </a:extLst>
          </p:cNvPr>
          <p:cNvGrpSpPr/>
          <p:nvPr/>
        </p:nvGrpSpPr>
        <p:grpSpPr>
          <a:xfrm>
            <a:off x="8112122" y="2356892"/>
            <a:ext cx="4710733" cy="725435"/>
            <a:chOff x="8112122" y="2356892"/>
            <a:chExt cx="4710733" cy="725435"/>
          </a:xfrm>
        </p:grpSpPr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D3A49B27-1AD5-B756-A3C8-BA10EBCBA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2122" y="2688571"/>
              <a:ext cx="1021116" cy="39375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oogle Shape;134;p32">
              <a:extLst>
                <a:ext uri="{FF2B5EF4-FFF2-40B4-BE49-F238E27FC236}">
                  <a16:creationId xmlns:a16="http://schemas.microsoft.com/office/drawing/2014/main" id="{9DC8B7F7-C61B-7B0C-3F2E-8C59387BFB7E}"/>
                </a:ext>
              </a:extLst>
            </p:cNvPr>
            <p:cNvSpPr txBox="1">
              <a:spLocks/>
            </p:cNvSpPr>
            <p:nvPr/>
          </p:nvSpPr>
          <p:spPr>
            <a:xfrm>
              <a:off x="9133238" y="2356892"/>
              <a:ext cx="3689617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Antene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2D96B7A3-FDCE-24F1-2552-5B0A7CD37653}"/>
              </a:ext>
            </a:extLst>
          </p:cNvPr>
          <p:cNvGrpSpPr/>
          <p:nvPr/>
        </p:nvGrpSpPr>
        <p:grpSpPr>
          <a:xfrm>
            <a:off x="5704764" y="734244"/>
            <a:ext cx="5090613" cy="732808"/>
            <a:chOff x="6357583" y="609140"/>
            <a:chExt cx="5090613" cy="732808"/>
          </a:xfrm>
        </p:grpSpPr>
        <p:cxnSp>
          <p:nvCxnSpPr>
            <p:cNvPr id="21" name="Ravni poveznik 20">
              <a:extLst>
                <a:ext uri="{FF2B5EF4-FFF2-40B4-BE49-F238E27FC236}">
                  <a16:creationId xmlns:a16="http://schemas.microsoft.com/office/drawing/2014/main" id="{4FD1F55F-9929-06BC-DE8D-B57FC71F67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7583" y="895433"/>
              <a:ext cx="1735735" cy="44651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134;p32">
              <a:extLst>
                <a:ext uri="{FF2B5EF4-FFF2-40B4-BE49-F238E27FC236}">
                  <a16:creationId xmlns:a16="http://schemas.microsoft.com/office/drawing/2014/main" id="{19EC8451-FBC6-C73B-BAAC-ECE109EB0E35}"/>
                </a:ext>
              </a:extLst>
            </p:cNvPr>
            <p:cNvSpPr txBox="1">
              <a:spLocks/>
            </p:cNvSpPr>
            <p:nvPr/>
          </p:nvSpPr>
          <p:spPr>
            <a:xfrm>
              <a:off x="8106965" y="609140"/>
              <a:ext cx="3341231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Minijaturni spektrometar toplinske emisije (Mini-TES)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Mjeri toplinu koju emitiraju minerali</a:t>
              </a:r>
            </a:p>
          </p:txBody>
        </p:sp>
      </p:grpSp>
      <p:cxnSp>
        <p:nvCxnSpPr>
          <p:cNvPr id="25" name="Ravni poveznik 24">
            <a:extLst>
              <a:ext uri="{FF2B5EF4-FFF2-40B4-BE49-F238E27FC236}">
                <a16:creationId xmlns:a16="http://schemas.microsoft.com/office/drawing/2014/main" id="{1532110E-D720-7065-C297-1211787BB9E1}"/>
              </a:ext>
            </a:extLst>
          </p:cNvPr>
          <p:cNvCxnSpPr>
            <a:cxnSpLocks/>
          </p:cNvCxnSpPr>
          <p:nvPr/>
        </p:nvCxnSpPr>
        <p:spPr>
          <a:xfrm>
            <a:off x="6572631" y="2487833"/>
            <a:ext cx="255213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a 30">
            <a:extLst>
              <a:ext uri="{FF2B5EF4-FFF2-40B4-BE49-F238E27FC236}">
                <a16:creationId xmlns:a16="http://schemas.microsoft.com/office/drawing/2014/main" id="{65121915-3167-4106-1EE2-FFFB1EE19C0E}"/>
              </a:ext>
            </a:extLst>
          </p:cNvPr>
          <p:cNvGrpSpPr/>
          <p:nvPr/>
        </p:nvGrpSpPr>
        <p:grpSpPr>
          <a:xfrm>
            <a:off x="719307" y="2723719"/>
            <a:ext cx="3757346" cy="705281"/>
            <a:chOff x="8393570" y="704676"/>
            <a:chExt cx="3675970" cy="705281"/>
          </a:xfrm>
        </p:grpSpPr>
        <p:cxnSp>
          <p:nvCxnSpPr>
            <p:cNvPr id="32" name="Ravni poveznik 31">
              <a:extLst>
                <a:ext uri="{FF2B5EF4-FFF2-40B4-BE49-F238E27FC236}">
                  <a16:creationId xmlns:a16="http://schemas.microsoft.com/office/drawing/2014/main" id="{D238351F-12A6-FFFD-A4BD-FFDD930373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58547" y="895433"/>
              <a:ext cx="2610993" cy="51452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Google Shape;134;p32">
              <a:extLst>
                <a:ext uri="{FF2B5EF4-FFF2-40B4-BE49-F238E27FC236}">
                  <a16:creationId xmlns:a16="http://schemas.microsoft.com/office/drawing/2014/main" id="{C5786B4B-EF83-7DAF-AE35-9F4C15F3226D}"/>
                </a:ext>
              </a:extLst>
            </p:cNvPr>
            <p:cNvSpPr txBox="1">
              <a:spLocks/>
            </p:cNvSpPr>
            <p:nvPr/>
          </p:nvSpPr>
          <p:spPr>
            <a:xfrm>
              <a:off x="8393570" y="704676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Magneti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sp>
        <p:nvSpPr>
          <p:cNvPr id="4" name="Google Shape;134;p32">
            <a:extLst>
              <a:ext uri="{FF2B5EF4-FFF2-40B4-BE49-F238E27FC236}">
                <a16:creationId xmlns:a16="http://schemas.microsoft.com/office/drawing/2014/main" id="{C0AC8275-0DB9-1AA2-2216-725086B2AD63}"/>
              </a:ext>
            </a:extLst>
          </p:cNvPr>
          <p:cNvSpPr txBox="1">
            <a:spLocks/>
          </p:cNvSpPr>
          <p:nvPr/>
        </p:nvSpPr>
        <p:spPr>
          <a:xfrm>
            <a:off x="13743118" y="274848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Spirit</a:t>
            </a:r>
            <a:r>
              <a:rPr lang="hr-HR" sz="4800" i="1" kern="0" dirty="0">
                <a:solidFill>
                  <a:srgbClr val="FFFFFF"/>
                </a:solidFill>
              </a:rPr>
              <a:t> i </a:t>
            </a:r>
            <a:r>
              <a:rPr lang="hr-HR" sz="4800" i="1" kern="0" dirty="0" err="1">
                <a:solidFill>
                  <a:srgbClr val="FFFFFF"/>
                </a:solidFill>
              </a:rPr>
              <a:t>Opportunity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23" name="Google Shape;134;p32">
            <a:extLst>
              <a:ext uri="{FF2B5EF4-FFF2-40B4-BE49-F238E27FC236}">
                <a16:creationId xmlns:a16="http://schemas.microsoft.com/office/drawing/2014/main" id="{2D50D8C1-738B-186F-CD5E-3CED72DFCC5C}"/>
              </a:ext>
            </a:extLst>
          </p:cNvPr>
          <p:cNvSpPr txBox="1">
            <a:spLocks/>
          </p:cNvSpPr>
          <p:nvPr/>
        </p:nvSpPr>
        <p:spPr>
          <a:xfrm>
            <a:off x="13743121" y="44076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3" name="Google Shape;134;p32">
            <a:extLst>
              <a:ext uri="{FF2B5EF4-FFF2-40B4-BE49-F238E27FC236}">
                <a16:creationId xmlns:a16="http://schemas.microsoft.com/office/drawing/2014/main" id="{8EE9CEEE-C4C9-80BF-D79D-662038D97153}"/>
              </a:ext>
            </a:extLst>
          </p:cNvPr>
          <p:cNvSpPr txBox="1">
            <a:spLocks/>
          </p:cNvSpPr>
          <p:nvPr/>
        </p:nvSpPr>
        <p:spPr>
          <a:xfrm>
            <a:off x="12947583" y="1398812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Geološki roveri u misiji Mars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Exploration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Rovers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(MER)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Spirit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, lansiran 10. lipnja 2003., slijeće u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Marsov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Gusev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krater 4. siječnja 2004.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Opportunity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, lansiran 8. srpnja 2003., slijeće u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Marsovu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Meridiani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nizinu 25. siječnja 2004.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Planirano trajanje misija je bilo 90 dana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Spirit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2009 zapinje u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pjesak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koji ometa punjenje njegovih baterija te </a:t>
            </a: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Spirit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prestaje raditi 22. ožujka 2010.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Opportunity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prestaje s radom 13. veljače 2019. te je prešao 42 kilometra tijekom svoje misije</a:t>
            </a:r>
          </a:p>
        </p:txBody>
      </p:sp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748DEC91-DCA7-8640-8B81-D219A7C36756}"/>
              </a:ext>
            </a:extLst>
          </p:cNvPr>
          <p:cNvSpPr txBox="1">
            <a:spLocks/>
          </p:cNvSpPr>
          <p:nvPr/>
        </p:nvSpPr>
        <p:spPr>
          <a:xfrm>
            <a:off x="12986141" y="1371516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Pronalazak minerala hematita u jednom od kratera, ukazuje na prisutnost vode, osobito kisele vode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U mjestu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Comanche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, pronađeni su kameni bogati magnezijevim i željeznim karbonatom koji nastaju u vlažnim i toplim uvjetima, pogodnima za život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Prisutnost silicijeva dioksida ukazuje na prisutnost toplih izvorima vode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Svijetlo obojene žile gipsa u stijenama su vjerojatno nastale kad je voda tekla kroz podzemne pukotine stijena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Krater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Endeavour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je imao najpovoljnije uvjete za život na što ukazuju mineralne gline formirane u neutralnoj vodi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19" name="Google Shape;134;p32">
            <a:extLst>
              <a:ext uri="{FF2B5EF4-FFF2-40B4-BE49-F238E27FC236}">
                <a16:creationId xmlns:a16="http://schemas.microsoft.com/office/drawing/2014/main" id="{555BFF67-FCA2-B1B8-8038-1EA2619B8940}"/>
              </a:ext>
            </a:extLst>
          </p:cNvPr>
          <p:cNvSpPr txBox="1">
            <a:spLocks/>
          </p:cNvSpPr>
          <p:nvPr/>
        </p:nvSpPr>
        <p:spPr>
          <a:xfrm>
            <a:off x="15233569" y="903496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Spirit</a:t>
            </a:r>
            <a:r>
              <a:rPr lang="hr-HR" sz="4800" i="1" kern="0" dirty="0">
                <a:solidFill>
                  <a:srgbClr val="FFFFFF"/>
                </a:solidFill>
              </a:rPr>
              <a:t> i </a:t>
            </a:r>
            <a:r>
              <a:rPr lang="hr-HR" sz="4800" i="1" kern="0" dirty="0" err="1">
                <a:solidFill>
                  <a:srgbClr val="FFFFFF"/>
                </a:solidFill>
              </a:rPr>
              <a:t>Opportunity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24" name="Google Shape;134;p32">
            <a:extLst>
              <a:ext uri="{FF2B5EF4-FFF2-40B4-BE49-F238E27FC236}">
                <a16:creationId xmlns:a16="http://schemas.microsoft.com/office/drawing/2014/main" id="{2F8FD428-641A-2473-4F60-F5F04CBC0F68}"/>
              </a:ext>
            </a:extLst>
          </p:cNvPr>
          <p:cNvSpPr txBox="1">
            <a:spLocks/>
          </p:cNvSpPr>
          <p:nvPr/>
        </p:nvSpPr>
        <p:spPr>
          <a:xfrm>
            <a:off x="15195914" y="1211033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Geološki roveri u misiji Mars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Exploration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Rovers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(MER)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Oba rovera lansirana u ljeto 2003. i slijeću na Mars u siječnju 2004.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Planirano trajanje misija je bilo 90 dana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Spirit zapinje u pjesak te prestaje raditi 22. ožujka 2010.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Opportunity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 prestaje s radom 13. veljače 2019.</a:t>
            </a:r>
          </a:p>
        </p:txBody>
      </p:sp>
      <p:sp>
        <p:nvSpPr>
          <p:cNvPr id="26" name="Google Shape;134;p32">
            <a:extLst>
              <a:ext uri="{FF2B5EF4-FFF2-40B4-BE49-F238E27FC236}">
                <a16:creationId xmlns:a16="http://schemas.microsoft.com/office/drawing/2014/main" id="{E2E672A6-C7E5-BC0A-D508-10B55349BBAB}"/>
              </a:ext>
            </a:extLst>
          </p:cNvPr>
          <p:cNvSpPr txBox="1">
            <a:spLocks/>
          </p:cNvSpPr>
          <p:nvPr/>
        </p:nvSpPr>
        <p:spPr>
          <a:xfrm>
            <a:off x="15396855" y="609194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27" name="Google Shape;134;p32">
            <a:extLst>
              <a:ext uri="{FF2B5EF4-FFF2-40B4-BE49-F238E27FC236}">
                <a16:creationId xmlns:a16="http://schemas.microsoft.com/office/drawing/2014/main" id="{A45A7F2C-BF07-7F96-0E0A-D595E6608116}"/>
              </a:ext>
            </a:extLst>
          </p:cNvPr>
          <p:cNvSpPr txBox="1">
            <a:spLocks/>
          </p:cNvSpPr>
          <p:nvPr/>
        </p:nvSpPr>
        <p:spPr>
          <a:xfrm>
            <a:off x="15359200" y="1161924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Pronalazak minerala hematita u jednom od kratera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Pronađeni su kameni bogati magnezijevim i željeznim karbonatom koji nastaju u vlažnim i toplim uvjetima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Prisutnost silicijeva dioksida ukazuje na prisutnost toplih izvorima vode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Otkrivene su drevne vulkanske erupcije na Home Plate-u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Svjetlije žile gipsa u stijenama su nastale zbog vode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Krater Endeavour je imao najpovoljnije uvjete za život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28" name="Google Shape;134;p32">
            <a:extLst>
              <a:ext uri="{FF2B5EF4-FFF2-40B4-BE49-F238E27FC236}">
                <a16:creationId xmlns:a16="http://schemas.microsoft.com/office/drawing/2014/main" id="{88D43BBD-622F-44E2-8B8C-6574CF333C27}"/>
              </a:ext>
            </a:extLst>
          </p:cNvPr>
          <p:cNvSpPr txBox="1">
            <a:spLocks/>
          </p:cNvSpPr>
          <p:nvPr/>
        </p:nvSpPr>
        <p:spPr>
          <a:xfrm>
            <a:off x="13146230" y="1161924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Pronalazak minerala hematita u jednom od kratera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Pronađeni su kameni bogati magnezijevim i željeznim karbonatom koji nastaju u vlažnim i toplim uvjetima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Prisutnost silicijeva dioksida ukazuje na prisutnost toplih izvorima vode</a:t>
            </a: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Svjetlije žile gipsa u stijenama su nastale zbog vode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Krater Endeavour je imao najpovoljnije uvjete za život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72459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Google Shape;134;p32">
            <a:extLst>
              <a:ext uri="{FF2B5EF4-FFF2-40B4-BE49-F238E27FC236}">
                <a16:creationId xmlns:a16="http://schemas.microsoft.com/office/drawing/2014/main" id="{64E828D9-A3DA-C855-EC01-DEF6B5DFBF21}"/>
              </a:ext>
            </a:extLst>
          </p:cNvPr>
          <p:cNvSpPr txBox="1">
            <a:spLocks/>
          </p:cNvSpPr>
          <p:nvPr/>
        </p:nvSpPr>
        <p:spPr>
          <a:xfrm>
            <a:off x="15104802" y="5894959"/>
            <a:ext cx="4977943" cy="3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latin typeface="Neue Montreal" panose="00000500000000000000" pitchFamily="50" charset="-18"/>
              </a:rPr>
              <a:t>„Blještave” dine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17410" name="Picture 2" descr="As Opportunity crept farther into &quot;Endurance Crater,&quot; the dune field on the crater floor appears even more dramatic.">
            <a:extLst>
              <a:ext uri="{FF2B5EF4-FFF2-40B4-BE49-F238E27FC236}">
                <a16:creationId xmlns:a16="http://schemas.microsoft.com/office/drawing/2014/main" id="{00A420EA-BCF6-46FF-464A-92ED6BC7D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/>
        </p:blipFill>
        <p:spPr bwMode="auto">
          <a:xfrm>
            <a:off x="15205416" y="501779"/>
            <a:ext cx="4776717" cy="494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he small spherules on the Martian surface in this close-up image are near Fram Crater, visited by NASA's Mars Exploration Rover Opportunity during April 2004.">
            <a:extLst>
              <a:ext uri="{FF2B5EF4-FFF2-40B4-BE49-F238E27FC236}">
                <a16:creationId xmlns:a16="http://schemas.microsoft.com/office/drawing/2014/main" id="{312522E9-00AA-D3D7-64AE-2BCD246D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369" y="501779"/>
            <a:ext cx="4945769" cy="494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Mars Science Laboratory Curiosity Rover - Mars Missions - NASA Jet  Propulsion Laboratory">
            <a:extLst>
              <a:ext uri="{FF2B5EF4-FFF2-40B4-BE49-F238E27FC236}">
                <a16:creationId xmlns:a16="http://schemas.microsoft.com/office/drawing/2014/main" id="{6DA8B9E2-5EB9-F0AB-21BE-5431FC11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026">
            <a:off x="-2691689" y="402726"/>
            <a:ext cx="9943720" cy="64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4;p32">
            <a:extLst>
              <a:ext uri="{FF2B5EF4-FFF2-40B4-BE49-F238E27FC236}">
                <a16:creationId xmlns:a16="http://schemas.microsoft.com/office/drawing/2014/main" id="{EBC31891-63C1-595E-100A-4BB5A122FA92}"/>
              </a:ext>
            </a:extLst>
          </p:cNvPr>
          <p:cNvSpPr txBox="1">
            <a:spLocks/>
          </p:cNvSpPr>
          <p:nvPr/>
        </p:nvSpPr>
        <p:spPr>
          <a:xfrm>
            <a:off x="20192195" y="5922255"/>
            <a:ext cx="4977943" cy="3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„Borovnice”</a:t>
            </a:r>
          </a:p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- Nakupine minerala </a:t>
            </a:r>
            <a:endParaRPr lang="hr-HR" sz="16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5712DC07-7740-869C-8264-FDC15568804D}"/>
              </a:ext>
            </a:extLst>
          </p:cNvPr>
          <p:cNvSpPr/>
          <p:nvPr/>
        </p:nvSpPr>
        <p:spPr>
          <a:xfrm rot="16200000">
            <a:off x="1077312" y="1329558"/>
            <a:ext cx="8092966" cy="4130562"/>
          </a:xfrm>
          <a:prstGeom prst="rect">
            <a:avLst/>
          </a:prstGeom>
          <a:gradFill flip="none" rotWithShape="1">
            <a:gsLst>
              <a:gs pos="41000">
                <a:schemeClr val="dk1">
                  <a:lumMod val="6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Google Shape;134;p32">
            <a:extLst>
              <a:ext uri="{FF2B5EF4-FFF2-40B4-BE49-F238E27FC236}">
                <a16:creationId xmlns:a16="http://schemas.microsoft.com/office/drawing/2014/main" id="{96EA14E7-E419-E464-191C-E842C1A4F2F4}"/>
              </a:ext>
            </a:extLst>
          </p:cNvPr>
          <p:cNvSpPr txBox="1">
            <a:spLocks/>
          </p:cNvSpPr>
          <p:nvPr/>
        </p:nvSpPr>
        <p:spPr>
          <a:xfrm>
            <a:off x="5349770" y="1094296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lansiran 26. studenog 2011. u sklopu misije Mars Science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Laboratory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(MSL)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Sletio je u Gale krater 6. kolovoza 2012.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Glavni cilj Curiosity-a je istraživanje uvjeta za život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Traga za posebnim kamenjem koje je nastalo u vodi i/ili ima znakove organskih tvari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Curiosity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dolazi do otkrića analiziranjem praha izbušenog iz stijena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9E50570F-005E-2AD4-BBE4-746CAE74311D}"/>
              </a:ext>
            </a:extLst>
          </p:cNvPr>
          <p:cNvSpPr txBox="1">
            <a:spLocks/>
          </p:cNvSpPr>
          <p:nvPr/>
        </p:nvSpPr>
        <p:spPr>
          <a:xfrm>
            <a:off x="8208579" y="536008"/>
            <a:ext cx="3894954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Curiosity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306C037B-5B53-FDA2-6724-A73F917CBB39}"/>
              </a:ext>
            </a:extLst>
          </p:cNvPr>
          <p:cNvGrpSpPr/>
          <p:nvPr/>
        </p:nvGrpSpPr>
        <p:grpSpPr>
          <a:xfrm>
            <a:off x="14139861" y="4581815"/>
            <a:ext cx="4721042" cy="2024002"/>
            <a:chOff x="7059745" y="4581815"/>
            <a:chExt cx="4721042" cy="2024002"/>
          </a:xfrm>
        </p:grpSpPr>
        <p:sp>
          <p:nvSpPr>
            <p:cNvPr id="13" name="Google Shape;134;p32">
              <a:extLst>
                <a:ext uri="{FF2B5EF4-FFF2-40B4-BE49-F238E27FC236}">
                  <a16:creationId xmlns:a16="http://schemas.microsoft.com/office/drawing/2014/main" id="{1C4268D0-85F1-7060-C43A-AB2A46BFAF46}"/>
                </a:ext>
              </a:extLst>
            </p:cNvPr>
            <p:cNvSpPr txBox="1">
              <a:spLocks/>
            </p:cNvSpPr>
            <p:nvPr/>
          </p:nvSpPr>
          <p:spPr>
            <a:xfrm>
              <a:off x="7059745" y="5048092"/>
              <a:ext cx="4721042" cy="155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Instrumenti na robotskoj ruci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Rendgenski spektrometar alfa čestica (APXS)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ručna kamera s objektivom (MAHLI)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Uređaj za prikupljanje i rukovanje za </a:t>
              </a:r>
              <a:r>
                <a:rPr lang="hr-HR" sz="16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in</a:t>
              </a: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-situ marsovsku analizu stijena (CHIMRA) 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Bušilica</a:t>
              </a:r>
            </a:p>
          </p:txBody>
        </p:sp>
        <p:cxnSp>
          <p:nvCxnSpPr>
            <p:cNvPr id="14" name="Ravni poveznik 13">
              <a:extLst>
                <a:ext uri="{FF2B5EF4-FFF2-40B4-BE49-F238E27FC236}">
                  <a16:creationId xmlns:a16="http://schemas.microsoft.com/office/drawing/2014/main" id="{AA9B6049-9FD3-4116-0E13-48FC9681C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7404" y="4581815"/>
              <a:ext cx="861848" cy="466277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0D8A329F-9AE2-6A6E-6272-EDF9E4F68ED4}"/>
              </a:ext>
            </a:extLst>
          </p:cNvPr>
          <p:cNvGrpSpPr/>
          <p:nvPr/>
        </p:nvGrpSpPr>
        <p:grpSpPr>
          <a:xfrm>
            <a:off x="6007327" y="-2222859"/>
            <a:ext cx="4488803" cy="1233647"/>
            <a:chOff x="12571915" y="97881"/>
            <a:chExt cx="4488803" cy="1233647"/>
          </a:xfrm>
        </p:grpSpPr>
        <p:cxnSp>
          <p:nvCxnSpPr>
            <p:cNvPr id="16" name="Ravni poveznik 15">
              <a:extLst>
                <a:ext uri="{FF2B5EF4-FFF2-40B4-BE49-F238E27FC236}">
                  <a16:creationId xmlns:a16="http://schemas.microsoft.com/office/drawing/2014/main" id="{C85671D9-61F5-D5DC-C6F0-62AEDFA0A6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43515" y="852888"/>
              <a:ext cx="5347" cy="47864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oogle Shape;134;p32">
              <a:extLst>
                <a:ext uri="{FF2B5EF4-FFF2-40B4-BE49-F238E27FC236}">
                  <a16:creationId xmlns:a16="http://schemas.microsoft.com/office/drawing/2014/main" id="{023E2578-FD10-6699-7DAA-29AB7D27A4A0}"/>
                </a:ext>
              </a:extLst>
            </p:cNvPr>
            <p:cNvSpPr txBox="1">
              <a:spLocks/>
            </p:cNvSpPr>
            <p:nvPr/>
          </p:nvSpPr>
          <p:spPr>
            <a:xfrm>
              <a:off x="12571915" y="97881"/>
              <a:ext cx="4488803" cy="94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Kemijska kamera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Chemcam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kamere, laseri i </a:t>
              </a:r>
              <a:r>
                <a:rPr lang="hr-HR" sz="1600" dirty="0" err="1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spektograf</a:t>
              </a: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 analiziraju stijene i tlo</a:t>
              </a:r>
              <a:endParaRPr lang="hr-HR" sz="1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C7F3D3B-C110-9049-B16F-03F08A843A77}"/>
              </a:ext>
            </a:extLst>
          </p:cNvPr>
          <p:cNvGrpSpPr/>
          <p:nvPr/>
        </p:nvGrpSpPr>
        <p:grpSpPr>
          <a:xfrm>
            <a:off x="3437974" y="8244970"/>
            <a:ext cx="3599269" cy="2480746"/>
            <a:chOff x="10309963" y="2775066"/>
            <a:chExt cx="3599269" cy="2480746"/>
          </a:xfrm>
        </p:grpSpPr>
        <p:sp>
          <p:nvSpPr>
            <p:cNvPr id="19" name="Google Shape;134;p32">
              <a:extLst>
                <a:ext uri="{FF2B5EF4-FFF2-40B4-BE49-F238E27FC236}">
                  <a16:creationId xmlns:a16="http://schemas.microsoft.com/office/drawing/2014/main" id="{E5AFB2DA-5CEB-B356-3E09-9608A8A2D154}"/>
                </a:ext>
              </a:extLst>
            </p:cNvPr>
            <p:cNvSpPr txBox="1">
              <a:spLocks/>
            </p:cNvSpPr>
            <p:nvPr/>
          </p:nvSpPr>
          <p:spPr>
            <a:xfrm>
              <a:off x="10309963" y="4868430"/>
              <a:ext cx="3599269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descent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imager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(MARDI)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20" name="Ravni poveznik 19">
              <a:extLst>
                <a:ext uri="{FF2B5EF4-FFF2-40B4-BE49-F238E27FC236}">
                  <a16:creationId xmlns:a16="http://schemas.microsoft.com/office/drawing/2014/main" id="{F80D49DC-7559-BB02-8D3C-DD9AC427D8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72529" y="2775066"/>
              <a:ext cx="1066465" cy="208065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E02DCF27-3966-2784-24FF-15EF02ECBC0E}"/>
              </a:ext>
            </a:extLst>
          </p:cNvPr>
          <p:cNvGrpSpPr/>
          <p:nvPr/>
        </p:nvGrpSpPr>
        <p:grpSpPr>
          <a:xfrm>
            <a:off x="-6657339" y="1733631"/>
            <a:ext cx="5106384" cy="968277"/>
            <a:chOff x="9044797" y="2343849"/>
            <a:chExt cx="5106384" cy="968277"/>
          </a:xfrm>
        </p:grpSpPr>
        <p:cxnSp>
          <p:nvCxnSpPr>
            <p:cNvPr id="22" name="Ravni poveznik 21">
              <a:extLst>
                <a:ext uri="{FF2B5EF4-FFF2-40B4-BE49-F238E27FC236}">
                  <a16:creationId xmlns:a16="http://schemas.microsoft.com/office/drawing/2014/main" id="{32CBD86E-E5E2-0C64-0A3E-446D7C75CF76}"/>
                </a:ext>
              </a:extLst>
            </p:cNvPr>
            <p:cNvCxnSpPr>
              <a:cxnSpLocks/>
            </p:cNvCxnSpPr>
            <p:nvPr/>
          </p:nvCxnSpPr>
          <p:spPr>
            <a:xfrm>
              <a:off x="13179760" y="2659952"/>
              <a:ext cx="971421" cy="65217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Google Shape;134;p32">
              <a:extLst>
                <a:ext uri="{FF2B5EF4-FFF2-40B4-BE49-F238E27FC236}">
                  <a16:creationId xmlns:a16="http://schemas.microsoft.com/office/drawing/2014/main" id="{166E6D05-1EC6-F1A0-2CCB-9B2D03852403}"/>
                </a:ext>
              </a:extLst>
            </p:cNvPr>
            <p:cNvSpPr txBox="1">
              <a:spLocks/>
            </p:cNvSpPr>
            <p:nvPr/>
          </p:nvSpPr>
          <p:spPr>
            <a:xfrm>
              <a:off x="9044797" y="2343849"/>
              <a:ext cx="423270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Detektor za procjenu zračenja (RAD)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B879E419-BBA0-9592-B273-0C026AFBCB5B}"/>
              </a:ext>
            </a:extLst>
          </p:cNvPr>
          <p:cNvGrpSpPr/>
          <p:nvPr/>
        </p:nvGrpSpPr>
        <p:grpSpPr>
          <a:xfrm>
            <a:off x="13978732" y="1624578"/>
            <a:ext cx="4908290" cy="637272"/>
            <a:chOff x="7316378" y="1499474"/>
            <a:chExt cx="4908290" cy="637272"/>
          </a:xfrm>
        </p:grpSpPr>
        <p:cxnSp>
          <p:nvCxnSpPr>
            <p:cNvPr id="25" name="Ravni poveznik 24">
              <a:extLst>
                <a:ext uri="{FF2B5EF4-FFF2-40B4-BE49-F238E27FC236}">
                  <a16:creationId xmlns:a16="http://schemas.microsoft.com/office/drawing/2014/main" id="{3D01B248-58EF-3118-DACC-F15D09BBC73A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 flipV="1">
              <a:off x="7316378" y="1664970"/>
              <a:ext cx="1567059" cy="15314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oogle Shape;134;p32">
              <a:extLst>
                <a:ext uri="{FF2B5EF4-FFF2-40B4-BE49-F238E27FC236}">
                  <a16:creationId xmlns:a16="http://schemas.microsoft.com/office/drawing/2014/main" id="{D39A5CA5-EA3C-F0C3-C197-974A176592DC}"/>
                </a:ext>
              </a:extLst>
            </p:cNvPr>
            <p:cNvSpPr txBox="1">
              <a:spLocks/>
            </p:cNvSpPr>
            <p:nvPr/>
          </p:nvSpPr>
          <p:spPr>
            <a:xfrm>
              <a:off x="8883437" y="1499474"/>
              <a:ext cx="3341231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Navigacijske i Mast kamera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Navcams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i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Mastcam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AD0ECD4D-EE8E-D5D9-CD3E-9FF6AC881EB1}"/>
              </a:ext>
            </a:extLst>
          </p:cNvPr>
          <p:cNvGrpSpPr/>
          <p:nvPr/>
        </p:nvGrpSpPr>
        <p:grpSpPr>
          <a:xfrm>
            <a:off x="-5658262" y="2896763"/>
            <a:ext cx="2897504" cy="825718"/>
            <a:chOff x="9053809" y="-400504"/>
            <a:chExt cx="2834752" cy="825718"/>
          </a:xfrm>
        </p:grpSpPr>
        <p:cxnSp>
          <p:nvCxnSpPr>
            <p:cNvPr id="28" name="Ravni poveznik 27">
              <a:extLst>
                <a:ext uri="{FF2B5EF4-FFF2-40B4-BE49-F238E27FC236}">
                  <a16:creationId xmlns:a16="http://schemas.microsoft.com/office/drawing/2014/main" id="{7C73EE1B-7E33-242E-232E-09EF5C1202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48435" y="-400504"/>
              <a:ext cx="1340126" cy="66684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Google Shape;134;p32">
              <a:extLst>
                <a:ext uri="{FF2B5EF4-FFF2-40B4-BE49-F238E27FC236}">
                  <a16:creationId xmlns:a16="http://schemas.microsoft.com/office/drawing/2014/main" id="{F407A132-7F6E-B3BB-A896-18761A937DF8}"/>
                </a:ext>
              </a:extLst>
            </p:cNvPr>
            <p:cNvSpPr txBox="1">
              <a:spLocks/>
            </p:cNvSpPr>
            <p:nvPr/>
          </p:nvSpPr>
          <p:spPr>
            <a:xfrm>
              <a:off x="9053809" y="37832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UHF Antena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A73B173E-1D5F-62D6-3ED6-5E7EA7F33E62}"/>
              </a:ext>
            </a:extLst>
          </p:cNvPr>
          <p:cNvGrpSpPr/>
          <p:nvPr/>
        </p:nvGrpSpPr>
        <p:grpSpPr>
          <a:xfrm>
            <a:off x="-6389142" y="-531965"/>
            <a:ext cx="5144735" cy="1363576"/>
            <a:chOff x="8711435" y="2360207"/>
            <a:chExt cx="5144735" cy="1363576"/>
          </a:xfrm>
        </p:grpSpPr>
        <p:cxnSp>
          <p:nvCxnSpPr>
            <p:cNvPr id="31" name="Ravni poveznik 30">
              <a:extLst>
                <a:ext uri="{FF2B5EF4-FFF2-40B4-BE49-F238E27FC236}">
                  <a16:creationId xmlns:a16="http://schemas.microsoft.com/office/drawing/2014/main" id="{64F1C424-6177-A3ED-85A2-2278A42AEE77}"/>
                </a:ext>
              </a:extLst>
            </p:cNvPr>
            <p:cNvCxnSpPr>
              <a:cxnSpLocks/>
            </p:cNvCxnSpPr>
            <p:nvPr/>
          </p:nvCxnSpPr>
          <p:spPr>
            <a:xfrm>
              <a:off x="13231109" y="2767049"/>
              <a:ext cx="625061" cy="95673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oogle Shape;134;p32">
              <a:extLst>
                <a:ext uri="{FF2B5EF4-FFF2-40B4-BE49-F238E27FC236}">
                  <a16:creationId xmlns:a16="http://schemas.microsoft.com/office/drawing/2014/main" id="{6B4D7450-C039-08C0-6007-1E083E5C0558}"/>
                </a:ext>
              </a:extLst>
            </p:cNvPr>
            <p:cNvSpPr txBox="1">
              <a:spLocks/>
            </p:cNvSpPr>
            <p:nvPr/>
          </p:nvSpPr>
          <p:spPr>
            <a:xfrm>
              <a:off x="8711435" y="2360207"/>
              <a:ext cx="480586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Rover stanica za praćenje okoliša (REMS)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39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avokutnik 57">
            <a:extLst>
              <a:ext uri="{FF2B5EF4-FFF2-40B4-BE49-F238E27FC236}">
                <a16:creationId xmlns:a16="http://schemas.microsoft.com/office/drawing/2014/main" id="{88D0CA37-15DC-87A0-FC5F-DA52A17E9FF7}"/>
              </a:ext>
            </a:extLst>
          </p:cNvPr>
          <p:cNvSpPr/>
          <p:nvPr/>
        </p:nvSpPr>
        <p:spPr>
          <a:xfrm rot="16200000">
            <a:off x="8856557" y="1329558"/>
            <a:ext cx="8092966" cy="4130562"/>
          </a:xfrm>
          <a:prstGeom prst="rect">
            <a:avLst/>
          </a:prstGeom>
          <a:gradFill flip="none" rotWithShape="1">
            <a:gsLst>
              <a:gs pos="41000">
                <a:schemeClr val="dk1">
                  <a:lumMod val="6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Picture 12" descr="Mars Science Laboratory Curiosity Rover - Mars Missions - NASA Jet  Propulsion Laboratory">
            <a:extLst>
              <a:ext uri="{FF2B5EF4-FFF2-40B4-BE49-F238E27FC236}">
                <a16:creationId xmlns:a16="http://schemas.microsoft.com/office/drawing/2014/main" id="{6DA8B9E2-5EB9-F0AB-21BE-5431FC11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026">
            <a:off x="2407629" y="1045192"/>
            <a:ext cx="7376743" cy="480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4;p32">
            <a:extLst>
              <a:ext uri="{FF2B5EF4-FFF2-40B4-BE49-F238E27FC236}">
                <a16:creationId xmlns:a16="http://schemas.microsoft.com/office/drawing/2014/main" id="{9E50570F-005E-2AD4-BBE4-746CAE74311D}"/>
              </a:ext>
            </a:extLst>
          </p:cNvPr>
          <p:cNvSpPr txBox="1">
            <a:spLocks/>
          </p:cNvSpPr>
          <p:nvPr/>
        </p:nvSpPr>
        <p:spPr>
          <a:xfrm>
            <a:off x="16438149" y="201273"/>
            <a:ext cx="3894954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Curiosity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8C7B090-8217-6860-CD4C-3F9B5A134180}"/>
              </a:ext>
            </a:extLst>
          </p:cNvPr>
          <p:cNvGrpSpPr/>
          <p:nvPr/>
        </p:nvGrpSpPr>
        <p:grpSpPr>
          <a:xfrm>
            <a:off x="7245100" y="4581815"/>
            <a:ext cx="4721042" cy="2024002"/>
            <a:chOff x="7059745" y="4581815"/>
            <a:chExt cx="4721042" cy="2024002"/>
          </a:xfrm>
        </p:grpSpPr>
        <p:sp>
          <p:nvSpPr>
            <p:cNvPr id="7" name="Google Shape;134;p32">
              <a:extLst>
                <a:ext uri="{FF2B5EF4-FFF2-40B4-BE49-F238E27FC236}">
                  <a16:creationId xmlns:a16="http://schemas.microsoft.com/office/drawing/2014/main" id="{227726A9-1A38-17F3-6250-729FABFF1431}"/>
                </a:ext>
              </a:extLst>
            </p:cNvPr>
            <p:cNvSpPr txBox="1">
              <a:spLocks/>
            </p:cNvSpPr>
            <p:nvPr/>
          </p:nvSpPr>
          <p:spPr>
            <a:xfrm>
              <a:off x="7059745" y="5048092"/>
              <a:ext cx="4721042" cy="155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Instrumenti na robotskoj ruci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Rendgenski spektrometar alfa čestica (APXS)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ručna kamera s objektivom (MAHLI)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Uređaj za prikupljanje i rukovanje za </a:t>
              </a:r>
              <a:r>
                <a:rPr lang="hr-HR" sz="16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in</a:t>
              </a: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-situ marsovsku analizu stijena (CHIMRA) </a:t>
              </a:r>
            </a:p>
            <a:p>
              <a:pPr marL="285750" indent="-285750">
                <a:buClr>
                  <a:schemeClr val="bg1">
                    <a:lumMod val="85000"/>
                  </a:schemeClr>
                </a:buClr>
                <a:buSzPct val="120000"/>
                <a:buFontTx/>
                <a:buChar char="-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Bušilica</a:t>
              </a:r>
            </a:p>
          </p:txBody>
        </p:sp>
        <p:cxnSp>
          <p:nvCxnSpPr>
            <p:cNvPr id="9" name="Ravni poveznik 8">
              <a:extLst>
                <a:ext uri="{FF2B5EF4-FFF2-40B4-BE49-F238E27FC236}">
                  <a16:creationId xmlns:a16="http://schemas.microsoft.com/office/drawing/2014/main" id="{7B2B1BB1-6ED6-0BC3-30B9-79861E66AA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7404" y="4581815"/>
              <a:ext cx="861848" cy="466277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CAFD1FE-7FC1-3F79-5597-829984AFD00E}"/>
              </a:ext>
            </a:extLst>
          </p:cNvPr>
          <p:cNvGrpSpPr/>
          <p:nvPr/>
        </p:nvGrpSpPr>
        <p:grpSpPr>
          <a:xfrm>
            <a:off x="6007327" y="152473"/>
            <a:ext cx="4488803" cy="1233647"/>
            <a:chOff x="12571915" y="97881"/>
            <a:chExt cx="4488803" cy="1233647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F18D0E0F-7E09-51BC-19E1-85DD5964DE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43515" y="852888"/>
              <a:ext cx="5347" cy="47864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oogle Shape;134;p32">
              <a:extLst>
                <a:ext uri="{FF2B5EF4-FFF2-40B4-BE49-F238E27FC236}">
                  <a16:creationId xmlns:a16="http://schemas.microsoft.com/office/drawing/2014/main" id="{480A6976-E27C-BAB3-83BA-DD22AE51BA41}"/>
                </a:ext>
              </a:extLst>
            </p:cNvPr>
            <p:cNvSpPr txBox="1">
              <a:spLocks/>
            </p:cNvSpPr>
            <p:nvPr/>
          </p:nvSpPr>
          <p:spPr>
            <a:xfrm>
              <a:off x="12571915" y="97881"/>
              <a:ext cx="4488803" cy="94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Kemijska kamera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Chemcam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kamere, laseri i </a:t>
              </a:r>
              <a:r>
                <a:rPr lang="hr-HR" sz="1600" dirty="0" err="1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spektograf</a:t>
              </a: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 analiziraju stijene i tlo</a:t>
              </a:r>
              <a:endParaRPr lang="hr-HR" sz="1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92378FAB-3A4E-20C0-8954-BD0C692D558C}"/>
              </a:ext>
            </a:extLst>
          </p:cNvPr>
          <p:cNvGrpSpPr/>
          <p:nvPr/>
        </p:nvGrpSpPr>
        <p:grpSpPr>
          <a:xfrm>
            <a:off x="3437974" y="3869862"/>
            <a:ext cx="3599269" cy="2480746"/>
            <a:chOff x="10309963" y="2775066"/>
            <a:chExt cx="3599269" cy="2480746"/>
          </a:xfrm>
        </p:grpSpPr>
        <p:sp>
          <p:nvSpPr>
            <p:cNvPr id="16" name="Google Shape;134;p32">
              <a:extLst>
                <a:ext uri="{FF2B5EF4-FFF2-40B4-BE49-F238E27FC236}">
                  <a16:creationId xmlns:a16="http://schemas.microsoft.com/office/drawing/2014/main" id="{95B06A69-B989-DA63-0A6A-6DCC444C36FC}"/>
                </a:ext>
              </a:extLst>
            </p:cNvPr>
            <p:cNvSpPr txBox="1">
              <a:spLocks/>
            </p:cNvSpPr>
            <p:nvPr/>
          </p:nvSpPr>
          <p:spPr>
            <a:xfrm>
              <a:off x="10309963" y="4868430"/>
              <a:ext cx="3599269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Mars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descent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imager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(MARDI)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92C8ACC1-DA3D-38BA-681E-AB17434741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72529" y="2775066"/>
              <a:ext cx="1066465" cy="208065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66075448-3E82-D44D-66E5-3FC487F9F462}"/>
              </a:ext>
            </a:extLst>
          </p:cNvPr>
          <p:cNvGrpSpPr/>
          <p:nvPr/>
        </p:nvGrpSpPr>
        <p:grpSpPr>
          <a:xfrm>
            <a:off x="531710" y="1733631"/>
            <a:ext cx="5106384" cy="968277"/>
            <a:chOff x="9044797" y="2343849"/>
            <a:chExt cx="5106384" cy="968277"/>
          </a:xfrm>
        </p:grpSpPr>
        <p:cxnSp>
          <p:nvCxnSpPr>
            <p:cNvPr id="19" name="Ravni poveznik 18">
              <a:extLst>
                <a:ext uri="{FF2B5EF4-FFF2-40B4-BE49-F238E27FC236}">
                  <a16:creationId xmlns:a16="http://schemas.microsoft.com/office/drawing/2014/main" id="{18078C3B-6541-BC39-3E0B-9DC6F3ADD478}"/>
                </a:ext>
              </a:extLst>
            </p:cNvPr>
            <p:cNvCxnSpPr>
              <a:cxnSpLocks/>
            </p:cNvCxnSpPr>
            <p:nvPr/>
          </p:nvCxnSpPr>
          <p:spPr>
            <a:xfrm>
              <a:off x="13179760" y="2659952"/>
              <a:ext cx="971421" cy="65217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Google Shape;134;p32">
              <a:extLst>
                <a:ext uri="{FF2B5EF4-FFF2-40B4-BE49-F238E27FC236}">
                  <a16:creationId xmlns:a16="http://schemas.microsoft.com/office/drawing/2014/main" id="{F58CB213-B266-3CDB-3F64-BD35F4A44E13}"/>
                </a:ext>
              </a:extLst>
            </p:cNvPr>
            <p:cNvSpPr txBox="1">
              <a:spLocks/>
            </p:cNvSpPr>
            <p:nvPr/>
          </p:nvSpPr>
          <p:spPr>
            <a:xfrm>
              <a:off x="9044797" y="2343849"/>
              <a:ext cx="423270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Detektor za procjenu zračenja (RAD)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A19CD7D2-BDA4-9C35-8F6C-69D78902EE43}"/>
              </a:ext>
            </a:extLst>
          </p:cNvPr>
          <p:cNvGrpSpPr/>
          <p:nvPr/>
        </p:nvGrpSpPr>
        <p:grpSpPr>
          <a:xfrm>
            <a:off x="6663559" y="1624578"/>
            <a:ext cx="4908290" cy="637272"/>
            <a:chOff x="7316378" y="1499474"/>
            <a:chExt cx="4908290" cy="637272"/>
          </a:xfrm>
        </p:grpSpPr>
        <p:cxnSp>
          <p:nvCxnSpPr>
            <p:cNvPr id="22" name="Ravni poveznik 21">
              <a:extLst>
                <a:ext uri="{FF2B5EF4-FFF2-40B4-BE49-F238E27FC236}">
                  <a16:creationId xmlns:a16="http://schemas.microsoft.com/office/drawing/2014/main" id="{2365E523-DC6B-A172-6871-7BAB547CA0F5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7316378" y="1664970"/>
              <a:ext cx="1567059" cy="15314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Google Shape;134;p32">
              <a:extLst>
                <a:ext uri="{FF2B5EF4-FFF2-40B4-BE49-F238E27FC236}">
                  <a16:creationId xmlns:a16="http://schemas.microsoft.com/office/drawing/2014/main" id="{2D869B67-9B85-A383-E0A6-FCDEA4835D01}"/>
                </a:ext>
              </a:extLst>
            </p:cNvPr>
            <p:cNvSpPr txBox="1">
              <a:spLocks/>
            </p:cNvSpPr>
            <p:nvPr/>
          </p:nvSpPr>
          <p:spPr>
            <a:xfrm>
              <a:off x="8883437" y="1499474"/>
              <a:ext cx="3341231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Navigacijske i Mast kamera (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Navcams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i </a:t>
              </a: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Mastcam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)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43E4D7D6-5A6F-05C0-4144-FCB82935CA63}"/>
              </a:ext>
            </a:extLst>
          </p:cNvPr>
          <p:cNvGrpSpPr/>
          <p:nvPr/>
        </p:nvGrpSpPr>
        <p:grpSpPr>
          <a:xfrm>
            <a:off x="1257519" y="2697068"/>
            <a:ext cx="2897504" cy="825718"/>
            <a:chOff x="9053809" y="-400504"/>
            <a:chExt cx="2834752" cy="825718"/>
          </a:xfrm>
        </p:grpSpPr>
        <p:cxnSp>
          <p:nvCxnSpPr>
            <p:cNvPr id="25" name="Ravni poveznik 24">
              <a:extLst>
                <a:ext uri="{FF2B5EF4-FFF2-40B4-BE49-F238E27FC236}">
                  <a16:creationId xmlns:a16="http://schemas.microsoft.com/office/drawing/2014/main" id="{121850DE-1AE0-485C-0705-682771CD35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48435" y="-400504"/>
              <a:ext cx="1340126" cy="66684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oogle Shape;134;p32">
              <a:extLst>
                <a:ext uri="{FF2B5EF4-FFF2-40B4-BE49-F238E27FC236}">
                  <a16:creationId xmlns:a16="http://schemas.microsoft.com/office/drawing/2014/main" id="{4C846601-D367-AB7B-24AF-0D43C92C22CB}"/>
                </a:ext>
              </a:extLst>
            </p:cNvPr>
            <p:cNvSpPr txBox="1">
              <a:spLocks/>
            </p:cNvSpPr>
            <p:nvPr/>
          </p:nvSpPr>
          <p:spPr>
            <a:xfrm>
              <a:off x="9053809" y="37832"/>
              <a:ext cx="1881431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UHF Antena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3BA35042-C87E-1CDF-4E00-B8AB4B053B5F}"/>
              </a:ext>
            </a:extLst>
          </p:cNvPr>
          <p:cNvGrpSpPr/>
          <p:nvPr/>
        </p:nvGrpSpPr>
        <p:grpSpPr>
          <a:xfrm>
            <a:off x="579191" y="781825"/>
            <a:ext cx="5144735" cy="1363576"/>
            <a:chOff x="8711435" y="2360207"/>
            <a:chExt cx="5144735" cy="1363576"/>
          </a:xfrm>
        </p:grpSpPr>
        <p:cxnSp>
          <p:nvCxnSpPr>
            <p:cNvPr id="51" name="Ravni poveznik 50">
              <a:extLst>
                <a:ext uri="{FF2B5EF4-FFF2-40B4-BE49-F238E27FC236}">
                  <a16:creationId xmlns:a16="http://schemas.microsoft.com/office/drawing/2014/main" id="{6DDB94A9-4F78-9E12-6974-0E7A526AD2B3}"/>
                </a:ext>
              </a:extLst>
            </p:cNvPr>
            <p:cNvCxnSpPr>
              <a:cxnSpLocks/>
            </p:cNvCxnSpPr>
            <p:nvPr/>
          </p:nvCxnSpPr>
          <p:spPr>
            <a:xfrm>
              <a:off x="13231109" y="2767049"/>
              <a:ext cx="625061" cy="95673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Google Shape;134;p32">
              <a:extLst>
                <a:ext uri="{FF2B5EF4-FFF2-40B4-BE49-F238E27FC236}">
                  <a16:creationId xmlns:a16="http://schemas.microsoft.com/office/drawing/2014/main" id="{226FBD26-E17E-96D4-34EF-6B67A00B071B}"/>
                </a:ext>
              </a:extLst>
            </p:cNvPr>
            <p:cNvSpPr txBox="1">
              <a:spLocks/>
            </p:cNvSpPr>
            <p:nvPr/>
          </p:nvSpPr>
          <p:spPr>
            <a:xfrm>
              <a:off x="8711435" y="2360207"/>
              <a:ext cx="4805864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Rover stanica za praćenje okoliša (REMS)</a:t>
              </a:r>
              <a:endParaRPr lang="hr-HR" sz="16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sp>
        <p:nvSpPr>
          <p:cNvPr id="56" name="Google Shape;134;p32">
            <a:extLst>
              <a:ext uri="{FF2B5EF4-FFF2-40B4-BE49-F238E27FC236}">
                <a16:creationId xmlns:a16="http://schemas.microsoft.com/office/drawing/2014/main" id="{7BC6860D-E382-C461-7BFA-EE6C780ADE0A}"/>
              </a:ext>
            </a:extLst>
          </p:cNvPr>
          <p:cNvSpPr txBox="1">
            <a:spLocks/>
          </p:cNvSpPr>
          <p:nvPr/>
        </p:nvSpPr>
        <p:spPr>
          <a:xfrm>
            <a:off x="13603397" y="165666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2" name="Google Shape;134;p32">
            <a:extLst>
              <a:ext uri="{FF2B5EF4-FFF2-40B4-BE49-F238E27FC236}">
                <a16:creationId xmlns:a16="http://schemas.microsoft.com/office/drawing/2014/main" id="{70204FD9-9C37-3516-1B5D-DC9301816255}"/>
              </a:ext>
            </a:extLst>
          </p:cNvPr>
          <p:cNvSpPr txBox="1">
            <a:spLocks/>
          </p:cNvSpPr>
          <p:nvPr/>
        </p:nvSpPr>
        <p:spPr>
          <a:xfrm>
            <a:off x="14461127" y="1094296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lansiran 26. studenog 2011. u sklopu misije Mars Science </a:t>
            </a: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Laboratory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(MSL)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Sletio je u Gale krater 6. kolovoza 2012.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Glavni cilj Curiosity-a je istraživanje uvjeta za život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Traga za posebnim kamenjem koje je nastalo u vodi i/ili ima znakove organskih tvari</a:t>
            </a: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Curiosity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dolazi do otkrića analiziranjem praha izbušenog iz stijena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sp>
        <p:nvSpPr>
          <p:cNvPr id="4" name="Google Shape;134;p32">
            <a:extLst>
              <a:ext uri="{FF2B5EF4-FFF2-40B4-BE49-F238E27FC236}">
                <a16:creationId xmlns:a16="http://schemas.microsoft.com/office/drawing/2014/main" id="{C4657459-7D20-389D-CA1F-41A0A6155AE2}"/>
              </a:ext>
            </a:extLst>
          </p:cNvPr>
          <p:cNvSpPr txBox="1">
            <a:spLocks/>
          </p:cNvSpPr>
          <p:nvPr/>
        </p:nvSpPr>
        <p:spPr>
          <a:xfrm>
            <a:off x="17319936" y="536008"/>
            <a:ext cx="3894954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Curiosity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11" name="Google Shape;134;p32">
            <a:extLst>
              <a:ext uri="{FF2B5EF4-FFF2-40B4-BE49-F238E27FC236}">
                <a16:creationId xmlns:a16="http://schemas.microsoft.com/office/drawing/2014/main" id="{E7FBF7D5-8DEA-0571-F4D6-37208FF7E4D7}"/>
              </a:ext>
            </a:extLst>
          </p:cNvPr>
          <p:cNvSpPr txBox="1">
            <a:spLocks/>
          </p:cNvSpPr>
          <p:nvPr/>
        </p:nvSpPr>
        <p:spPr>
          <a:xfrm>
            <a:off x="14498782" y="508564"/>
            <a:ext cx="6716108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>
                <a:solidFill>
                  <a:srgbClr val="FFFFFF"/>
                </a:solidFill>
              </a:rPr>
              <a:t>Znanstvena otkrića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sp>
        <p:nvSpPr>
          <p:cNvPr id="27" name="Google Shape;134;p32">
            <a:extLst>
              <a:ext uri="{FF2B5EF4-FFF2-40B4-BE49-F238E27FC236}">
                <a16:creationId xmlns:a16="http://schemas.microsoft.com/office/drawing/2014/main" id="{546A68A4-91C7-9526-77ED-7DCF118BD10B}"/>
              </a:ext>
            </a:extLst>
          </p:cNvPr>
          <p:cNvSpPr txBox="1">
            <a:spLocks/>
          </p:cNvSpPr>
          <p:nvPr/>
        </p:nvSpPr>
        <p:spPr>
          <a:xfrm>
            <a:off x="14461127" y="1148154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Pronađeni ostaci drevnih potoka i jezera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Pronašao je sumpor, dušik, kisik, fosfor i ugljik, te organske molekule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U atmosferi je pronađen metan, kojega mogu proizvoditi živi organizmi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Otkrivena su zračenja radijacije koja predstavljaju potencijalne zdravstvene rizike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6927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D91CC6D-A548-AE96-244F-509C508538A0}"/>
              </a:ext>
            </a:extLst>
          </p:cNvPr>
          <p:cNvSpPr/>
          <p:nvPr/>
        </p:nvSpPr>
        <p:spPr>
          <a:xfrm>
            <a:off x="-142139" y="-210407"/>
            <a:ext cx="12432236" cy="7319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Google Shape;134;p32">
            <a:extLst>
              <a:ext uri="{FF2B5EF4-FFF2-40B4-BE49-F238E27FC236}">
                <a16:creationId xmlns:a16="http://schemas.microsoft.com/office/drawing/2014/main" id="{3580D710-798A-01F9-60A0-29AD783CC962}"/>
              </a:ext>
            </a:extLst>
          </p:cNvPr>
          <p:cNvSpPr txBox="1">
            <a:spLocks/>
          </p:cNvSpPr>
          <p:nvPr/>
        </p:nvSpPr>
        <p:spPr>
          <a:xfrm>
            <a:off x="17143687" y="6142556"/>
            <a:ext cx="4977943" cy="3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buClr>
                <a:schemeClr val="bg1">
                  <a:lumMod val="85000"/>
                </a:schemeClr>
              </a:buClr>
              <a:buSzPct val="120000"/>
            </a:pPr>
            <a:r>
              <a:rPr lang="hr-HR" sz="2800" dirty="0">
                <a:solidFill>
                  <a:schemeClr val="bg1"/>
                </a:solidFill>
                <a:latin typeface="Neue Montreal" panose="00000500000000000000" pitchFamily="50" charset="-18"/>
              </a:rPr>
              <a:t>Panorame </a:t>
            </a:r>
            <a:r>
              <a:rPr lang="hr-HR" sz="2800" dirty="0" err="1">
                <a:solidFill>
                  <a:schemeClr val="bg1"/>
                </a:solidFill>
                <a:latin typeface="Neue Montreal" panose="00000500000000000000" pitchFamily="50" charset="-18"/>
              </a:rPr>
              <a:t>Curiosityja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51ED08-53E3-9180-42A3-7D1922EC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133" y="393030"/>
            <a:ext cx="10685055" cy="148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94BA56A-B931-0B7E-9A1D-28350699A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6"/>
          <a:stretch/>
        </p:blipFill>
        <p:spPr bwMode="auto">
          <a:xfrm>
            <a:off x="14290132" y="2060540"/>
            <a:ext cx="10685055" cy="17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F68889C-E4B8-A904-84C6-59E4DB50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227" y="3897051"/>
            <a:ext cx="6928862" cy="19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8FD09455-F865-BE65-AB08-26BCB59C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827" y="703038"/>
            <a:ext cx="10788909" cy="567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3EA849F1-F7E1-4ABD-6B68-560ECC7F858F}"/>
              </a:ext>
            </a:extLst>
          </p:cNvPr>
          <p:cNvSpPr/>
          <p:nvPr/>
        </p:nvSpPr>
        <p:spPr>
          <a:xfrm rot="16200000">
            <a:off x="2076291" y="682527"/>
            <a:ext cx="8092966" cy="5424622"/>
          </a:xfrm>
          <a:prstGeom prst="rect">
            <a:avLst/>
          </a:prstGeom>
          <a:gradFill flip="none" rotWithShape="1">
            <a:gsLst>
              <a:gs pos="67000">
                <a:schemeClr val="dk1">
                  <a:lumMod val="6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Google Shape;134;p32">
            <a:extLst>
              <a:ext uri="{FF2B5EF4-FFF2-40B4-BE49-F238E27FC236}">
                <a16:creationId xmlns:a16="http://schemas.microsoft.com/office/drawing/2014/main" id="{BFBDBE15-A677-C74E-194E-E500F394F469}"/>
              </a:ext>
            </a:extLst>
          </p:cNvPr>
          <p:cNvSpPr txBox="1">
            <a:spLocks/>
          </p:cNvSpPr>
          <p:nvPr/>
        </p:nvSpPr>
        <p:spPr>
          <a:xfrm>
            <a:off x="6895070" y="617732"/>
            <a:ext cx="5208463" cy="134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tabLst/>
              <a:defRPr/>
            </a:pPr>
            <a:r>
              <a:rPr lang="hr-HR" sz="4800" i="1" kern="0" dirty="0" err="1">
                <a:solidFill>
                  <a:srgbClr val="FFFFFF"/>
                </a:solidFill>
              </a:rPr>
              <a:t>Perserverance</a:t>
            </a:r>
            <a:endParaRPr kumimoji="0" lang="hr-HR" sz="48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sym typeface="Russo One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E241072-28EA-CEF6-FD71-B054DF3ED363}"/>
              </a:ext>
            </a:extLst>
          </p:cNvPr>
          <p:cNvGrpSpPr/>
          <p:nvPr/>
        </p:nvGrpSpPr>
        <p:grpSpPr>
          <a:xfrm>
            <a:off x="13727309" y="2731358"/>
            <a:ext cx="3167630" cy="1484007"/>
            <a:chOff x="9187124" y="2651348"/>
            <a:chExt cx="3167630" cy="1484007"/>
          </a:xfrm>
        </p:grpSpPr>
        <p:sp>
          <p:nvSpPr>
            <p:cNvPr id="5" name="Google Shape;134;p32">
              <a:extLst>
                <a:ext uri="{FF2B5EF4-FFF2-40B4-BE49-F238E27FC236}">
                  <a16:creationId xmlns:a16="http://schemas.microsoft.com/office/drawing/2014/main" id="{C9491EAC-8B88-317A-CFDA-A97EF28AF4F1}"/>
                </a:ext>
              </a:extLst>
            </p:cNvPr>
            <p:cNvSpPr txBox="1">
              <a:spLocks/>
            </p:cNvSpPr>
            <p:nvPr/>
          </p:nvSpPr>
          <p:spPr>
            <a:xfrm>
              <a:off x="9187124" y="3371533"/>
              <a:ext cx="3167630" cy="76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SHERLOC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 Ultraljubičasti spektrometar</a:t>
              </a:r>
            </a:p>
          </p:txBody>
        </p:sp>
        <p:cxnSp>
          <p:nvCxnSpPr>
            <p:cNvPr id="6" name="Ravni poveznik 5">
              <a:extLst>
                <a:ext uri="{FF2B5EF4-FFF2-40B4-BE49-F238E27FC236}">
                  <a16:creationId xmlns:a16="http://schemas.microsoft.com/office/drawing/2014/main" id="{40605B81-AE8F-5ECC-42A3-1A1028CC42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23813" y="2651348"/>
              <a:ext cx="857842" cy="75208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F87BD3E7-ACC3-04CC-B811-BA47C5DCF100}"/>
              </a:ext>
            </a:extLst>
          </p:cNvPr>
          <p:cNvGrpSpPr/>
          <p:nvPr/>
        </p:nvGrpSpPr>
        <p:grpSpPr>
          <a:xfrm>
            <a:off x="11322277" y="-2208665"/>
            <a:ext cx="5089423" cy="1240478"/>
            <a:chOff x="12072473" y="147516"/>
            <a:chExt cx="5089423" cy="1240478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B896A5B4-C3C0-2E38-6FE3-68E43C6AB3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72473" y="600115"/>
              <a:ext cx="594677" cy="78787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oogle Shape;134;p32">
              <a:extLst>
                <a:ext uri="{FF2B5EF4-FFF2-40B4-BE49-F238E27FC236}">
                  <a16:creationId xmlns:a16="http://schemas.microsoft.com/office/drawing/2014/main" id="{9C1E426C-8D85-98C9-B29A-3C351B70506B}"/>
                </a:ext>
              </a:extLst>
            </p:cNvPr>
            <p:cNvSpPr txBox="1">
              <a:spLocks/>
            </p:cNvSpPr>
            <p:nvPr/>
          </p:nvSpPr>
          <p:spPr>
            <a:xfrm>
              <a:off x="12673093" y="147516"/>
              <a:ext cx="4488803" cy="94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SuperCam</a:t>
              </a:r>
              <a:endParaRPr lang="hr-HR" sz="2000" dirty="0">
                <a:solidFill>
                  <a:schemeClr val="bg1"/>
                </a:solidFill>
                <a:latin typeface="Neue Montreal" panose="00000500000000000000" pitchFamily="50" charset="-18"/>
              </a:endParaRP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Snima slike i zvuk, analizira kemijski sastav,   proučava minerale</a:t>
              </a:r>
              <a:endParaRPr lang="hr-HR" sz="14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E55A9AE8-B081-8250-5B82-8EB7DD5DF048}"/>
              </a:ext>
            </a:extLst>
          </p:cNvPr>
          <p:cNvGrpSpPr/>
          <p:nvPr/>
        </p:nvGrpSpPr>
        <p:grpSpPr>
          <a:xfrm>
            <a:off x="231659" y="8049787"/>
            <a:ext cx="4368716" cy="2141189"/>
            <a:chOff x="9515378" y="2748751"/>
            <a:chExt cx="4368716" cy="2141189"/>
          </a:xfrm>
        </p:grpSpPr>
        <p:sp>
          <p:nvSpPr>
            <p:cNvPr id="15" name="Google Shape;134;p32">
              <a:extLst>
                <a:ext uri="{FF2B5EF4-FFF2-40B4-BE49-F238E27FC236}">
                  <a16:creationId xmlns:a16="http://schemas.microsoft.com/office/drawing/2014/main" id="{70C84EC7-4850-DAD5-DF7E-EE330D0263E0}"/>
                </a:ext>
              </a:extLst>
            </p:cNvPr>
            <p:cNvSpPr txBox="1">
              <a:spLocks/>
            </p:cNvSpPr>
            <p:nvPr/>
          </p:nvSpPr>
          <p:spPr>
            <a:xfrm>
              <a:off x="9515378" y="4502558"/>
              <a:ext cx="4368716" cy="387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MOXIE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Proizvodi kisik iz </a:t>
              </a:r>
              <a:r>
                <a:rPr lang="hr-HR" sz="1600" dirty="0" err="1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Marsovog</a:t>
              </a: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 ugljikovog dioksida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  <p:cxnSp>
          <p:nvCxnSpPr>
            <p:cNvPr id="16" name="Ravni poveznik 15">
              <a:extLst>
                <a:ext uri="{FF2B5EF4-FFF2-40B4-BE49-F238E27FC236}">
                  <a16:creationId xmlns:a16="http://schemas.microsoft.com/office/drawing/2014/main" id="{4BB034D4-8FCC-97CF-7251-E25EA947EC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5249" y="2748751"/>
              <a:ext cx="1619166" cy="1674767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46344549-A986-7765-CDAE-7D6B8582783B}"/>
              </a:ext>
            </a:extLst>
          </p:cNvPr>
          <p:cNvGrpSpPr/>
          <p:nvPr/>
        </p:nvGrpSpPr>
        <p:grpSpPr>
          <a:xfrm>
            <a:off x="-5310367" y="2574469"/>
            <a:ext cx="2967618" cy="622471"/>
            <a:chOff x="10373731" y="3463162"/>
            <a:chExt cx="2967618" cy="622471"/>
          </a:xfrm>
        </p:grpSpPr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8B3682AA-5DD3-1060-C2F1-23785A6BDE3B}"/>
                </a:ext>
              </a:extLst>
            </p:cNvPr>
            <p:cNvCxnSpPr>
              <a:cxnSpLocks/>
            </p:cNvCxnSpPr>
            <p:nvPr/>
          </p:nvCxnSpPr>
          <p:spPr>
            <a:xfrm>
              <a:off x="12484991" y="3934667"/>
              <a:ext cx="856358" cy="15096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Google Shape;134;p32">
              <a:extLst>
                <a:ext uri="{FF2B5EF4-FFF2-40B4-BE49-F238E27FC236}">
                  <a16:creationId xmlns:a16="http://schemas.microsoft.com/office/drawing/2014/main" id="{E9F216E1-685D-3768-A0AE-DE05B0A8FAF9}"/>
                </a:ext>
              </a:extLst>
            </p:cNvPr>
            <p:cNvSpPr txBox="1">
              <a:spLocks/>
            </p:cNvSpPr>
            <p:nvPr/>
          </p:nvSpPr>
          <p:spPr>
            <a:xfrm>
              <a:off x="10373731" y="3463162"/>
              <a:ext cx="2206254" cy="622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RIMFAX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Radar koji ispituje tlo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44155AB-AC4D-06DC-9B14-E4BD5E062649}"/>
              </a:ext>
            </a:extLst>
          </p:cNvPr>
          <p:cNvGrpSpPr/>
          <p:nvPr/>
        </p:nvGrpSpPr>
        <p:grpSpPr>
          <a:xfrm>
            <a:off x="14107802" y="1149941"/>
            <a:ext cx="5802914" cy="837362"/>
            <a:chOff x="6062391" y="1607767"/>
            <a:chExt cx="5802914" cy="837362"/>
          </a:xfrm>
        </p:grpSpPr>
        <p:cxnSp>
          <p:nvCxnSpPr>
            <p:cNvPr id="21" name="Ravni poveznik 20">
              <a:extLst>
                <a:ext uri="{FF2B5EF4-FFF2-40B4-BE49-F238E27FC236}">
                  <a16:creationId xmlns:a16="http://schemas.microsoft.com/office/drawing/2014/main" id="{8C327FC6-9297-5011-FE3D-2EFCBDEA1D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2391" y="1945377"/>
              <a:ext cx="1728640" cy="49975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134;p32">
              <a:extLst>
                <a:ext uri="{FF2B5EF4-FFF2-40B4-BE49-F238E27FC236}">
                  <a16:creationId xmlns:a16="http://schemas.microsoft.com/office/drawing/2014/main" id="{507CFDBA-A760-EFDB-2ED1-457F734B364F}"/>
                </a:ext>
              </a:extLst>
            </p:cNvPr>
            <p:cNvSpPr txBox="1">
              <a:spLocks/>
            </p:cNvSpPr>
            <p:nvPr/>
          </p:nvSpPr>
          <p:spPr>
            <a:xfrm>
              <a:off x="7805826" y="1607767"/>
              <a:ext cx="4059479" cy="637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Marsov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 analizator dinamike okoliša (MEDA)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1072E7C6-0DB9-243A-EE78-C3D9254C5334}"/>
              </a:ext>
            </a:extLst>
          </p:cNvPr>
          <p:cNvGrpSpPr/>
          <p:nvPr/>
        </p:nvGrpSpPr>
        <p:grpSpPr>
          <a:xfrm>
            <a:off x="402720" y="-2978880"/>
            <a:ext cx="4805864" cy="1283889"/>
            <a:chOff x="10654122" y="2519904"/>
            <a:chExt cx="4805864" cy="1283889"/>
          </a:xfrm>
        </p:grpSpPr>
        <p:cxnSp>
          <p:nvCxnSpPr>
            <p:cNvPr id="24" name="Ravni poveznik 23">
              <a:extLst>
                <a:ext uri="{FF2B5EF4-FFF2-40B4-BE49-F238E27FC236}">
                  <a16:creationId xmlns:a16="http://schemas.microsoft.com/office/drawing/2014/main" id="{DEA2482E-148F-BC16-3C3B-9A5E74D57FF1}"/>
                </a:ext>
              </a:extLst>
            </p:cNvPr>
            <p:cNvCxnSpPr>
              <a:cxnSpLocks/>
            </p:cNvCxnSpPr>
            <p:nvPr/>
          </p:nvCxnSpPr>
          <p:spPr>
            <a:xfrm>
              <a:off x="12503513" y="3195350"/>
              <a:ext cx="1306937" cy="60844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Google Shape;134;p32">
              <a:extLst>
                <a:ext uri="{FF2B5EF4-FFF2-40B4-BE49-F238E27FC236}">
                  <a16:creationId xmlns:a16="http://schemas.microsoft.com/office/drawing/2014/main" id="{3826F93F-C696-FF64-2DCE-05D05199A3DE}"/>
                </a:ext>
              </a:extLst>
            </p:cNvPr>
            <p:cNvSpPr txBox="1">
              <a:spLocks/>
            </p:cNvSpPr>
            <p:nvPr/>
          </p:nvSpPr>
          <p:spPr>
            <a:xfrm>
              <a:off x="10654122" y="2519904"/>
              <a:ext cx="4805864" cy="622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 err="1">
                  <a:solidFill>
                    <a:schemeClr val="bg1"/>
                  </a:solidFill>
                  <a:latin typeface="Neue Montreal" panose="00000500000000000000" pitchFamily="50" charset="-18"/>
                </a:rPr>
                <a:t>Mastcam</a:t>
              </a: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-Z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effectLst/>
                  <a:latin typeface="Neue Montreal" panose="00000500000000000000" pitchFamily="50" charset="-18"/>
                </a:rPr>
                <a:t>- Napredni sustav kamera</a:t>
              </a:r>
              <a:endParaRPr lang="hr-HR" sz="12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endParaRP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2D19871-CA7B-0BAD-17C0-73F20794E9AB}"/>
              </a:ext>
            </a:extLst>
          </p:cNvPr>
          <p:cNvGrpSpPr/>
          <p:nvPr/>
        </p:nvGrpSpPr>
        <p:grpSpPr>
          <a:xfrm>
            <a:off x="10187769" y="7948032"/>
            <a:ext cx="3167630" cy="1677001"/>
            <a:chOff x="8692216" y="2412412"/>
            <a:chExt cx="3167630" cy="1677001"/>
          </a:xfrm>
        </p:grpSpPr>
        <p:sp>
          <p:nvSpPr>
            <p:cNvPr id="27" name="Google Shape;134;p32">
              <a:extLst>
                <a:ext uri="{FF2B5EF4-FFF2-40B4-BE49-F238E27FC236}">
                  <a16:creationId xmlns:a16="http://schemas.microsoft.com/office/drawing/2014/main" id="{D8530015-B0F4-795D-42D6-88C8D4FEE783}"/>
                </a:ext>
              </a:extLst>
            </p:cNvPr>
            <p:cNvSpPr txBox="1">
              <a:spLocks/>
            </p:cNvSpPr>
            <p:nvPr/>
          </p:nvSpPr>
          <p:spPr>
            <a:xfrm>
              <a:off x="8692216" y="3325591"/>
              <a:ext cx="3167630" cy="76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Russo One"/>
                <a:buNone/>
                <a:defRPr sz="6400" b="0" i="0" u="none" strike="noStrike" cap="none">
                  <a:solidFill>
                    <a:schemeClr val="lt1"/>
                  </a:solidFill>
                  <a:latin typeface="Russo One"/>
                  <a:ea typeface="Russo One"/>
                  <a:cs typeface="Russo One"/>
                  <a:sym typeface="Russo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Bebas Neue"/>
                <a:buNone/>
                <a:defRPr sz="6933" b="0" i="0" u="none" strike="noStrike" cap="none">
                  <a:solidFill>
                    <a:srgbClr val="191919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20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PIXL</a:t>
              </a:r>
            </a:p>
            <a:p>
              <a:pPr>
                <a:buClr>
                  <a:schemeClr val="bg1">
                    <a:lumMod val="85000"/>
                  </a:schemeClr>
                </a:buClr>
                <a:buSzPct val="120000"/>
              </a:pPr>
              <a:r>
                <a:rPr lang="hr-HR" sz="1600" dirty="0">
                  <a:solidFill>
                    <a:schemeClr val="bg1"/>
                  </a:solidFill>
                  <a:latin typeface="Neue Montreal" panose="00000500000000000000" pitchFamily="50" charset="-18"/>
                </a:rPr>
                <a:t>- Rendgenski spektrometar</a:t>
              </a:r>
            </a:p>
          </p:txBody>
        </p:sp>
        <p:cxnSp>
          <p:nvCxnSpPr>
            <p:cNvPr id="28" name="Ravni poveznik 27">
              <a:extLst>
                <a:ext uri="{FF2B5EF4-FFF2-40B4-BE49-F238E27FC236}">
                  <a16:creationId xmlns:a16="http://schemas.microsoft.com/office/drawing/2014/main" id="{ACD548BC-9629-870A-83AB-4CE759BE62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9512" y="2412412"/>
              <a:ext cx="415797" cy="99022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Google Shape;134;p32">
            <a:extLst>
              <a:ext uri="{FF2B5EF4-FFF2-40B4-BE49-F238E27FC236}">
                <a16:creationId xmlns:a16="http://schemas.microsoft.com/office/drawing/2014/main" id="{15DB5037-6472-ABFF-86C1-AD177C9C8AB8}"/>
              </a:ext>
            </a:extLst>
          </p:cNvPr>
          <p:cNvSpPr txBox="1">
            <a:spLocks/>
          </p:cNvSpPr>
          <p:nvPr/>
        </p:nvSpPr>
        <p:spPr>
          <a:xfrm>
            <a:off x="5458626" y="1331464"/>
            <a:ext cx="6716108" cy="511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sso One"/>
              <a:buNone/>
              <a:defRPr sz="64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Percy je lansiran 30. srpnja 2020. u sklopu misije Mars 2020.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Sletio je u Jezero krater 18. veljače 2021.</a:t>
            </a:r>
          </a:p>
          <a:p>
            <a:pPr>
              <a:buClr>
                <a:schemeClr val="bg1">
                  <a:lumMod val="85000"/>
                </a:schemeClr>
              </a:buClr>
              <a:buSzPct val="120000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je na Mars sa sobom odnio letjelicu Ingenuity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Glavni cilj rovera je proućavanje kratera Jezero i istraživanje znakova prošlog života na Marsu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pl-PL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Rover će prikupljati uzorke stijena sa Marsa</a:t>
            </a: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/>
              </a:solidFill>
              <a:latin typeface="Neue Montreal" panose="00000500000000000000" pitchFamily="50" charset="-18"/>
            </a:endParaRPr>
          </a:p>
          <a:p>
            <a:pPr marL="342900" indent="-342900">
              <a:buClr>
                <a:schemeClr val="bg1">
                  <a:lumMod val="8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S</a:t>
            </a:r>
            <a:r>
              <a:rPr lang="hr-HR" sz="2000" dirty="0">
                <a:solidFill>
                  <a:schemeClr val="bg1"/>
                </a:solidFill>
                <a:effectLst/>
                <a:latin typeface="Neue Montreal" panose="00000500000000000000" pitchFamily="50" charset="-18"/>
              </a:rPr>
              <a:t>a</a:t>
            </a:r>
            <a:r>
              <a:rPr lang="hr-HR" sz="2000" dirty="0">
                <a:solidFill>
                  <a:schemeClr val="bg1"/>
                </a:solidFill>
                <a:latin typeface="Neue Montreal" panose="00000500000000000000" pitchFamily="50" charset="-18"/>
              </a:rPr>
              <a:t> sobom nosi sedam novih instrumenata</a:t>
            </a:r>
            <a:endParaRPr lang="hr-HR" sz="2000" dirty="0">
              <a:solidFill>
                <a:schemeClr val="bg1"/>
              </a:solidFill>
              <a:effectLst/>
              <a:latin typeface="Neue Montreal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75874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2316</Words>
  <Application>Microsoft Office PowerPoint</Application>
  <PresentationFormat>Široki zaslon</PresentationFormat>
  <Paragraphs>430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9" baseType="lpstr">
      <vt:lpstr>Arial</vt:lpstr>
      <vt:lpstr>Arial</vt:lpstr>
      <vt:lpstr>Calibri</vt:lpstr>
      <vt:lpstr>Calibri Light</vt:lpstr>
      <vt:lpstr>Neue Montreal</vt:lpstr>
      <vt:lpstr>Russo One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Domagoj Petz</dc:creator>
  <cp:lastModifiedBy>Mirta Lulić</cp:lastModifiedBy>
  <cp:revision>36</cp:revision>
  <dcterms:created xsi:type="dcterms:W3CDTF">2023-05-31T14:19:07Z</dcterms:created>
  <dcterms:modified xsi:type="dcterms:W3CDTF">2023-10-09T17:25:29Z</dcterms:modified>
</cp:coreProperties>
</file>