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9"/>
  </p:notesMasterIdLst>
  <p:handoutMasterIdLst>
    <p:handoutMasterId r:id="rId20"/>
  </p:handoutMasterIdLst>
  <p:sldIdLst>
    <p:sldId id="268" r:id="rId3"/>
    <p:sldId id="285" r:id="rId4"/>
    <p:sldId id="272" r:id="rId5"/>
    <p:sldId id="273" r:id="rId6"/>
    <p:sldId id="274" r:id="rId7"/>
    <p:sldId id="275" r:id="rId8"/>
    <p:sldId id="276" r:id="rId9"/>
    <p:sldId id="277" r:id="rId10"/>
    <p:sldId id="278" r:id="rId11"/>
    <p:sldId id="283" r:id="rId12"/>
    <p:sldId id="279" r:id="rId13"/>
    <p:sldId id="284" r:id="rId14"/>
    <p:sldId id="280" r:id="rId15"/>
    <p:sldId id="281" r:id="rId16"/>
    <p:sldId id="282" r:id="rId17"/>
    <p:sldId id="270" r:id="rId18"/>
  </p:sldIdLst>
  <p:sldSz cx="9144000" cy="6858000" type="screen4x3"/>
  <p:notesSz cx="6858000" cy="9144000"/>
  <p:embeddedFontLst>
    <p:embeddedFont>
      <p:font typeface="Roboto" panose="02000000000000000000" pitchFamily="2" charset="0"/>
      <p:regular r:id="rId21"/>
      <p:bold r:id="rId22"/>
      <p:italic r:id="rId23"/>
      <p:boldItalic r:id="rId24"/>
    </p:embeddedFont>
    <p:embeddedFont>
      <p:font typeface="Twinkl" panose="020000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4"/>
    <a:srgbClr val="ADD479"/>
    <a:srgbClr val="85BD33"/>
    <a:srgbClr val="0076B0"/>
    <a:srgbClr val="00544C"/>
    <a:srgbClr val="90C8E5"/>
    <a:srgbClr val="8ACBC0"/>
    <a:srgbClr val="537620"/>
    <a:srgbClr val="689429"/>
    <a:srgbClr val="232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p:normalViewPr>
  <p:slideViewPr>
    <p:cSldViewPr snapToGrid="0" showGuides="1">
      <p:cViewPr varScale="1">
        <p:scale>
          <a:sx n="94" d="100"/>
          <a:sy n="94" d="100"/>
        </p:scale>
        <p:origin x="1566"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8552328" y="6642846"/>
            <a:ext cx="591671" cy="21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3604852"/>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2" name="Rectangle 1">
            <a:extLst>
              <a:ext uri="{FF2B5EF4-FFF2-40B4-BE49-F238E27FC236}">
                <a16:creationId xmlns:a16="http://schemas.microsoft.com/office/drawing/2014/main" id="{831FCADC-C0C1-A512-A0E6-00735A98EE23}"/>
              </a:ext>
            </a:extLst>
          </p:cNvPr>
          <p:cNvSpPr/>
          <p:nvPr userDrawn="1"/>
        </p:nvSpPr>
        <p:spPr>
          <a:xfrm>
            <a:off x="743835" y="1681195"/>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2415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68A1FF57-B384-4DE7-C4B2-E9CB04D2740F}"/>
              </a:ext>
            </a:extLst>
          </p:cNvPr>
          <p:cNvSpPr/>
          <p:nvPr userDrawn="1"/>
        </p:nvSpPr>
        <p:spPr>
          <a:xfrm>
            <a:off x="8552328" y="6642846"/>
            <a:ext cx="591671" cy="21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adient Backgroun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417EE66-F039-7DE8-EEF3-B227E89B3FA4}"/>
              </a:ext>
            </a:extLst>
          </p:cNvPr>
          <p:cNvSpPr/>
          <p:nvPr userDrawn="1"/>
        </p:nvSpPr>
        <p:spPr>
          <a:xfrm>
            <a:off x="8552328" y="6642846"/>
            <a:ext cx="591671" cy="21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84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007BB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007BB4"/>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07BB4"/>
                </a:solidFill>
                <a:latin typeface="Roboto" panose="02000000000000000000" pitchFamily="2" charset="0"/>
                <a:ea typeface="Roboto" panose="02000000000000000000" pitchFamily="2" charset="0"/>
              </a:rPr>
              <a:t>Disclaimers</a:t>
            </a:r>
            <a:endParaRPr lang="en-GB" sz="2800" b="1" dirty="0">
              <a:solidFill>
                <a:srgbClr val="007BB4"/>
              </a:solidFill>
            </a:endParaRPr>
          </a:p>
        </p:txBody>
      </p:sp>
      <p:grpSp>
        <p:nvGrpSpPr>
          <p:cNvPr id="2" name="Group 1">
            <a:extLst>
              <a:ext uri="{FF2B5EF4-FFF2-40B4-BE49-F238E27FC236}">
                <a16:creationId xmlns:a16="http://schemas.microsoft.com/office/drawing/2014/main" id="{0093E407-FF33-6CAF-1545-ACAE4AA573BB}"/>
              </a:ext>
            </a:extLst>
          </p:cNvPr>
          <p:cNvGrpSpPr/>
          <p:nvPr userDrawn="1"/>
        </p:nvGrpSpPr>
        <p:grpSpPr>
          <a:xfrm>
            <a:off x="743835" y="3604852"/>
            <a:ext cx="7644513" cy="1571953"/>
            <a:chOff x="743837" y="1344834"/>
            <a:chExt cx="7644513" cy="1571953"/>
          </a:xfrm>
        </p:grpSpPr>
        <p:sp>
          <p:nvSpPr>
            <p:cNvPr id="3" name="Rectangle 2">
              <a:extLst>
                <a:ext uri="{FF2B5EF4-FFF2-40B4-BE49-F238E27FC236}">
                  <a16:creationId xmlns:a16="http://schemas.microsoft.com/office/drawing/2014/main" id="{8D1CBD9A-FB35-7934-3ED2-508A005A5FF8}"/>
                </a:ext>
              </a:extLst>
            </p:cNvPr>
            <p:cNvSpPr/>
            <p:nvPr/>
          </p:nvSpPr>
          <p:spPr>
            <a:xfrm>
              <a:off x="743837" y="1344834"/>
              <a:ext cx="1266195" cy="273960"/>
            </a:xfrm>
            <a:prstGeom prst="rect">
              <a:avLst/>
            </a:prstGeom>
            <a:solidFill>
              <a:srgbClr val="007BB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 name="Rectangle 3">
              <a:extLst>
                <a:ext uri="{FF2B5EF4-FFF2-40B4-BE49-F238E27FC236}">
                  <a16:creationId xmlns:a16="http://schemas.microsoft.com/office/drawing/2014/main" id="{FAD24982-56B6-AAAE-AEFE-E38DA9E720C7}"/>
                </a:ext>
              </a:extLst>
            </p:cNvPr>
            <p:cNvSpPr/>
            <p:nvPr/>
          </p:nvSpPr>
          <p:spPr>
            <a:xfrm>
              <a:off x="755650" y="1618794"/>
              <a:ext cx="7632700" cy="1297993"/>
            </a:xfrm>
            <a:prstGeom prst="rect">
              <a:avLst/>
            </a:prstGeom>
            <a:noFill/>
            <a:ln w="19050">
              <a:solidFill>
                <a:srgbClr val="007BB4"/>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357706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462528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hyperlink" Target="https://www.twinkl.co.uk/" TargetMode="External"/><Relationship Id="rId5" Type="http://schemas.openxmlformats.org/officeDocument/2006/relationships/slideLayout" Target="../slideLayouts/slideLayout10.xml"/><Relationship Id="rId10" Type="http://schemas.openxmlformats.org/officeDocument/2006/relationships/image" Target="../media/image1.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6" r:id="rId5"/>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11"/>
            <a:extLst>
              <a:ext uri="{FF2B5EF4-FFF2-40B4-BE49-F238E27FC236}">
                <a16:creationId xmlns:a16="http://schemas.microsoft.com/office/drawing/2014/main" id="{8E0761B6-64B0-C58E-4B25-9A59D64C8914}"/>
              </a:ext>
            </a:extLst>
          </p:cNvPr>
          <p:cNvSpPr/>
          <p:nvPr userDrawn="1"/>
        </p:nvSpPr>
        <p:spPr>
          <a:xfrm>
            <a:off x="8552328" y="6642846"/>
            <a:ext cx="591671" cy="21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74" r:id="rId4"/>
    <p:sldLayoutId id="2147483675"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13.xml"/><Relationship Id="rId7" Type="http://schemas.openxmlformats.org/officeDocument/2006/relationships/slide" Target="slide14.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12.svg"/><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37.pn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12.xml"/><Relationship Id="rId7" Type="http://schemas.openxmlformats.org/officeDocument/2006/relationships/image" Target="../media/image27.sv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slide" Target="slide10.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4.png"/><Relationship Id="rId7" Type="http://schemas.openxmlformats.org/officeDocument/2006/relationships/image" Target="../media/image41.png"/><Relationship Id="rId2" Type="http://schemas.openxmlformats.org/officeDocument/2006/relationships/slide" Target="slide11.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slide" Target="slide10.xml"/><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8.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27.svg"/><Relationship Id="rId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image" Target="../media/image27.svg"/><Relationship Id="rId5" Type="http://schemas.openxmlformats.org/officeDocument/2006/relationships/image" Target="../media/image53.pn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6.xml"/><Relationship Id="rId7" Type="http://schemas.openxmlformats.org/officeDocument/2006/relationships/image" Target="../media/image13.png"/><Relationship Id="rId12"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0.png"/><Relationship Id="rId5" Type="http://schemas.openxmlformats.org/officeDocument/2006/relationships/image" Target="../media/image57.sv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teacher-organisation-eyfs-early-years/early-years-organised-events/earth-day-organised-events-awareness-days-weeks-early-years" TargetMode="External"/><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teacher-organisation-eyfs-early-years/early-years-organised-events/earth-day-organised-events-awareness-days-weeks-early-years" TargetMode="Externa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6.xml"/><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8.xml"/><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slide" Target="slide7.xml"/><Relationship Id="rId10" Type="http://schemas.openxmlformats.org/officeDocument/2006/relationships/image" Target="../media/image12.svg"/><Relationship Id="rId4" Type="http://schemas.openxmlformats.org/officeDocument/2006/relationships/slide" Target="slide9.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slide" Target="slide6.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9.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slide" Target="slide6.xm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AEEE3F-6FA6-8C08-4530-E0C10BEB873B}"/>
            </a:ext>
          </a:extLst>
        </p:cNvPr>
        <p:cNvGrpSpPr/>
        <p:nvPr/>
      </p:nvGrpSpPr>
      <p:grpSpPr>
        <a:xfrm>
          <a:off x="0" y="0"/>
          <a:ext cx="0" cy="0"/>
          <a:chOff x="0" y="0"/>
          <a:chExt cx="0" cy="0"/>
        </a:xfrm>
      </p:grpSpPr>
      <p:sp>
        <p:nvSpPr>
          <p:cNvPr id="24" name="Text Box">
            <a:extLst>
              <a:ext uri="{FF2B5EF4-FFF2-40B4-BE49-F238E27FC236}">
                <a16:creationId xmlns:a16="http://schemas.microsoft.com/office/drawing/2014/main" id="{439BF9E9-7B36-9D4C-E8D4-3312FB46AC95}"/>
              </a:ext>
            </a:extLst>
          </p:cNvPr>
          <p:cNvSpPr/>
          <p:nvPr/>
        </p:nvSpPr>
        <p:spPr>
          <a:xfrm flipH="1">
            <a:off x="388747" y="2821020"/>
            <a:ext cx="8215502" cy="3647781"/>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r>
              <a:rPr lang="en-GB" dirty="0">
                <a:solidFill>
                  <a:schemeClr val="tx1">
                    <a:lumMod val="90000"/>
                    <a:lumOff val="10000"/>
                  </a:schemeClr>
                </a:solidFill>
              </a:rPr>
              <a:t>How do you think these activities help to look after our planet?</a:t>
            </a:r>
          </a:p>
          <a:p>
            <a:pPr algn="ctr"/>
            <a:r>
              <a:rPr lang="en-GB" dirty="0">
                <a:solidFill>
                  <a:schemeClr val="tx1">
                    <a:lumMod val="90000"/>
                    <a:lumOff val="10000"/>
                  </a:schemeClr>
                </a:solidFill>
              </a:rPr>
              <a:t>Click on a picture below to find out more!</a:t>
            </a:r>
          </a:p>
        </p:txBody>
      </p:sp>
      <p:sp>
        <p:nvSpPr>
          <p:cNvPr id="10" name="Text Box">
            <a:extLst>
              <a:ext uri="{FF2B5EF4-FFF2-40B4-BE49-F238E27FC236}">
                <a16:creationId xmlns:a16="http://schemas.microsoft.com/office/drawing/2014/main" id="{74351FC0-AB73-2750-00F9-61997E436279}"/>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Looking After Our Planet</a:t>
            </a:r>
          </a:p>
        </p:txBody>
      </p:sp>
      <p:sp>
        <p:nvSpPr>
          <p:cNvPr id="13" name="Oval 12">
            <a:hlinkClick r:id="rId3" action="ppaction://hlinksldjump"/>
            <a:extLst>
              <a:ext uri="{FF2B5EF4-FFF2-40B4-BE49-F238E27FC236}">
                <a16:creationId xmlns:a16="http://schemas.microsoft.com/office/drawing/2014/main" id="{BBCA2A88-D1F2-D16A-DD25-ACE0000C01A1}"/>
              </a:ext>
            </a:extLst>
          </p:cNvPr>
          <p:cNvSpPr/>
          <p:nvPr/>
        </p:nvSpPr>
        <p:spPr>
          <a:xfrm>
            <a:off x="3341654" y="3721415"/>
            <a:ext cx="2297151" cy="2297151"/>
          </a:xfrm>
          <a:prstGeom prst="ellipse">
            <a:avLst/>
          </a:prstGeom>
          <a:solidFill>
            <a:srgbClr val="ADD479"/>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hlinkClick r:id="rId3" action="ppaction://hlinksldjump"/>
            <a:extLst>
              <a:ext uri="{FF2B5EF4-FFF2-40B4-BE49-F238E27FC236}">
                <a16:creationId xmlns:a16="http://schemas.microsoft.com/office/drawing/2014/main" id="{8ED51960-5A0E-65CE-EAD5-F941CF964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8712" y="3616116"/>
            <a:ext cx="1223033" cy="2097424"/>
          </a:xfrm>
          <a:prstGeom prst="rect">
            <a:avLst/>
          </a:prstGeom>
        </p:spPr>
      </p:pic>
      <p:sp>
        <p:nvSpPr>
          <p:cNvPr id="8" name="Text Box">
            <a:hlinkClick r:id="rId3" action="ppaction://hlinksldjump"/>
            <a:extLst>
              <a:ext uri="{FF2B5EF4-FFF2-40B4-BE49-F238E27FC236}">
                <a16:creationId xmlns:a16="http://schemas.microsoft.com/office/drawing/2014/main" id="{29EB4E98-013A-B2EB-640F-C57C0C4AA067}"/>
              </a:ext>
            </a:extLst>
          </p:cNvPr>
          <p:cNvSpPr/>
          <p:nvPr/>
        </p:nvSpPr>
        <p:spPr>
          <a:xfrm>
            <a:off x="3043420" y="5500919"/>
            <a:ext cx="2742959" cy="772107"/>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use eco-friendly</a:t>
            </a:r>
            <a:br>
              <a:rPr lang="en-GB" dirty="0">
                <a:solidFill>
                  <a:schemeClr val="tx1"/>
                </a:solidFill>
              </a:rPr>
            </a:br>
            <a:r>
              <a:rPr lang="en-GB" dirty="0">
                <a:solidFill>
                  <a:schemeClr val="tx1"/>
                </a:solidFill>
              </a:rPr>
              <a:t>products and less plastic </a:t>
            </a:r>
          </a:p>
        </p:txBody>
      </p:sp>
      <p:sp>
        <p:nvSpPr>
          <p:cNvPr id="11" name="Oval 10">
            <a:hlinkClick r:id="rId5" action="ppaction://hlinksldjump"/>
            <a:extLst>
              <a:ext uri="{FF2B5EF4-FFF2-40B4-BE49-F238E27FC236}">
                <a16:creationId xmlns:a16="http://schemas.microsoft.com/office/drawing/2014/main" id="{0E0487A2-7555-65C9-EF85-E3F46C70C3F0}"/>
              </a:ext>
            </a:extLst>
          </p:cNvPr>
          <p:cNvSpPr/>
          <p:nvPr/>
        </p:nvSpPr>
        <p:spPr>
          <a:xfrm>
            <a:off x="638577" y="3616116"/>
            <a:ext cx="2297151" cy="2297151"/>
          </a:xfrm>
          <a:prstGeom prst="ellipse">
            <a:avLst/>
          </a:prstGeom>
          <a:solidFill>
            <a:srgbClr val="00544C"/>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Box">
            <a:hlinkClick r:id="rId5" action="ppaction://hlinksldjump"/>
            <a:extLst>
              <a:ext uri="{FF2B5EF4-FFF2-40B4-BE49-F238E27FC236}">
                <a16:creationId xmlns:a16="http://schemas.microsoft.com/office/drawing/2014/main" id="{3BC881AE-9493-E6DA-F541-F7A7F616C013}"/>
              </a:ext>
            </a:extLst>
          </p:cNvPr>
          <p:cNvSpPr/>
          <p:nvPr/>
        </p:nvSpPr>
        <p:spPr>
          <a:xfrm>
            <a:off x="749984" y="5527824"/>
            <a:ext cx="2074335" cy="495108"/>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lumMod val="90000"/>
                    <a:lumOff val="10000"/>
                  </a:schemeClr>
                </a:solidFill>
              </a:rPr>
              <a:t>turn off lights</a:t>
            </a:r>
          </a:p>
        </p:txBody>
      </p:sp>
      <p:pic>
        <p:nvPicPr>
          <p:cNvPr id="20" name="Picture 19">
            <a:hlinkClick r:id="rId5" action="ppaction://hlinksldjump"/>
            <a:extLst>
              <a:ext uri="{FF2B5EF4-FFF2-40B4-BE49-F238E27FC236}">
                <a16:creationId xmlns:a16="http://schemas.microsoft.com/office/drawing/2014/main" id="{AEBD9B20-DE53-74E5-1D03-7C92D33D94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95350" y="3949691"/>
            <a:ext cx="1224755" cy="1391189"/>
          </a:xfrm>
          <a:prstGeom prst="rect">
            <a:avLst/>
          </a:prstGeom>
        </p:spPr>
      </p:pic>
      <p:sp>
        <p:nvSpPr>
          <p:cNvPr id="14" name="Oval 13">
            <a:hlinkClick r:id="rId7" action="ppaction://hlinksldjump"/>
            <a:extLst>
              <a:ext uri="{FF2B5EF4-FFF2-40B4-BE49-F238E27FC236}">
                <a16:creationId xmlns:a16="http://schemas.microsoft.com/office/drawing/2014/main" id="{FAD41912-34BA-7ACE-D938-9F1A445D563A}"/>
              </a:ext>
            </a:extLst>
          </p:cNvPr>
          <p:cNvSpPr/>
          <p:nvPr/>
        </p:nvSpPr>
        <p:spPr>
          <a:xfrm>
            <a:off x="5898467" y="3616116"/>
            <a:ext cx="2297151" cy="2297151"/>
          </a:xfrm>
          <a:prstGeom prst="ellipse">
            <a:avLst/>
          </a:prstGeom>
          <a:solidFill>
            <a:srgbClr val="0076B0"/>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a:hlinkClick r:id="rId7" action="ppaction://hlinksldjump"/>
            <a:extLst>
              <a:ext uri="{FF2B5EF4-FFF2-40B4-BE49-F238E27FC236}">
                <a16:creationId xmlns:a16="http://schemas.microsoft.com/office/drawing/2014/main" id="{B53D036E-E0C0-75A7-97FB-FFC70C3D1F58}"/>
              </a:ext>
            </a:extLst>
          </p:cNvPr>
          <p:cNvSpPr/>
          <p:nvPr/>
        </p:nvSpPr>
        <p:spPr>
          <a:xfrm>
            <a:off x="6122642" y="5500919"/>
            <a:ext cx="1932695" cy="495108"/>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use less water</a:t>
            </a:r>
          </a:p>
        </p:txBody>
      </p:sp>
      <p:pic>
        <p:nvPicPr>
          <p:cNvPr id="21" name="Picture 20">
            <a:hlinkClick r:id="rId7" action="ppaction://hlinksldjump"/>
            <a:extLst>
              <a:ext uri="{FF2B5EF4-FFF2-40B4-BE49-F238E27FC236}">
                <a16:creationId xmlns:a16="http://schemas.microsoft.com/office/drawing/2014/main" id="{687919F4-BFF8-C038-A015-877AC93A71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7232" y="3752703"/>
            <a:ext cx="1363516" cy="1722454"/>
          </a:xfrm>
          <a:prstGeom prst="rect">
            <a:avLst/>
          </a:prstGeom>
        </p:spPr>
      </p:pic>
      <p:sp>
        <p:nvSpPr>
          <p:cNvPr id="22" name="Rectangle: Rounded Corners 21">
            <a:extLst>
              <a:ext uri="{FF2B5EF4-FFF2-40B4-BE49-F238E27FC236}">
                <a16:creationId xmlns:a16="http://schemas.microsoft.com/office/drawing/2014/main" id="{AFB29652-FF7E-EF03-31C8-5C5CF0D49481}"/>
              </a:ext>
            </a:extLst>
          </p:cNvPr>
          <p:cNvSpPr/>
          <p:nvPr/>
        </p:nvSpPr>
        <p:spPr>
          <a:xfrm>
            <a:off x="-177470" y="1474638"/>
            <a:ext cx="8254486" cy="576000"/>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algn="ctr"/>
            <a:r>
              <a:rPr lang="en-GB" b="1" dirty="0">
                <a:solidFill>
                  <a:schemeClr val="bg1"/>
                </a:solidFill>
              </a:rPr>
              <a:t>Can you help the grown-ups at school and at home to do these things?</a:t>
            </a:r>
          </a:p>
        </p:txBody>
      </p:sp>
      <p:sp>
        <p:nvSpPr>
          <p:cNvPr id="23" name="Rectangle: Rounded Corners 22">
            <a:extLst>
              <a:ext uri="{FF2B5EF4-FFF2-40B4-BE49-F238E27FC236}">
                <a16:creationId xmlns:a16="http://schemas.microsoft.com/office/drawing/2014/main" id="{979CAF26-E046-7AAD-1527-33010F5A585E}"/>
              </a:ext>
            </a:extLst>
          </p:cNvPr>
          <p:cNvSpPr/>
          <p:nvPr/>
        </p:nvSpPr>
        <p:spPr>
          <a:xfrm>
            <a:off x="978195" y="2145083"/>
            <a:ext cx="8335687" cy="576000"/>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r"/>
            <a:r>
              <a:rPr lang="en-GB" b="1" dirty="0">
                <a:solidFill>
                  <a:schemeClr val="bg1"/>
                </a:solidFill>
              </a:rPr>
              <a:t>This year, Earth Day hopes to tackle plastic waste for a greener future.</a:t>
            </a:r>
          </a:p>
        </p:txBody>
      </p:sp>
      <p:grpSp>
        <p:nvGrpSpPr>
          <p:cNvPr id="5" name="Group 4">
            <a:extLst>
              <a:ext uri="{FF2B5EF4-FFF2-40B4-BE49-F238E27FC236}">
                <a16:creationId xmlns:a16="http://schemas.microsoft.com/office/drawing/2014/main" id="{0E3F0275-8A14-2E9A-9BA4-95B4F14C1218}"/>
              </a:ext>
            </a:extLst>
          </p:cNvPr>
          <p:cNvGrpSpPr/>
          <p:nvPr/>
        </p:nvGrpSpPr>
        <p:grpSpPr>
          <a:xfrm>
            <a:off x="7934325" y="5742860"/>
            <a:ext cx="1249524" cy="725941"/>
            <a:chOff x="7934325" y="5742860"/>
            <a:chExt cx="1249524" cy="725941"/>
          </a:xfrm>
        </p:grpSpPr>
        <p:sp>
          <p:nvSpPr>
            <p:cNvPr id="7" name="Rectangle 6">
              <a:extLst>
                <a:ext uri="{FF2B5EF4-FFF2-40B4-BE49-F238E27FC236}">
                  <a16:creationId xmlns:a16="http://schemas.microsoft.com/office/drawing/2014/main" id="{52EAAE8E-9C4C-813A-A329-EF7A79695C4E}"/>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Delay 14">
              <a:extLst>
                <a:ext uri="{FF2B5EF4-FFF2-40B4-BE49-F238E27FC236}">
                  <a16:creationId xmlns:a16="http://schemas.microsoft.com/office/drawing/2014/main" id="{0782B257-5E4D-8A97-343F-2F6F0D2E02FD}"/>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Graphic 30">
            <a:hlinkClick r:id="rId9" action="ppaction://hlinksldjump"/>
            <a:extLst>
              <a:ext uri="{FF2B5EF4-FFF2-40B4-BE49-F238E27FC236}">
                <a16:creationId xmlns:a16="http://schemas.microsoft.com/office/drawing/2014/main" id="{363E4481-8571-216E-86E5-27C7F46D46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024649" y="5811390"/>
            <a:ext cx="579600" cy="579600"/>
          </a:xfrm>
          <a:prstGeom prst="rect">
            <a:avLst/>
          </a:prstGeom>
        </p:spPr>
      </p:pic>
    </p:spTree>
    <p:extLst>
      <p:ext uri="{BB962C8B-B14F-4D97-AF65-F5344CB8AC3E}">
        <p14:creationId xmlns:p14="http://schemas.microsoft.com/office/powerpoint/2010/main" val="2412662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500"/>
                            </p:stCondLst>
                            <p:childTnLst>
                              <p:par>
                                <p:cTn id="9" presetID="22" presetClass="entr" presetSubtype="2"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1000"/>
                                        <p:tgtEl>
                                          <p:spTgt spid="23"/>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3" grpId="0" animBg="1"/>
      <p:bldP spid="8" grpId="0" animBg="1"/>
      <p:bldP spid="11" grpId="0" animBg="1"/>
      <p:bldP spid="3" grpId="0" animBg="1"/>
      <p:bldP spid="14" grpId="0" animBg="1"/>
      <p:bldP spid="9"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E15D5C-C2A4-4448-367C-20D0D9F444C3}"/>
            </a:ext>
          </a:extLst>
        </p:cNvPr>
        <p:cNvGrpSpPr/>
        <p:nvPr/>
      </p:nvGrpSpPr>
      <p:grpSpPr>
        <a:xfrm>
          <a:off x="0" y="0"/>
          <a:ext cx="0" cy="0"/>
          <a:chOff x="0" y="0"/>
          <a:chExt cx="0" cy="0"/>
        </a:xfrm>
      </p:grpSpPr>
      <p:sp>
        <p:nvSpPr>
          <p:cNvPr id="12" name="Text Box">
            <a:extLst>
              <a:ext uri="{FF2B5EF4-FFF2-40B4-BE49-F238E27FC236}">
                <a16:creationId xmlns:a16="http://schemas.microsoft.com/office/drawing/2014/main" id="{C0D711A3-7C1B-1531-D16A-E54D7E95966C}"/>
              </a:ext>
            </a:extLst>
          </p:cNvPr>
          <p:cNvSpPr/>
          <p:nvPr/>
        </p:nvSpPr>
        <p:spPr>
          <a:xfrm flipH="1">
            <a:off x="388747" y="2591639"/>
            <a:ext cx="8215502" cy="3799351"/>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252000" rIns="180000" bIns="180000" rtlCol="0" anchor="t" anchorCtr="0">
            <a:noAutofit/>
          </a:bodyPr>
          <a:lstStyle/>
          <a:p>
            <a:pPr algn="ctr"/>
            <a:br>
              <a:rPr lang="en-GB" dirty="0">
                <a:solidFill>
                  <a:schemeClr val="tx1"/>
                </a:solidFill>
              </a:rPr>
            </a:br>
            <a:br>
              <a:rPr lang="en-GB" dirty="0">
                <a:solidFill>
                  <a:schemeClr val="tx1"/>
                </a:solidFill>
              </a:rPr>
            </a:br>
            <a:br>
              <a:rPr lang="en-GB" dirty="0">
                <a:solidFill>
                  <a:schemeClr val="tx1"/>
                </a:solidFill>
              </a:rPr>
            </a:br>
            <a:br>
              <a:rPr lang="en-GB" dirty="0">
                <a:solidFill>
                  <a:schemeClr val="tx1"/>
                </a:solidFill>
              </a:rPr>
            </a:br>
            <a:r>
              <a:rPr lang="en-GB" dirty="0">
                <a:solidFill>
                  <a:schemeClr val="tx1"/>
                </a:solidFill>
              </a:rPr>
              <a:t>Other things can also be</a:t>
            </a:r>
            <a:br>
              <a:rPr lang="en-GB" dirty="0">
                <a:solidFill>
                  <a:schemeClr val="tx1"/>
                </a:solidFill>
              </a:rPr>
            </a:br>
            <a:r>
              <a:rPr lang="en-GB" dirty="0">
                <a:solidFill>
                  <a:schemeClr val="tx1"/>
                </a:solidFill>
              </a:rPr>
              <a:t>switched off when they are</a:t>
            </a:r>
            <a:br>
              <a:rPr lang="en-GB" dirty="0">
                <a:solidFill>
                  <a:schemeClr val="tx1"/>
                </a:solidFill>
              </a:rPr>
            </a:br>
            <a:r>
              <a:rPr lang="en-GB" dirty="0">
                <a:solidFill>
                  <a:schemeClr val="tx1"/>
                </a:solidFill>
              </a:rPr>
              <a:t>not being used to help</a:t>
            </a:r>
            <a:br>
              <a:rPr lang="en-GB" dirty="0">
                <a:solidFill>
                  <a:schemeClr val="tx1"/>
                </a:solidFill>
              </a:rPr>
            </a:br>
            <a:r>
              <a:rPr lang="en-GB" dirty="0">
                <a:solidFill>
                  <a:schemeClr val="tx1"/>
                </a:solidFill>
              </a:rPr>
              <a:t>us save energy, such as</a:t>
            </a:r>
            <a:br>
              <a:rPr lang="en-GB" dirty="0">
                <a:solidFill>
                  <a:schemeClr val="tx1"/>
                </a:solidFill>
              </a:rPr>
            </a:br>
            <a:r>
              <a:rPr lang="en-GB" dirty="0">
                <a:solidFill>
                  <a:schemeClr val="tx1"/>
                </a:solidFill>
              </a:rPr>
              <a:t>TVs and computers.</a:t>
            </a:r>
          </a:p>
          <a:p>
            <a:pPr algn="ctr"/>
            <a:endParaRPr lang="en-GB" dirty="0">
              <a:solidFill>
                <a:schemeClr val="tx1"/>
              </a:solidFill>
            </a:endParaRPr>
          </a:p>
        </p:txBody>
      </p:sp>
      <p:sp>
        <p:nvSpPr>
          <p:cNvPr id="10" name="Text Box">
            <a:extLst>
              <a:ext uri="{FF2B5EF4-FFF2-40B4-BE49-F238E27FC236}">
                <a16:creationId xmlns:a16="http://schemas.microsoft.com/office/drawing/2014/main" id="{1919A27B-F7A7-1754-AFC4-6A7A510DFB64}"/>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Turn Off Lights</a:t>
            </a:r>
          </a:p>
        </p:txBody>
      </p:sp>
      <p:grpSp>
        <p:nvGrpSpPr>
          <p:cNvPr id="3" name="Group 2">
            <a:extLst>
              <a:ext uri="{FF2B5EF4-FFF2-40B4-BE49-F238E27FC236}">
                <a16:creationId xmlns:a16="http://schemas.microsoft.com/office/drawing/2014/main" id="{C6E24537-F41C-7D6A-F845-7AF85C9CF666}"/>
              </a:ext>
            </a:extLst>
          </p:cNvPr>
          <p:cNvGrpSpPr/>
          <p:nvPr/>
        </p:nvGrpSpPr>
        <p:grpSpPr>
          <a:xfrm>
            <a:off x="7934325" y="5742860"/>
            <a:ext cx="1249524" cy="725941"/>
            <a:chOff x="7934325" y="5742860"/>
            <a:chExt cx="1249524" cy="725941"/>
          </a:xfrm>
        </p:grpSpPr>
        <p:sp>
          <p:nvSpPr>
            <p:cNvPr id="4" name="Rectangle 3">
              <a:extLst>
                <a:ext uri="{FF2B5EF4-FFF2-40B4-BE49-F238E27FC236}">
                  <a16:creationId xmlns:a16="http://schemas.microsoft.com/office/drawing/2014/main" id="{7F62AFAA-57F4-6952-2EC5-55B23797F6B1}"/>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6AA7F078-3C0A-507F-D6E3-5447633010C4}"/>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F2B3C94-2AF6-3CD9-ECA6-B97993ADCB15}"/>
              </a:ext>
            </a:extLst>
          </p:cNvPr>
          <p:cNvGrpSpPr/>
          <p:nvPr/>
        </p:nvGrpSpPr>
        <p:grpSpPr>
          <a:xfrm>
            <a:off x="254139" y="4396511"/>
            <a:ext cx="2108808" cy="2106250"/>
            <a:chOff x="3442094" y="2231817"/>
            <a:chExt cx="2108808" cy="2106250"/>
          </a:xfrm>
        </p:grpSpPr>
        <p:sp>
          <p:nvSpPr>
            <p:cNvPr id="7" name="Rectangle: Rounded Corners 6">
              <a:hlinkClick r:id="rId3" action="ppaction://hlinksldjump"/>
              <a:extLst>
                <a:ext uri="{FF2B5EF4-FFF2-40B4-BE49-F238E27FC236}">
                  <a16:creationId xmlns:a16="http://schemas.microsoft.com/office/drawing/2014/main" id="{68B0C41B-2DF1-EAE0-12A7-F8CBFE9E3AC2}"/>
                </a:ext>
              </a:extLst>
            </p:cNvPr>
            <p:cNvSpPr/>
            <p:nvPr/>
          </p:nvSpPr>
          <p:spPr>
            <a:xfrm>
              <a:off x="3442094" y="3573406"/>
              <a:ext cx="2108808" cy="764661"/>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rPr>
                <a:t>Click here to switch off the lights!</a:t>
              </a:r>
            </a:p>
          </p:txBody>
        </p:sp>
        <p:pic>
          <p:nvPicPr>
            <p:cNvPr id="11" name="Picture 10">
              <a:hlinkClick r:id="rId3" action="ppaction://hlinksldjump"/>
              <a:extLst>
                <a:ext uri="{FF2B5EF4-FFF2-40B4-BE49-F238E27FC236}">
                  <a16:creationId xmlns:a16="http://schemas.microsoft.com/office/drawing/2014/main" id="{FEA1BC7C-5A60-55E0-4806-2A1515296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374" y="2231817"/>
              <a:ext cx="1263730" cy="1435461"/>
            </a:xfrm>
            <a:prstGeom prst="rect">
              <a:avLst/>
            </a:prstGeom>
          </p:spPr>
        </p:pic>
      </p:grpSp>
      <p:pic>
        <p:nvPicPr>
          <p:cNvPr id="15" name="Graphic 14">
            <a:hlinkClick r:id="rId5" action="ppaction://hlinksldjump"/>
            <a:extLst>
              <a:ext uri="{FF2B5EF4-FFF2-40B4-BE49-F238E27FC236}">
                <a16:creationId xmlns:a16="http://schemas.microsoft.com/office/drawing/2014/main" id="{D4D5C362-0DFD-8406-A7CC-C990FA7774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24649" y="5811390"/>
            <a:ext cx="578534" cy="578534"/>
          </a:xfrm>
          <a:prstGeom prst="rect">
            <a:avLst/>
          </a:prstGeom>
        </p:spPr>
      </p:pic>
      <p:sp>
        <p:nvSpPr>
          <p:cNvPr id="16" name="Rectangle: Rounded Corners 15">
            <a:extLst>
              <a:ext uri="{FF2B5EF4-FFF2-40B4-BE49-F238E27FC236}">
                <a16:creationId xmlns:a16="http://schemas.microsoft.com/office/drawing/2014/main" id="{1E80927C-6793-D189-9856-70B75B5B355A}"/>
              </a:ext>
            </a:extLst>
          </p:cNvPr>
          <p:cNvSpPr/>
          <p:nvPr/>
        </p:nvSpPr>
        <p:spPr>
          <a:xfrm>
            <a:off x="-177470" y="1474711"/>
            <a:ext cx="7928605" cy="690333"/>
          </a:xfrm>
          <a:prstGeom prst="roundRect">
            <a:avLst>
              <a:gd name="adj" fmla="val 10417"/>
            </a:avLst>
          </a:prstGeom>
          <a:solidFill>
            <a:srgbClr val="009386"/>
          </a:solidFill>
          <a:ln w="1905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lIns="360000" rIns="180000" rtlCol="0" anchor="ctr"/>
          <a:lstStyle/>
          <a:p>
            <a:pPr algn="ctr"/>
            <a:r>
              <a:rPr lang="en-GB" b="1" dirty="0">
                <a:solidFill>
                  <a:schemeClr val="bg1"/>
                </a:solidFill>
              </a:rPr>
              <a:t>Switching off lights when they are not needed helps to save energy.</a:t>
            </a:r>
          </a:p>
        </p:txBody>
      </p:sp>
      <p:sp>
        <p:nvSpPr>
          <p:cNvPr id="18" name="Rectangle: Rounded Corners 17">
            <a:extLst>
              <a:ext uri="{FF2B5EF4-FFF2-40B4-BE49-F238E27FC236}">
                <a16:creationId xmlns:a16="http://schemas.microsoft.com/office/drawing/2014/main" id="{591EC11B-5671-FD56-6D20-6FD1E14839E2}"/>
              </a:ext>
            </a:extLst>
          </p:cNvPr>
          <p:cNvSpPr/>
          <p:nvPr/>
        </p:nvSpPr>
        <p:spPr>
          <a:xfrm>
            <a:off x="1438442" y="2379595"/>
            <a:ext cx="7928605" cy="690332"/>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ctr"/>
            <a:r>
              <a:rPr lang="en-GB" b="1" dirty="0">
                <a:solidFill>
                  <a:schemeClr val="bg1"/>
                </a:solidFill>
              </a:rPr>
              <a:t>When you leave a room, remind a grown-up to switch off the light.</a:t>
            </a:r>
          </a:p>
        </p:txBody>
      </p:sp>
      <p:pic>
        <p:nvPicPr>
          <p:cNvPr id="20" name="Picture 19">
            <a:extLst>
              <a:ext uri="{FF2B5EF4-FFF2-40B4-BE49-F238E27FC236}">
                <a16:creationId xmlns:a16="http://schemas.microsoft.com/office/drawing/2014/main" id="{B00306CB-A89A-CD93-9AA5-0E32C785A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62164">
            <a:off x="6297978" y="3275790"/>
            <a:ext cx="2711648" cy="1889808"/>
          </a:xfrm>
          <a:prstGeom prst="rect">
            <a:avLst/>
          </a:prstGeom>
        </p:spPr>
      </p:pic>
      <p:pic>
        <p:nvPicPr>
          <p:cNvPr id="22" name="Picture 21">
            <a:extLst>
              <a:ext uri="{FF2B5EF4-FFF2-40B4-BE49-F238E27FC236}">
                <a16:creationId xmlns:a16="http://schemas.microsoft.com/office/drawing/2014/main" id="{3806ED45-9E5B-C87E-F6C8-7D8663C533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3168" y="4728303"/>
            <a:ext cx="2814259" cy="1779788"/>
          </a:xfrm>
          <a:prstGeom prst="rect">
            <a:avLst/>
          </a:prstGeom>
        </p:spPr>
      </p:pic>
      <p:pic>
        <p:nvPicPr>
          <p:cNvPr id="24" name="Picture 23">
            <a:extLst>
              <a:ext uri="{FF2B5EF4-FFF2-40B4-BE49-F238E27FC236}">
                <a16:creationId xmlns:a16="http://schemas.microsoft.com/office/drawing/2014/main" id="{E499278A-A218-E932-7625-C8D675B351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548741">
            <a:off x="2127309" y="3022243"/>
            <a:ext cx="604503" cy="2461489"/>
          </a:xfrm>
          <a:prstGeom prst="rect">
            <a:avLst/>
          </a:prstGeom>
        </p:spPr>
      </p:pic>
    </p:spTree>
    <p:extLst>
      <p:ext uri="{BB962C8B-B14F-4D97-AF65-F5344CB8AC3E}">
        <p14:creationId xmlns:p14="http://schemas.microsoft.com/office/powerpoint/2010/main" val="1036460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500"/>
                            </p:stCondLst>
                            <p:childTnLst>
                              <p:par>
                                <p:cTn id="9" presetID="22" presetClass="entr" presetSubtype="2" fill="hold" grpId="0"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000"/>
                                        <p:tgtEl>
                                          <p:spTgt spid="18"/>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D47C-AD7E-E04D-B994-C43C9EFFF71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3450EBE-72FD-2B61-8251-A73D2871A816}"/>
              </a:ext>
            </a:extLst>
          </p:cNvPr>
          <p:cNvSpPr/>
          <p:nvPr/>
        </p:nvSpPr>
        <p:spPr>
          <a:xfrm>
            <a:off x="0" y="0"/>
            <a:ext cx="9144000" cy="6858000"/>
          </a:xfrm>
          <a:prstGeom prst="rect">
            <a:avLst/>
          </a:prstGeom>
          <a:solidFill>
            <a:schemeClr val="bg2">
              <a:lumMod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E9383197-916B-32FF-BE5D-2C974BA28726}"/>
              </a:ext>
            </a:extLst>
          </p:cNvPr>
          <p:cNvSpPr/>
          <p:nvPr/>
        </p:nvSpPr>
        <p:spPr>
          <a:xfrm>
            <a:off x="-177470" y="1474711"/>
            <a:ext cx="7928605" cy="690333"/>
          </a:xfrm>
          <a:prstGeom prst="roundRect">
            <a:avLst>
              <a:gd name="adj" fmla="val 10417"/>
            </a:avLst>
          </a:prstGeom>
          <a:solidFill>
            <a:srgbClr val="00544C"/>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Ins="180000" rtlCol="0" anchor="ctr"/>
          <a:lstStyle/>
          <a:p>
            <a:pPr algn="ctr"/>
            <a:r>
              <a:rPr lang="en-GB" b="1" dirty="0">
                <a:solidFill>
                  <a:schemeClr val="bg1"/>
                </a:solidFill>
              </a:rPr>
              <a:t>Switching off lights when they are not needed helps to save energy.</a:t>
            </a:r>
          </a:p>
        </p:txBody>
      </p:sp>
      <p:sp>
        <p:nvSpPr>
          <p:cNvPr id="12" name="Text Box">
            <a:extLst>
              <a:ext uri="{FF2B5EF4-FFF2-40B4-BE49-F238E27FC236}">
                <a16:creationId xmlns:a16="http://schemas.microsoft.com/office/drawing/2014/main" id="{93E6BC85-DD35-EA77-56C1-E450DF5C99C5}"/>
              </a:ext>
            </a:extLst>
          </p:cNvPr>
          <p:cNvSpPr/>
          <p:nvPr/>
        </p:nvSpPr>
        <p:spPr>
          <a:xfrm flipH="1">
            <a:off x="388747" y="2591639"/>
            <a:ext cx="8215502" cy="3799351"/>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chemeClr val="bg2">
              <a:lumMod val="25000"/>
            </a:schemeClr>
          </a:solidFill>
          <a:ln w="25400">
            <a:solidFill>
              <a:schemeClr val="tx1">
                <a:lumMod val="90000"/>
                <a:lumOff val="10000"/>
              </a:schemeClr>
            </a:solidFill>
          </a:ln>
          <a:effectLst>
            <a:outerShdw dist="50800" dir="2700000" algn="tl" rotWithShape="0">
              <a:srgbClr val="FFFCED"/>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288000" rIns="180000" bIns="180000" rtlCol="0" anchor="t" anchorCtr="0">
            <a:noAutofit/>
          </a:bodyPr>
          <a:lstStyle/>
          <a:p>
            <a:pPr algn="ct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r>
              <a:rPr lang="en-GB" dirty="0">
                <a:solidFill>
                  <a:schemeClr val="bg1"/>
                </a:solidFill>
              </a:rPr>
              <a:t>Other things can also be</a:t>
            </a:r>
            <a:br>
              <a:rPr lang="en-GB" dirty="0">
                <a:solidFill>
                  <a:schemeClr val="bg1"/>
                </a:solidFill>
              </a:rPr>
            </a:br>
            <a:r>
              <a:rPr lang="en-GB" dirty="0">
                <a:solidFill>
                  <a:schemeClr val="bg1"/>
                </a:solidFill>
              </a:rPr>
              <a:t>switched off when they are</a:t>
            </a:r>
            <a:br>
              <a:rPr lang="en-GB" dirty="0">
                <a:solidFill>
                  <a:schemeClr val="bg1"/>
                </a:solidFill>
              </a:rPr>
            </a:br>
            <a:r>
              <a:rPr lang="en-GB" dirty="0">
                <a:solidFill>
                  <a:schemeClr val="bg1"/>
                </a:solidFill>
              </a:rPr>
              <a:t>not being used to help</a:t>
            </a:r>
            <a:br>
              <a:rPr lang="en-GB" dirty="0">
                <a:solidFill>
                  <a:schemeClr val="bg1"/>
                </a:solidFill>
              </a:rPr>
            </a:br>
            <a:r>
              <a:rPr lang="en-GB" dirty="0">
                <a:solidFill>
                  <a:schemeClr val="bg1"/>
                </a:solidFill>
              </a:rPr>
              <a:t>us save energy, such as</a:t>
            </a:r>
            <a:br>
              <a:rPr lang="en-GB" dirty="0">
                <a:solidFill>
                  <a:schemeClr val="bg1"/>
                </a:solidFill>
              </a:rPr>
            </a:br>
            <a:r>
              <a:rPr lang="en-GB" dirty="0">
                <a:solidFill>
                  <a:schemeClr val="bg1"/>
                </a:solidFill>
              </a:rPr>
              <a:t>TVs and computers.</a:t>
            </a:r>
          </a:p>
        </p:txBody>
      </p:sp>
      <p:sp>
        <p:nvSpPr>
          <p:cNvPr id="20" name="Rectangle: Rounded Corners 19">
            <a:extLst>
              <a:ext uri="{FF2B5EF4-FFF2-40B4-BE49-F238E27FC236}">
                <a16:creationId xmlns:a16="http://schemas.microsoft.com/office/drawing/2014/main" id="{B793CA5A-B1AC-9445-61FE-2B92C7B113A2}"/>
              </a:ext>
            </a:extLst>
          </p:cNvPr>
          <p:cNvSpPr/>
          <p:nvPr/>
        </p:nvSpPr>
        <p:spPr>
          <a:xfrm>
            <a:off x="1438442" y="2379595"/>
            <a:ext cx="7928605" cy="690332"/>
          </a:xfrm>
          <a:prstGeom prst="roundRect">
            <a:avLst>
              <a:gd name="adj" fmla="val 10417"/>
            </a:avLst>
          </a:prstGeom>
          <a:solidFill>
            <a:srgbClr val="53762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ctr"/>
            <a:r>
              <a:rPr lang="en-GB" b="1" dirty="0">
                <a:solidFill>
                  <a:schemeClr val="bg1"/>
                </a:solidFill>
              </a:rPr>
              <a:t>When you leave a room, remind a grown-up to switch off the light.</a:t>
            </a:r>
          </a:p>
        </p:txBody>
      </p:sp>
      <p:sp>
        <p:nvSpPr>
          <p:cNvPr id="10" name="Text Box">
            <a:extLst>
              <a:ext uri="{FF2B5EF4-FFF2-40B4-BE49-F238E27FC236}">
                <a16:creationId xmlns:a16="http://schemas.microsoft.com/office/drawing/2014/main" id="{ADFA05F7-2805-E1B8-A56A-9228CADFB371}"/>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chemeClr val="bg2">
              <a:lumMod val="25000"/>
            </a:schemeClr>
          </a:solidFill>
          <a:ln w="25400">
            <a:solidFill>
              <a:schemeClr val="tx1">
                <a:lumMod val="90000"/>
                <a:lumOff val="10000"/>
              </a:schemeClr>
            </a:solidFill>
          </a:ln>
          <a:effectLst>
            <a:outerShdw dist="50800" dir="2700000" algn="tl" rotWithShape="0">
              <a:srgbClr val="FFFCED"/>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bg1"/>
                </a:solidFill>
              </a:rPr>
              <a:t>Turn Off Lights</a:t>
            </a:r>
          </a:p>
        </p:txBody>
      </p:sp>
      <p:grpSp>
        <p:nvGrpSpPr>
          <p:cNvPr id="3" name="Group 2">
            <a:extLst>
              <a:ext uri="{FF2B5EF4-FFF2-40B4-BE49-F238E27FC236}">
                <a16:creationId xmlns:a16="http://schemas.microsoft.com/office/drawing/2014/main" id="{45BC8C82-D28C-F79A-8DBA-79E0E4AC7D8C}"/>
              </a:ext>
            </a:extLst>
          </p:cNvPr>
          <p:cNvGrpSpPr/>
          <p:nvPr/>
        </p:nvGrpSpPr>
        <p:grpSpPr>
          <a:xfrm>
            <a:off x="7934325" y="5742860"/>
            <a:ext cx="1249524" cy="725941"/>
            <a:chOff x="7934325" y="5742860"/>
            <a:chExt cx="1249524" cy="725941"/>
          </a:xfrm>
          <a:solidFill>
            <a:srgbClr val="689429"/>
          </a:solidFill>
        </p:grpSpPr>
        <p:sp>
          <p:nvSpPr>
            <p:cNvPr id="4" name="Rectangle 3">
              <a:extLst>
                <a:ext uri="{FF2B5EF4-FFF2-40B4-BE49-F238E27FC236}">
                  <a16:creationId xmlns:a16="http://schemas.microsoft.com/office/drawing/2014/main" id="{6E68AEA2-7446-5462-595E-DF0A34338791}"/>
                </a:ext>
              </a:extLst>
            </p:cNvPr>
            <p:cNvSpPr/>
            <p:nvPr/>
          </p:nvSpPr>
          <p:spPr>
            <a:xfrm>
              <a:off x="8604249" y="5742860"/>
              <a:ext cx="579600" cy="725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86025859-1FF8-E4C0-EDE2-AC3576642616}"/>
                </a:ext>
              </a:extLst>
            </p:cNvPr>
            <p:cNvSpPr/>
            <p:nvPr/>
          </p:nvSpPr>
          <p:spPr>
            <a:xfrm flipH="1">
              <a:off x="7934325" y="5742860"/>
              <a:ext cx="762000" cy="72594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Rounded Corners 10">
            <a:extLst>
              <a:ext uri="{FF2B5EF4-FFF2-40B4-BE49-F238E27FC236}">
                <a16:creationId xmlns:a16="http://schemas.microsoft.com/office/drawing/2014/main" id="{6EF4AEB7-2174-CC0E-0F68-A803578BFFB8}"/>
              </a:ext>
            </a:extLst>
          </p:cNvPr>
          <p:cNvSpPr/>
          <p:nvPr/>
        </p:nvSpPr>
        <p:spPr>
          <a:xfrm>
            <a:off x="497219" y="5755418"/>
            <a:ext cx="1637010" cy="520127"/>
          </a:xfrm>
          <a:prstGeom prst="roundRect">
            <a:avLst>
              <a:gd name="adj" fmla="val 10417"/>
            </a:avLst>
          </a:prstGeom>
          <a:solidFill>
            <a:srgbClr val="689429"/>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lIns="324000" rIns="324000" rtlCol="0" anchor="ctr"/>
          <a:lstStyle/>
          <a:p>
            <a:pPr algn="ctr"/>
            <a:r>
              <a:rPr lang="en-GB" sz="1600" b="1" dirty="0">
                <a:solidFill>
                  <a:schemeClr val="bg1"/>
                </a:solidFill>
              </a:rPr>
              <a:t>Great job!</a:t>
            </a:r>
          </a:p>
        </p:txBody>
      </p:sp>
      <p:pic>
        <p:nvPicPr>
          <p:cNvPr id="9" name="Picture 8">
            <a:hlinkClick r:id="rId2" action="ppaction://hlinksldjump"/>
            <a:extLst>
              <a:ext uri="{FF2B5EF4-FFF2-40B4-BE49-F238E27FC236}">
                <a16:creationId xmlns:a16="http://schemas.microsoft.com/office/drawing/2014/main" id="{DBED372D-1F86-3F2B-7DCB-413270D20A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1279" y="4406003"/>
            <a:ext cx="1263730" cy="1435460"/>
          </a:xfrm>
          <a:prstGeom prst="rect">
            <a:avLst/>
          </a:prstGeom>
        </p:spPr>
      </p:pic>
      <p:pic>
        <p:nvPicPr>
          <p:cNvPr id="13" name="Graphic 12">
            <a:hlinkClick r:id="rId4" action="ppaction://hlinksldjump"/>
            <a:extLst>
              <a:ext uri="{FF2B5EF4-FFF2-40B4-BE49-F238E27FC236}">
                <a16:creationId xmlns:a16="http://schemas.microsoft.com/office/drawing/2014/main" id="{57BF35F9-1159-90E5-A9C8-6EA3D57CF0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24649" y="5811390"/>
            <a:ext cx="578534" cy="578534"/>
          </a:xfrm>
          <a:prstGeom prst="rect">
            <a:avLst/>
          </a:prstGeom>
        </p:spPr>
      </p:pic>
      <p:pic>
        <p:nvPicPr>
          <p:cNvPr id="21" name="Picture 20">
            <a:extLst>
              <a:ext uri="{FF2B5EF4-FFF2-40B4-BE49-F238E27FC236}">
                <a16:creationId xmlns:a16="http://schemas.microsoft.com/office/drawing/2014/main" id="{59B7B98A-5D55-2072-FFEC-E6672E981A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2164">
            <a:off x="6297978" y="3275790"/>
            <a:ext cx="2711648" cy="1889808"/>
          </a:xfrm>
          <a:prstGeom prst="rect">
            <a:avLst/>
          </a:prstGeom>
        </p:spPr>
      </p:pic>
      <p:pic>
        <p:nvPicPr>
          <p:cNvPr id="22" name="Picture 21">
            <a:extLst>
              <a:ext uri="{FF2B5EF4-FFF2-40B4-BE49-F238E27FC236}">
                <a16:creationId xmlns:a16="http://schemas.microsoft.com/office/drawing/2014/main" id="{6DBFB89A-3BAB-BA6C-056E-E2C3054033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3168" y="4728303"/>
            <a:ext cx="2814259" cy="1779788"/>
          </a:xfrm>
          <a:prstGeom prst="rect">
            <a:avLst/>
          </a:prstGeom>
        </p:spPr>
      </p:pic>
      <p:pic>
        <p:nvPicPr>
          <p:cNvPr id="23" name="Picture 22">
            <a:extLst>
              <a:ext uri="{FF2B5EF4-FFF2-40B4-BE49-F238E27FC236}">
                <a16:creationId xmlns:a16="http://schemas.microsoft.com/office/drawing/2014/main" id="{F517D629-7076-F131-E824-2AEEDD4E9A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48741">
            <a:off x="2127309" y="3022243"/>
            <a:ext cx="604503" cy="2461489"/>
          </a:xfrm>
          <a:prstGeom prst="rect">
            <a:avLst/>
          </a:prstGeom>
        </p:spPr>
      </p:pic>
    </p:spTree>
    <p:extLst>
      <p:ext uri="{BB962C8B-B14F-4D97-AF65-F5344CB8AC3E}">
        <p14:creationId xmlns:p14="http://schemas.microsoft.com/office/powerpoint/2010/main" val="706246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C640D3-628D-7650-9D8B-0971673BA1C7}"/>
            </a:ext>
          </a:extLst>
        </p:cNvPr>
        <p:cNvGrpSpPr/>
        <p:nvPr/>
      </p:nvGrpSpPr>
      <p:grpSpPr>
        <a:xfrm>
          <a:off x="0" y="0"/>
          <a:ext cx="0" cy="0"/>
          <a:chOff x="0" y="0"/>
          <a:chExt cx="0" cy="0"/>
        </a:xfrm>
      </p:grpSpPr>
      <p:sp>
        <p:nvSpPr>
          <p:cNvPr id="10" name="Text Box">
            <a:extLst>
              <a:ext uri="{FF2B5EF4-FFF2-40B4-BE49-F238E27FC236}">
                <a16:creationId xmlns:a16="http://schemas.microsoft.com/office/drawing/2014/main" id="{D0157414-F3B1-1A5E-FD99-B233E1AC9A6D}"/>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Eco-Friendly Products</a:t>
            </a:r>
          </a:p>
        </p:txBody>
      </p:sp>
      <p:grpSp>
        <p:nvGrpSpPr>
          <p:cNvPr id="7" name="Group 6">
            <a:extLst>
              <a:ext uri="{FF2B5EF4-FFF2-40B4-BE49-F238E27FC236}">
                <a16:creationId xmlns:a16="http://schemas.microsoft.com/office/drawing/2014/main" id="{FF28E81B-E75C-A73B-22EC-0405733FBB1D}"/>
              </a:ext>
            </a:extLst>
          </p:cNvPr>
          <p:cNvGrpSpPr/>
          <p:nvPr/>
        </p:nvGrpSpPr>
        <p:grpSpPr>
          <a:xfrm>
            <a:off x="7934325" y="5742860"/>
            <a:ext cx="1249524" cy="725941"/>
            <a:chOff x="7934325" y="5742860"/>
            <a:chExt cx="1249524" cy="725941"/>
          </a:xfrm>
        </p:grpSpPr>
        <p:sp>
          <p:nvSpPr>
            <p:cNvPr id="8" name="Rectangle 7">
              <a:extLst>
                <a:ext uri="{FF2B5EF4-FFF2-40B4-BE49-F238E27FC236}">
                  <a16:creationId xmlns:a16="http://schemas.microsoft.com/office/drawing/2014/main" id="{2148D662-BF1E-A254-1627-BC316DF9235F}"/>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Delay 8">
              <a:extLst>
                <a:ext uri="{FF2B5EF4-FFF2-40B4-BE49-F238E27FC236}">
                  <a16:creationId xmlns:a16="http://schemas.microsoft.com/office/drawing/2014/main" id="{D8E8BF1A-1D74-D3DC-4229-DAA77E44FD18}"/>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E31B4141-2C49-5B3A-6B56-A92BBD5464B0}"/>
              </a:ext>
            </a:extLst>
          </p:cNvPr>
          <p:cNvPicPr>
            <a:picLocks noChangeAspect="1"/>
          </p:cNvPicPr>
          <p:nvPr/>
        </p:nvPicPr>
        <p:blipFill rotWithShape="1">
          <a:blip r:embed="rId3"/>
          <a:srcRect r="40181"/>
          <a:stretch/>
        </p:blipFill>
        <p:spPr>
          <a:xfrm>
            <a:off x="6824575" y="1325468"/>
            <a:ext cx="2319425" cy="3468925"/>
          </a:xfrm>
          <a:prstGeom prst="rect">
            <a:avLst/>
          </a:prstGeom>
        </p:spPr>
      </p:pic>
      <p:pic>
        <p:nvPicPr>
          <p:cNvPr id="14" name="Picture 13">
            <a:extLst>
              <a:ext uri="{FF2B5EF4-FFF2-40B4-BE49-F238E27FC236}">
                <a16:creationId xmlns:a16="http://schemas.microsoft.com/office/drawing/2014/main" id="{C17A5593-BB7D-AF93-4D1D-8ADF69C17725}"/>
              </a:ext>
            </a:extLst>
          </p:cNvPr>
          <p:cNvPicPr>
            <a:picLocks noChangeAspect="1"/>
          </p:cNvPicPr>
          <p:nvPr/>
        </p:nvPicPr>
        <p:blipFill rotWithShape="1">
          <a:blip r:embed="rId4"/>
          <a:srcRect l="13411" b="42285"/>
          <a:stretch/>
        </p:blipFill>
        <p:spPr>
          <a:xfrm>
            <a:off x="0" y="4757371"/>
            <a:ext cx="3657599" cy="2100630"/>
          </a:xfrm>
          <a:prstGeom prst="rect">
            <a:avLst/>
          </a:prstGeom>
        </p:spPr>
      </p:pic>
      <p:sp>
        <p:nvSpPr>
          <p:cNvPr id="15" name="Rectangle: Rounded Corners 14">
            <a:extLst>
              <a:ext uri="{FF2B5EF4-FFF2-40B4-BE49-F238E27FC236}">
                <a16:creationId xmlns:a16="http://schemas.microsoft.com/office/drawing/2014/main" id="{CB0B8478-C002-DEE6-D20E-61562AE6D5DE}"/>
              </a:ext>
            </a:extLst>
          </p:cNvPr>
          <p:cNvSpPr/>
          <p:nvPr/>
        </p:nvSpPr>
        <p:spPr>
          <a:xfrm rot="21347354">
            <a:off x="478758" y="2987413"/>
            <a:ext cx="5051328" cy="1093736"/>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ctr"/>
            <a:r>
              <a:rPr lang="en-GB" b="1" dirty="0">
                <a:solidFill>
                  <a:schemeClr val="bg1"/>
                </a:solidFill>
              </a:rPr>
              <a:t>Instead, you can try to use eco-friendly products that are made from other materials, such as fabric or paper.</a:t>
            </a:r>
          </a:p>
        </p:txBody>
      </p:sp>
      <p:pic>
        <p:nvPicPr>
          <p:cNvPr id="18" name="Google Shape;77;p4">
            <a:extLst>
              <a:ext uri="{FF2B5EF4-FFF2-40B4-BE49-F238E27FC236}">
                <a16:creationId xmlns:a16="http://schemas.microsoft.com/office/drawing/2014/main" id="{09FB12C3-EC39-DC24-450A-0ECA7705B20B}"/>
              </a:ext>
            </a:extLst>
          </p:cNvPr>
          <p:cNvPicPr preferRelativeResize="0"/>
          <p:nvPr/>
        </p:nvPicPr>
        <p:blipFill rotWithShape="1">
          <a:blip r:embed="rId5">
            <a:alphaModFix/>
          </a:blip>
          <a:srcRect r="35144"/>
          <a:stretch/>
        </p:blipFill>
        <p:spPr>
          <a:xfrm>
            <a:off x="6957532" y="2020991"/>
            <a:ext cx="2186468" cy="2662229"/>
          </a:xfrm>
          <a:prstGeom prst="rect">
            <a:avLst/>
          </a:prstGeom>
          <a:noFill/>
          <a:ln>
            <a:noFill/>
          </a:ln>
        </p:spPr>
      </p:pic>
      <p:sp>
        <p:nvSpPr>
          <p:cNvPr id="16" name="Rectangle: Rounded Corners 15">
            <a:extLst>
              <a:ext uri="{FF2B5EF4-FFF2-40B4-BE49-F238E27FC236}">
                <a16:creationId xmlns:a16="http://schemas.microsoft.com/office/drawing/2014/main" id="{88970831-A1C6-8946-219F-C741BFB4A3B5}"/>
              </a:ext>
            </a:extLst>
          </p:cNvPr>
          <p:cNvSpPr/>
          <p:nvPr/>
        </p:nvSpPr>
        <p:spPr>
          <a:xfrm rot="212861">
            <a:off x="2475931" y="4533738"/>
            <a:ext cx="5218009" cy="1048683"/>
          </a:xfrm>
          <a:prstGeom prst="roundRect">
            <a:avLst>
              <a:gd name="adj" fmla="val 10417"/>
            </a:avLst>
          </a:prstGeom>
          <a:solidFill>
            <a:srgbClr val="009386"/>
          </a:solidFill>
          <a:ln w="1905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For example, instead of plastic carrier bags, you could use a fabric bag when you go to the shops.</a:t>
            </a:r>
          </a:p>
        </p:txBody>
      </p:sp>
      <p:sp>
        <p:nvSpPr>
          <p:cNvPr id="17" name="Rectangle: Rounded Corners 16">
            <a:extLst>
              <a:ext uri="{FF2B5EF4-FFF2-40B4-BE49-F238E27FC236}">
                <a16:creationId xmlns:a16="http://schemas.microsoft.com/office/drawing/2014/main" id="{71E86968-6B1B-04E3-7E6A-74198A54ADDF}"/>
              </a:ext>
            </a:extLst>
          </p:cNvPr>
          <p:cNvSpPr/>
          <p:nvPr/>
        </p:nvSpPr>
        <p:spPr>
          <a:xfrm>
            <a:off x="596087" y="1705723"/>
            <a:ext cx="6738568" cy="1097718"/>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Lots of things we use are often made of plastic.</a:t>
            </a:r>
          </a:p>
          <a:p>
            <a:pPr algn="ctr"/>
            <a:r>
              <a:rPr lang="en-GB" b="1" dirty="0">
                <a:solidFill>
                  <a:schemeClr val="bg1"/>
                </a:solidFill>
              </a:rPr>
              <a:t>Plastic can be harmful to the environment. It takes a long time to break down and can harm plants and animals.</a:t>
            </a:r>
          </a:p>
        </p:txBody>
      </p:sp>
      <p:pic>
        <p:nvPicPr>
          <p:cNvPr id="21" name="Picture 20">
            <a:extLst>
              <a:ext uri="{FF2B5EF4-FFF2-40B4-BE49-F238E27FC236}">
                <a16:creationId xmlns:a16="http://schemas.microsoft.com/office/drawing/2014/main" id="{4BB29BB1-32C1-D42D-4BA6-4EAEA36D4B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75568">
            <a:off x="1915521" y="4222240"/>
            <a:ext cx="936900" cy="3429002"/>
          </a:xfrm>
          <a:prstGeom prst="rect">
            <a:avLst/>
          </a:prstGeom>
        </p:spPr>
      </p:pic>
      <p:pic>
        <p:nvPicPr>
          <p:cNvPr id="23" name="Picture 22">
            <a:extLst>
              <a:ext uri="{FF2B5EF4-FFF2-40B4-BE49-F238E27FC236}">
                <a16:creationId xmlns:a16="http://schemas.microsoft.com/office/drawing/2014/main" id="{D4AA98DD-FF64-75B0-09E9-3334E2B085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52" y="3920666"/>
            <a:ext cx="1858423" cy="3187077"/>
          </a:xfrm>
          <a:prstGeom prst="rect">
            <a:avLst/>
          </a:prstGeom>
        </p:spPr>
      </p:pic>
      <p:pic>
        <p:nvPicPr>
          <p:cNvPr id="25" name="Picture 24">
            <a:extLst>
              <a:ext uri="{FF2B5EF4-FFF2-40B4-BE49-F238E27FC236}">
                <a16:creationId xmlns:a16="http://schemas.microsoft.com/office/drawing/2014/main" id="{AAF93CB3-BCA6-5486-ABE3-889728359C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63151">
            <a:off x="5660083" y="2976454"/>
            <a:ext cx="2328983" cy="1529640"/>
          </a:xfrm>
          <a:prstGeom prst="rect">
            <a:avLst/>
          </a:prstGeom>
        </p:spPr>
      </p:pic>
      <p:pic>
        <p:nvPicPr>
          <p:cNvPr id="26" name="Graphic 25">
            <a:hlinkClick r:id="rId9" action="ppaction://hlinksldjump"/>
            <a:extLst>
              <a:ext uri="{FF2B5EF4-FFF2-40B4-BE49-F238E27FC236}">
                <a16:creationId xmlns:a16="http://schemas.microsoft.com/office/drawing/2014/main" id="{67D123B8-54B9-0954-BF2B-D22DEDE2D9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024649" y="5811390"/>
            <a:ext cx="578534" cy="578534"/>
          </a:xfrm>
          <a:prstGeom prst="rect">
            <a:avLst/>
          </a:prstGeom>
        </p:spPr>
      </p:pic>
    </p:spTree>
    <p:extLst>
      <p:ext uri="{BB962C8B-B14F-4D97-AF65-F5344CB8AC3E}">
        <p14:creationId xmlns:p14="http://schemas.microsoft.com/office/powerpoint/2010/main" val="4018251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500"/>
                            </p:stCondLst>
                            <p:childTnLst>
                              <p:par>
                                <p:cTn id="21" presetID="10"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3500"/>
                            </p:stCondLst>
                            <p:childTnLst>
                              <p:par>
                                <p:cTn id="25" presetID="10" presetClass="entr" presetSubtype="0" fill="hold" nodeType="after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B9A1379-1A18-AF79-4799-88E761AF3347}"/>
            </a:ext>
          </a:extLst>
        </p:cNvPr>
        <p:cNvGrpSpPr/>
        <p:nvPr/>
      </p:nvGrpSpPr>
      <p:grpSpPr>
        <a:xfrm>
          <a:off x="0" y="0"/>
          <a:ext cx="0" cy="0"/>
          <a:chOff x="0" y="0"/>
          <a:chExt cx="0" cy="0"/>
        </a:xfrm>
      </p:grpSpPr>
      <p:sp>
        <p:nvSpPr>
          <p:cNvPr id="10" name="Text Box">
            <a:extLst>
              <a:ext uri="{FF2B5EF4-FFF2-40B4-BE49-F238E27FC236}">
                <a16:creationId xmlns:a16="http://schemas.microsoft.com/office/drawing/2014/main" id="{0555A019-6FEA-F2AD-E184-B202F0C74819}"/>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Use Less Water</a:t>
            </a:r>
          </a:p>
        </p:txBody>
      </p:sp>
      <p:sp>
        <p:nvSpPr>
          <p:cNvPr id="12" name="Text Box">
            <a:extLst>
              <a:ext uri="{FF2B5EF4-FFF2-40B4-BE49-F238E27FC236}">
                <a16:creationId xmlns:a16="http://schemas.microsoft.com/office/drawing/2014/main" id="{8A733599-5D65-AAB0-CED2-F191D6419FB2}"/>
              </a:ext>
            </a:extLst>
          </p:cNvPr>
          <p:cNvSpPr/>
          <p:nvPr/>
        </p:nvSpPr>
        <p:spPr>
          <a:xfrm flipH="1">
            <a:off x="497800" y="2698641"/>
            <a:ext cx="8106445" cy="3692349"/>
          </a:xfrm>
          <a:prstGeom prst="roundRect">
            <a:avLst>
              <a:gd name="adj" fmla="val 4988"/>
            </a:avLst>
          </a:pr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r>
              <a:rPr lang="en-GB" dirty="0">
                <a:solidFill>
                  <a:schemeClr val="tx1">
                    <a:lumMod val="90000"/>
                    <a:lumOff val="10000"/>
                  </a:schemeClr>
                </a:solidFill>
              </a:rPr>
              <a:t>Outside, rainwater can be collected in large buckets or containers.</a:t>
            </a:r>
            <a:br>
              <a:rPr lang="en-GB" dirty="0">
                <a:solidFill>
                  <a:schemeClr val="tx1">
                    <a:lumMod val="90000"/>
                    <a:lumOff val="10000"/>
                  </a:schemeClr>
                </a:solidFill>
              </a:rPr>
            </a:br>
            <a:r>
              <a:rPr lang="en-GB" dirty="0">
                <a:solidFill>
                  <a:schemeClr val="tx1">
                    <a:lumMod val="90000"/>
                    <a:lumOff val="10000"/>
                  </a:schemeClr>
                </a:solidFill>
              </a:rPr>
              <a:t>This water can be used to water plants and wash cars or windows.</a:t>
            </a:r>
          </a:p>
        </p:txBody>
      </p:sp>
      <p:sp>
        <p:nvSpPr>
          <p:cNvPr id="13" name="Rectangle: Rounded Corners 12">
            <a:extLst>
              <a:ext uri="{FF2B5EF4-FFF2-40B4-BE49-F238E27FC236}">
                <a16:creationId xmlns:a16="http://schemas.microsoft.com/office/drawing/2014/main" id="{40C5BEF3-B40F-C956-BEE3-8B26AD2B88E8}"/>
              </a:ext>
            </a:extLst>
          </p:cNvPr>
          <p:cNvSpPr/>
          <p:nvPr/>
        </p:nvSpPr>
        <p:spPr>
          <a:xfrm>
            <a:off x="-177469" y="1448591"/>
            <a:ext cx="7598996" cy="805511"/>
          </a:xfrm>
          <a:prstGeom prst="roundRect">
            <a:avLst>
              <a:gd name="adj" fmla="val 10417"/>
            </a:avLst>
          </a:prstGeom>
          <a:solidFill>
            <a:srgbClr val="009386"/>
          </a:solidFill>
          <a:ln w="1905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lIns="648000" rIns="180000" rtlCol="0" anchor="ctr"/>
          <a:lstStyle/>
          <a:p>
            <a:r>
              <a:rPr lang="en-GB" b="1" dirty="0"/>
              <a:t>We can help to save water in many ways, such as turning taps off after washing our hands or when we are brushing our teeth.</a:t>
            </a:r>
          </a:p>
        </p:txBody>
      </p:sp>
      <p:grpSp>
        <p:nvGrpSpPr>
          <p:cNvPr id="19" name="Group 18">
            <a:extLst>
              <a:ext uri="{FF2B5EF4-FFF2-40B4-BE49-F238E27FC236}">
                <a16:creationId xmlns:a16="http://schemas.microsoft.com/office/drawing/2014/main" id="{AEB88534-67D8-7477-6D90-74C100020636}"/>
              </a:ext>
            </a:extLst>
          </p:cNvPr>
          <p:cNvGrpSpPr/>
          <p:nvPr/>
        </p:nvGrpSpPr>
        <p:grpSpPr>
          <a:xfrm>
            <a:off x="593723" y="3681427"/>
            <a:ext cx="7914022" cy="2617630"/>
            <a:chOff x="519064" y="3705759"/>
            <a:chExt cx="8064809" cy="2667504"/>
          </a:xfrm>
        </p:grpSpPr>
        <p:pic>
          <p:nvPicPr>
            <p:cNvPr id="17" name="Picture 16">
              <a:extLst>
                <a:ext uri="{FF2B5EF4-FFF2-40B4-BE49-F238E27FC236}">
                  <a16:creationId xmlns:a16="http://schemas.microsoft.com/office/drawing/2014/main" id="{2FAA18AC-2D95-6FD8-367A-7670C8F5EC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952" y="4788559"/>
              <a:ext cx="836657" cy="1192714"/>
            </a:xfrm>
            <a:prstGeom prst="rect">
              <a:avLst/>
            </a:prstGeom>
          </p:spPr>
        </p:pic>
        <p:pic>
          <p:nvPicPr>
            <p:cNvPr id="18" name="Picture 17">
              <a:extLst>
                <a:ext uri="{FF2B5EF4-FFF2-40B4-BE49-F238E27FC236}">
                  <a16:creationId xmlns:a16="http://schemas.microsoft.com/office/drawing/2014/main" id="{9B5BB006-DB7B-F8FA-587E-199B39C73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3718" y="5017373"/>
              <a:ext cx="1431095" cy="1299602"/>
            </a:xfrm>
            <a:prstGeom prst="rect">
              <a:avLst/>
            </a:prstGeom>
          </p:spPr>
        </p:pic>
        <p:pic>
          <p:nvPicPr>
            <p:cNvPr id="14" name="Picture 13">
              <a:extLst>
                <a:ext uri="{FF2B5EF4-FFF2-40B4-BE49-F238E27FC236}">
                  <a16:creationId xmlns:a16="http://schemas.microsoft.com/office/drawing/2014/main" id="{35689CF2-2A38-D84B-DC2A-6BDAA2C41001}"/>
                </a:ext>
              </a:extLst>
            </p:cNvPr>
            <p:cNvPicPr>
              <a:picLocks noChangeAspect="1"/>
            </p:cNvPicPr>
            <p:nvPr/>
          </p:nvPicPr>
          <p:blipFill rotWithShape="1">
            <a:blip r:embed="rId5"/>
            <a:srcRect l="629" t="9793" r="1611"/>
            <a:stretch/>
          </p:blipFill>
          <p:spPr>
            <a:xfrm>
              <a:off x="519064" y="3705759"/>
              <a:ext cx="8064809" cy="2667504"/>
            </a:xfrm>
            <a:prstGeom prst="roundRect">
              <a:avLst>
                <a:gd name="adj" fmla="val 3263"/>
              </a:avLst>
            </a:prstGeom>
          </p:spPr>
        </p:pic>
        <p:pic>
          <p:nvPicPr>
            <p:cNvPr id="15" name="Picture 14">
              <a:extLst>
                <a:ext uri="{FF2B5EF4-FFF2-40B4-BE49-F238E27FC236}">
                  <a16:creationId xmlns:a16="http://schemas.microsoft.com/office/drawing/2014/main" id="{F7E9E8D4-E8D2-F9FB-223A-FEDB5BE0BD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9566" y="4188890"/>
              <a:ext cx="1749179" cy="2089271"/>
            </a:xfrm>
            <a:prstGeom prst="rect">
              <a:avLst/>
            </a:prstGeom>
          </p:spPr>
        </p:pic>
        <p:pic>
          <p:nvPicPr>
            <p:cNvPr id="16" name="Picture 15">
              <a:extLst>
                <a:ext uri="{FF2B5EF4-FFF2-40B4-BE49-F238E27FC236}">
                  <a16:creationId xmlns:a16="http://schemas.microsoft.com/office/drawing/2014/main" id="{F4A6109F-BDEA-B513-ABB2-C2396370F8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364" y="4296997"/>
              <a:ext cx="2267054" cy="1981164"/>
            </a:xfrm>
            <a:prstGeom prst="rect">
              <a:avLst/>
            </a:prstGeom>
          </p:spPr>
        </p:pic>
      </p:grpSp>
      <p:grpSp>
        <p:nvGrpSpPr>
          <p:cNvPr id="7" name="Group 6">
            <a:extLst>
              <a:ext uri="{FF2B5EF4-FFF2-40B4-BE49-F238E27FC236}">
                <a16:creationId xmlns:a16="http://schemas.microsoft.com/office/drawing/2014/main" id="{A5957D82-F9B2-EB85-1156-A34C164D3348}"/>
              </a:ext>
            </a:extLst>
          </p:cNvPr>
          <p:cNvGrpSpPr/>
          <p:nvPr/>
        </p:nvGrpSpPr>
        <p:grpSpPr>
          <a:xfrm>
            <a:off x="7934325" y="5742860"/>
            <a:ext cx="1249524" cy="725941"/>
            <a:chOff x="7934325" y="5742860"/>
            <a:chExt cx="1249524" cy="725941"/>
          </a:xfrm>
        </p:grpSpPr>
        <p:sp>
          <p:nvSpPr>
            <p:cNvPr id="8" name="Rectangle 7">
              <a:extLst>
                <a:ext uri="{FF2B5EF4-FFF2-40B4-BE49-F238E27FC236}">
                  <a16:creationId xmlns:a16="http://schemas.microsoft.com/office/drawing/2014/main" id="{63170CD7-153B-621C-19F6-BA15FA7B1B80}"/>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Delay 8">
              <a:extLst>
                <a:ext uri="{FF2B5EF4-FFF2-40B4-BE49-F238E27FC236}">
                  <a16:creationId xmlns:a16="http://schemas.microsoft.com/office/drawing/2014/main" id="{DE06C4AF-465C-92E8-E8CF-DA6F473EF732}"/>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3CF29AC0-4434-ECAE-BB56-2F9588E3C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1471" y="990119"/>
            <a:ext cx="1363516" cy="1722454"/>
          </a:xfrm>
          <a:prstGeom prst="rect">
            <a:avLst/>
          </a:prstGeom>
        </p:spPr>
      </p:pic>
      <p:pic>
        <p:nvPicPr>
          <p:cNvPr id="21" name="Graphic 20">
            <a:hlinkClick r:id="rId9" action="ppaction://hlinksldjump"/>
            <a:extLst>
              <a:ext uri="{FF2B5EF4-FFF2-40B4-BE49-F238E27FC236}">
                <a16:creationId xmlns:a16="http://schemas.microsoft.com/office/drawing/2014/main" id="{AE745D46-AA4D-7B47-ECAE-19C9FCCE0D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024649" y="5811390"/>
            <a:ext cx="578534" cy="578534"/>
          </a:xfrm>
          <a:prstGeom prst="rect">
            <a:avLst/>
          </a:prstGeom>
        </p:spPr>
      </p:pic>
    </p:spTree>
    <p:extLst>
      <p:ext uri="{BB962C8B-B14F-4D97-AF65-F5344CB8AC3E}">
        <p14:creationId xmlns:p14="http://schemas.microsoft.com/office/powerpoint/2010/main" val="4155706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1593FF-5A19-DF05-C6EF-DE48610BBA6E}"/>
            </a:ext>
          </a:extLst>
        </p:cNvPr>
        <p:cNvGrpSpPr/>
        <p:nvPr/>
      </p:nvGrpSpPr>
      <p:grpSpPr>
        <a:xfrm>
          <a:off x="0" y="0"/>
          <a:ext cx="0" cy="0"/>
          <a:chOff x="0" y="0"/>
          <a:chExt cx="0" cy="0"/>
        </a:xfrm>
      </p:grpSpPr>
      <p:sp>
        <p:nvSpPr>
          <p:cNvPr id="10" name="Text Box">
            <a:extLst>
              <a:ext uri="{FF2B5EF4-FFF2-40B4-BE49-F238E27FC236}">
                <a16:creationId xmlns:a16="http://schemas.microsoft.com/office/drawing/2014/main" id="{1EC79E9A-22F5-645D-3755-02C240BD2167}"/>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What Did You Learn?</a:t>
            </a:r>
          </a:p>
        </p:txBody>
      </p:sp>
      <p:sp>
        <p:nvSpPr>
          <p:cNvPr id="12" name="Text Box">
            <a:extLst>
              <a:ext uri="{FF2B5EF4-FFF2-40B4-BE49-F238E27FC236}">
                <a16:creationId xmlns:a16="http://schemas.microsoft.com/office/drawing/2014/main" id="{3BA8B423-3130-2F4E-9630-FEF2D1A6158B}"/>
              </a:ext>
            </a:extLst>
          </p:cNvPr>
          <p:cNvSpPr/>
          <p:nvPr/>
        </p:nvSpPr>
        <p:spPr>
          <a:xfrm flipH="1">
            <a:off x="2051062" y="1474712"/>
            <a:ext cx="5041871" cy="3480060"/>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r>
              <a:rPr lang="en-GB" dirty="0">
                <a:solidFill>
                  <a:schemeClr val="tx1">
                    <a:lumMod val="90000"/>
                    <a:lumOff val="10000"/>
                  </a:schemeClr>
                </a:solidFill>
              </a:rPr>
              <a:t>What did you learn about Earth Day?</a:t>
            </a:r>
          </a:p>
        </p:txBody>
      </p:sp>
      <p:grpSp>
        <p:nvGrpSpPr>
          <p:cNvPr id="3" name="Group 2">
            <a:extLst>
              <a:ext uri="{FF2B5EF4-FFF2-40B4-BE49-F238E27FC236}">
                <a16:creationId xmlns:a16="http://schemas.microsoft.com/office/drawing/2014/main" id="{1541BDB8-D37A-31F8-2FF9-ADC5B7A53CF1}"/>
              </a:ext>
            </a:extLst>
          </p:cNvPr>
          <p:cNvGrpSpPr/>
          <p:nvPr/>
        </p:nvGrpSpPr>
        <p:grpSpPr>
          <a:xfrm>
            <a:off x="7934325" y="5742860"/>
            <a:ext cx="1249524" cy="725941"/>
            <a:chOff x="7934325" y="5742860"/>
            <a:chExt cx="1249524" cy="725941"/>
          </a:xfrm>
        </p:grpSpPr>
        <p:sp>
          <p:nvSpPr>
            <p:cNvPr id="4" name="Rectangle 3">
              <a:extLst>
                <a:ext uri="{FF2B5EF4-FFF2-40B4-BE49-F238E27FC236}">
                  <a16:creationId xmlns:a16="http://schemas.microsoft.com/office/drawing/2014/main" id="{A662A128-C886-E7EA-E680-4991D96859E4}"/>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1B17DE1C-A48C-C2DA-31CD-A36CA6707F53}"/>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Graphic 15">
            <a:hlinkClick r:id="rId3" action="ppaction://hlinksldjump"/>
            <a:extLst>
              <a:ext uri="{FF2B5EF4-FFF2-40B4-BE49-F238E27FC236}">
                <a16:creationId xmlns:a16="http://schemas.microsoft.com/office/drawing/2014/main" id="{32827FA2-9975-BEDF-D98B-F1DC924B17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026058" y="5812456"/>
            <a:ext cx="578534" cy="578534"/>
          </a:xfrm>
          <a:prstGeom prst="rect">
            <a:avLst/>
          </a:prstGeom>
        </p:spPr>
      </p:pic>
      <p:pic>
        <p:nvPicPr>
          <p:cNvPr id="8" name="Picture 7">
            <a:extLst>
              <a:ext uri="{FF2B5EF4-FFF2-40B4-BE49-F238E27FC236}">
                <a16:creationId xmlns:a16="http://schemas.microsoft.com/office/drawing/2014/main" id="{C6313807-D249-08A8-2176-02880785EC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1223" y="2197191"/>
            <a:ext cx="3952021" cy="3471318"/>
          </a:xfrm>
          <a:prstGeom prst="rect">
            <a:avLst/>
          </a:prstGeom>
        </p:spPr>
      </p:pic>
      <p:sp>
        <p:nvSpPr>
          <p:cNvPr id="9" name="Rectangle: Rounded Corners 8">
            <a:extLst>
              <a:ext uri="{FF2B5EF4-FFF2-40B4-BE49-F238E27FC236}">
                <a16:creationId xmlns:a16="http://schemas.microsoft.com/office/drawing/2014/main" id="{72A1AE6A-0960-2560-C723-6B437913CD73}"/>
              </a:ext>
            </a:extLst>
          </p:cNvPr>
          <p:cNvSpPr/>
          <p:nvPr/>
        </p:nvSpPr>
        <p:spPr>
          <a:xfrm>
            <a:off x="1910735" y="5340104"/>
            <a:ext cx="5312995" cy="993787"/>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648000" rIns="180000" rtlCol="0" anchor="ctr"/>
          <a:lstStyle/>
          <a:p>
            <a:r>
              <a:rPr lang="en-GB" b="1" dirty="0"/>
              <a:t>Tell a friend about something you are going to do to help look after our planet!</a:t>
            </a:r>
          </a:p>
        </p:txBody>
      </p:sp>
      <p:grpSp>
        <p:nvGrpSpPr>
          <p:cNvPr id="11" name="Group 10">
            <a:extLst>
              <a:ext uri="{FF2B5EF4-FFF2-40B4-BE49-F238E27FC236}">
                <a16:creationId xmlns:a16="http://schemas.microsoft.com/office/drawing/2014/main" id="{25BDD090-C048-B439-4289-432FFEB7EDA5}"/>
              </a:ext>
            </a:extLst>
          </p:cNvPr>
          <p:cNvGrpSpPr/>
          <p:nvPr/>
        </p:nvGrpSpPr>
        <p:grpSpPr>
          <a:xfrm>
            <a:off x="7292353" y="1478630"/>
            <a:ext cx="1467409" cy="1535778"/>
            <a:chOff x="5723690" y="1441338"/>
            <a:chExt cx="2484761" cy="2586551"/>
          </a:xfrm>
        </p:grpSpPr>
        <p:pic>
          <p:nvPicPr>
            <p:cNvPr id="13" name="Picture 12">
              <a:extLst>
                <a:ext uri="{FF2B5EF4-FFF2-40B4-BE49-F238E27FC236}">
                  <a16:creationId xmlns:a16="http://schemas.microsoft.com/office/drawing/2014/main" id="{91DB7EAD-3EC5-9B0D-DC99-68B8F8F994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690" y="1441338"/>
              <a:ext cx="2484761" cy="2586551"/>
            </a:xfrm>
            <a:prstGeom prst="rect">
              <a:avLst/>
            </a:prstGeom>
          </p:spPr>
        </p:pic>
        <p:sp>
          <p:nvSpPr>
            <p:cNvPr id="14" name="TextBox 13">
              <a:extLst>
                <a:ext uri="{FF2B5EF4-FFF2-40B4-BE49-F238E27FC236}">
                  <a16:creationId xmlns:a16="http://schemas.microsoft.com/office/drawing/2014/main" id="{6A570B74-BCEB-8A40-6EBC-022ADC9B47A1}"/>
                </a:ext>
              </a:extLst>
            </p:cNvPr>
            <p:cNvSpPr txBox="1"/>
            <p:nvPr/>
          </p:nvSpPr>
          <p:spPr>
            <a:xfrm rot="20993724">
              <a:off x="6183024" y="1900510"/>
              <a:ext cx="1245140" cy="570191"/>
            </a:xfrm>
            <a:prstGeom prst="rect">
              <a:avLst/>
            </a:prstGeom>
            <a:noFill/>
          </p:spPr>
          <p:txBody>
            <a:bodyPr wrap="square" rtlCol="0">
              <a:spAutoFit/>
            </a:bodyPr>
            <a:lstStyle/>
            <a:p>
              <a:pPr algn="ctr"/>
              <a:r>
                <a:rPr lang="en-GB" sz="1600" b="1" dirty="0">
                  <a:solidFill>
                    <a:schemeClr val="bg1"/>
                  </a:solidFill>
                </a:rPr>
                <a:t>April</a:t>
              </a:r>
            </a:p>
          </p:txBody>
        </p:sp>
      </p:grpSp>
      <p:pic>
        <p:nvPicPr>
          <p:cNvPr id="15" name="Picture 14">
            <a:hlinkClick r:id="rId8" action="ppaction://hlinksldjump"/>
            <a:extLst>
              <a:ext uri="{FF2B5EF4-FFF2-40B4-BE49-F238E27FC236}">
                <a16:creationId xmlns:a16="http://schemas.microsoft.com/office/drawing/2014/main" id="{33038D4B-AD71-6D1F-40BD-6FBE41D13D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2485" y="3451800"/>
            <a:ext cx="1813840" cy="1695638"/>
          </a:xfrm>
          <a:prstGeom prst="rect">
            <a:avLst/>
          </a:prstGeom>
        </p:spPr>
      </p:pic>
      <p:pic>
        <p:nvPicPr>
          <p:cNvPr id="17" name="Picture 16">
            <a:extLst>
              <a:ext uri="{FF2B5EF4-FFF2-40B4-BE49-F238E27FC236}">
                <a16:creationId xmlns:a16="http://schemas.microsoft.com/office/drawing/2014/main" id="{1712F170-CD57-4292-41B5-EEE79E24C5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263151">
            <a:off x="328901" y="1490390"/>
            <a:ext cx="1673484" cy="1099119"/>
          </a:xfrm>
          <a:prstGeom prst="rect">
            <a:avLst/>
          </a:prstGeom>
        </p:spPr>
      </p:pic>
      <p:pic>
        <p:nvPicPr>
          <p:cNvPr id="18" name="Picture 17">
            <a:extLst>
              <a:ext uri="{FF2B5EF4-FFF2-40B4-BE49-F238E27FC236}">
                <a16:creationId xmlns:a16="http://schemas.microsoft.com/office/drawing/2014/main" id="{47FA06DF-7617-78A4-77FA-BCE24D98DCA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21174686">
            <a:off x="671897" y="4997279"/>
            <a:ext cx="1116703" cy="1268453"/>
          </a:xfrm>
          <a:prstGeom prst="rect">
            <a:avLst/>
          </a:prstGeom>
        </p:spPr>
      </p:pic>
      <p:pic>
        <p:nvPicPr>
          <p:cNvPr id="19" name="Picture 18">
            <a:extLst>
              <a:ext uri="{FF2B5EF4-FFF2-40B4-BE49-F238E27FC236}">
                <a16:creationId xmlns:a16="http://schemas.microsoft.com/office/drawing/2014/main" id="{FC872234-5A5F-5CAC-F419-2CB3AADAA32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631308">
            <a:off x="724361" y="2670099"/>
            <a:ext cx="1136087" cy="1948317"/>
          </a:xfrm>
          <a:prstGeom prst="rect">
            <a:avLst/>
          </a:prstGeom>
        </p:spPr>
      </p:pic>
    </p:spTree>
    <p:extLst>
      <p:ext uri="{BB962C8B-B14F-4D97-AF65-F5344CB8AC3E}">
        <p14:creationId xmlns:p14="http://schemas.microsoft.com/office/powerpoint/2010/main" val="3092463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par>
                          <p:cTn id="8" fill="hold">
                            <p:stCondLst>
                              <p:cond delay="1250"/>
                            </p:stCondLst>
                            <p:childTnLst>
                              <p:par>
                                <p:cTn id="9" presetID="10" presetClass="exit" presetSubtype="0" fill="hold" nodeType="afterEffect">
                                  <p:stCondLst>
                                    <p:cond delay="250"/>
                                  </p:stCondLst>
                                  <p:childTnLst>
                                    <p:animEffect transition="out" filter="fade">
                                      <p:cBhvr>
                                        <p:cTn id="10" dur="750"/>
                                        <p:tgtEl>
                                          <p:spTgt spid="17"/>
                                        </p:tgtEl>
                                      </p:cBhvr>
                                    </p:animEffect>
                                    <p:set>
                                      <p:cBhvr>
                                        <p:cTn id="11" dur="1" fill="hold">
                                          <p:stCondLst>
                                            <p:cond delay="749"/>
                                          </p:stCondLst>
                                        </p:cTn>
                                        <p:tgtEl>
                                          <p:spTgt spid="17"/>
                                        </p:tgtEl>
                                        <p:attrNameLst>
                                          <p:attrName>style.visibility</p:attrName>
                                        </p:attrNameLst>
                                      </p:cBhvr>
                                      <p:to>
                                        <p:strVal val="hidden"/>
                                      </p:to>
                                    </p:se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par>
                          <p:cTn id="16" fill="hold">
                            <p:stCondLst>
                              <p:cond delay="3500"/>
                            </p:stCondLst>
                            <p:childTnLst>
                              <p:par>
                                <p:cTn id="17" presetID="10" presetClass="exit" presetSubtype="0" fill="hold" nodeType="afterEffect">
                                  <p:stCondLst>
                                    <p:cond delay="250"/>
                                  </p:stCondLst>
                                  <p:childTnLst>
                                    <p:animEffect transition="out" filter="fade">
                                      <p:cBhvr>
                                        <p:cTn id="18" dur="750"/>
                                        <p:tgtEl>
                                          <p:spTgt spid="15"/>
                                        </p:tgtEl>
                                      </p:cBhvr>
                                    </p:animEffect>
                                    <p:set>
                                      <p:cBhvr>
                                        <p:cTn id="19" dur="1" fill="hold">
                                          <p:stCondLst>
                                            <p:cond delay="749"/>
                                          </p:stCondLst>
                                        </p:cTn>
                                        <p:tgtEl>
                                          <p:spTgt spid="15"/>
                                        </p:tgtEl>
                                        <p:attrNameLst>
                                          <p:attrName>style.visibility</p:attrName>
                                        </p:attrNameLst>
                                      </p:cBhvr>
                                      <p:to>
                                        <p:strVal val="hidden"/>
                                      </p:to>
                                    </p:set>
                                  </p:childTnLst>
                                </p:cTn>
                              </p:par>
                            </p:childTnLst>
                          </p:cTn>
                        </p:par>
                        <p:par>
                          <p:cTn id="20" fill="hold">
                            <p:stCondLst>
                              <p:cond delay="4500"/>
                            </p:stCondLst>
                            <p:childTnLst>
                              <p:par>
                                <p:cTn id="21" presetID="10" presetClass="entr" presetSubtype="0" fill="hold" nodeType="after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childTnLst>
                          </p:cTn>
                        </p:par>
                        <p:par>
                          <p:cTn id="24" fill="hold">
                            <p:stCondLst>
                              <p:cond delay="5750"/>
                            </p:stCondLst>
                            <p:childTnLst>
                              <p:par>
                                <p:cTn id="25" presetID="10" presetClass="exit" presetSubtype="0" fill="hold" nodeType="afterEffect">
                                  <p:stCondLst>
                                    <p:cond delay="250"/>
                                  </p:stCondLst>
                                  <p:childTnLst>
                                    <p:animEffect transition="out" filter="fade">
                                      <p:cBhvr>
                                        <p:cTn id="26" dur="750"/>
                                        <p:tgtEl>
                                          <p:spTgt spid="18"/>
                                        </p:tgtEl>
                                      </p:cBhvr>
                                    </p:animEffect>
                                    <p:set>
                                      <p:cBhvr>
                                        <p:cTn id="27" dur="1" fill="hold">
                                          <p:stCondLst>
                                            <p:cond delay="749"/>
                                          </p:stCondLst>
                                        </p:cTn>
                                        <p:tgtEl>
                                          <p:spTgt spid="18"/>
                                        </p:tgtEl>
                                        <p:attrNameLst>
                                          <p:attrName>style.visibility</p:attrName>
                                        </p:attrNameLst>
                                      </p:cBhvr>
                                      <p:to>
                                        <p:strVal val="hidden"/>
                                      </p:to>
                                    </p:set>
                                  </p:childTnLst>
                                </p:cTn>
                              </p:par>
                            </p:childTnLst>
                          </p:cTn>
                        </p:par>
                        <p:par>
                          <p:cTn id="28" fill="hold">
                            <p:stCondLst>
                              <p:cond delay="6750"/>
                            </p:stCondLst>
                            <p:childTnLst>
                              <p:par>
                                <p:cTn id="29" presetID="10" presetClass="entr" presetSubtype="0" fill="hold"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childTnLst>
                                </p:cTn>
                              </p:par>
                            </p:childTnLst>
                          </p:cTn>
                        </p:par>
                        <p:par>
                          <p:cTn id="32" fill="hold">
                            <p:stCondLst>
                              <p:cond delay="8000"/>
                            </p:stCondLst>
                            <p:childTnLst>
                              <p:par>
                                <p:cTn id="33" presetID="10" presetClass="exit" presetSubtype="0" fill="hold" nodeType="afterEffect">
                                  <p:stCondLst>
                                    <p:cond delay="250"/>
                                  </p:stCondLst>
                                  <p:childTnLst>
                                    <p:animEffect transition="out" filter="fade">
                                      <p:cBhvr>
                                        <p:cTn id="34" dur="750"/>
                                        <p:tgtEl>
                                          <p:spTgt spid="11"/>
                                        </p:tgtEl>
                                      </p:cBhvr>
                                    </p:animEffect>
                                    <p:set>
                                      <p:cBhvr>
                                        <p:cTn id="35" dur="1" fill="hold">
                                          <p:stCondLst>
                                            <p:cond delay="749"/>
                                          </p:stCondLst>
                                        </p:cTn>
                                        <p:tgtEl>
                                          <p:spTgt spid="11"/>
                                        </p:tgtEl>
                                        <p:attrNameLst>
                                          <p:attrName>style.visibility</p:attrName>
                                        </p:attrNameLst>
                                      </p:cBhvr>
                                      <p:to>
                                        <p:strVal val="hidden"/>
                                      </p:to>
                                    </p:set>
                                  </p:childTnLst>
                                </p:cTn>
                              </p:par>
                            </p:childTnLst>
                          </p:cTn>
                        </p:par>
                        <p:par>
                          <p:cTn id="36" fill="hold">
                            <p:stCondLst>
                              <p:cond delay="9000"/>
                            </p:stCondLst>
                            <p:childTnLst>
                              <p:par>
                                <p:cTn id="37" presetID="10" presetClass="entr" presetSubtype="0" fill="hold"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childTnLst>
                                </p:cTn>
                              </p:par>
                            </p:childTnLst>
                          </p:cTn>
                        </p:par>
                        <p:par>
                          <p:cTn id="40" fill="hold">
                            <p:stCondLst>
                              <p:cond delay="10250"/>
                            </p:stCondLst>
                            <p:childTnLst>
                              <p:par>
                                <p:cTn id="41" presetID="10" presetClass="exit" presetSubtype="0" fill="hold" nodeType="afterEffect">
                                  <p:stCondLst>
                                    <p:cond delay="250"/>
                                  </p:stCondLst>
                                  <p:childTnLst>
                                    <p:animEffect transition="out" filter="fade">
                                      <p:cBhvr>
                                        <p:cTn id="42" dur="750"/>
                                        <p:tgtEl>
                                          <p:spTgt spid="19"/>
                                        </p:tgtEl>
                                      </p:cBhvr>
                                    </p:animEffect>
                                    <p:set>
                                      <p:cBhvr>
                                        <p:cTn id="43" dur="1" fill="hold">
                                          <p:stCondLst>
                                            <p:cond delay="749"/>
                                          </p:stCondLst>
                                        </p:cTn>
                                        <p:tgtEl>
                                          <p:spTgt spid="19"/>
                                        </p:tgtEl>
                                        <p:attrNameLst>
                                          <p:attrName>style.visibility</p:attrName>
                                        </p:attrNameLst>
                                      </p:cBhvr>
                                      <p:to>
                                        <p:strVal val="hidden"/>
                                      </p:to>
                                    </p:set>
                                  </p:childTnLst>
                                </p:cTn>
                              </p:par>
                            </p:childTnLst>
                          </p:cTn>
                        </p:par>
                        <p:par>
                          <p:cTn id="44" fill="hold">
                            <p:stCondLst>
                              <p:cond delay="11250"/>
                            </p:stCondLst>
                            <p:childTnLst>
                              <p:par>
                                <p:cTn id="45" presetID="10" presetClass="entr" presetSubtype="0" fill="hold" grpId="0" nodeType="after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id="{0FBA7676-D1B9-AB5D-9661-8459CAA11801}"/>
              </a:ext>
            </a:extLst>
          </p:cNvPr>
          <p:cNvSpPr/>
          <p:nvPr/>
        </p:nvSpPr>
        <p:spPr>
          <a:xfrm>
            <a:off x="7508838" y="5809129"/>
            <a:ext cx="1495313" cy="10488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4B29CC-BE9C-697C-7C4D-CE7BEF2DE0FB}"/>
            </a:ext>
          </a:extLst>
        </p:cNvPr>
        <p:cNvGrpSpPr/>
        <p:nvPr/>
      </p:nvGrpSpPr>
      <p:grpSpPr>
        <a:xfrm>
          <a:off x="0" y="0"/>
          <a:ext cx="0" cy="0"/>
          <a:chOff x="0" y="0"/>
          <a:chExt cx="0" cy="0"/>
        </a:xfrm>
      </p:grpSpPr>
      <p:sp>
        <p:nvSpPr>
          <p:cNvPr id="2" name="Rectangle: Rounded Corners 1">
            <a:hlinkClick r:id="rId3"/>
            <a:extLst>
              <a:ext uri="{FF2B5EF4-FFF2-40B4-BE49-F238E27FC236}">
                <a16:creationId xmlns:a16="http://schemas.microsoft.com/office/drawing/2014/main" id="{B8D72BBB-56D4-DDF6-4E32-120DDF17B591}"/>
              </a:ext>
            </a:extLst>
          </p:cNvPr>
          <p:cNvSpPr/>
          <p:nvPr/>
        </p:nvSpPr>
        <p:spPr>
          <a:xfrm>
            <a:off x="7508838" y="5809129"/>
            <a:ext cx="1495313" cy="10488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12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a:extLst>
              <a:ext uri="{FF2B5EF4-FFF2-40B4-BE49-F238E27FC236}">
                <a16:creationId xmlns:a16="http://schemas.microsoft.com/office/drawing/2014/main" id="{CA771E1A-6711-3D7E-A7E5-7385F1EF4210}"/>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What Is Earth Day?</a:t>
            </a:r>
          </a:p>
        </p:txBody>
      </p:sp>
      <p:grpSp>
        <p:nvGrpSpPr>
          <p:cNvPr id="11" name="Group 10">
            <a:extLst>
              <a:ext uri="{FF2B5EF4-FFF2-40B4-BE49-F238E27FC236}">
                <a16:creationId xmlns:a16="http://schemas.microsoft.com/office/drawing/2014/main" id="{6913EAFA-E8FE-2371-01B4-14F2945B59B7}"/>
              </a:ext>
            </a:extLst>
          </p:cNvPr>
          <p:cNvGrpSpPr/>
          <p:nvPr/>
        </p:nvGrpSpPr>
        <p:grpSpPr>
          <a:xfrm>
            <a:off x="7934325" y="5742860"/>
            <a:ext cx="1249524" cy="725941"/>
            <a:chOff x="7934325" y="5742860"/>
            <a:chExt cx="1249524" cy="725941"/>
          </a:xfrm>
        </p:grpSpPr>
        <p:sp>
          <p:nvSpPr>
            <p:cNvPr id="9" name="Rectangle 8">
              <a:extLst>
                <a:ext uri="{FF2B5EF4-FFF2-40B4-BE49-F238E27FC236}">
                  <a16:creationId xmlns:a16="http://schemas.microsoft.com/office/drawing/2014/main" id="{BA6ECEB2-2BB0-9B2A-E135-2141724F1CD6}"/>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Delay 7">
              <a:extLst>
                <a:ext uri="{FF2B5EF4-FFF2-40B4-BE49-F238E27FC236}">
                  <a16:creationId xmlns:a16="http://schemas.microsoft.com/office/drawing/2014/main" id="{3F6066B9-2AE9-772B-70C1-AFF86508C529}"/>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 Box">
            <a:extLst>
              <a:ext uri="{FF2B5EF4-FFF2-40B4-BE49-F238E27FC236}">
                <a16:creationId xmlns:a16="http://schemas.microsoft.com/office/drawing/2014/main" id="{C55DF9E8-E0DF-32F2-FCE8-93ADEED570AA}"/>
              </a:ext>
            </a:extLst>
          </p:cNvPr>
          <p:cNvSpPr/>
          <p:nvPr/>
        </p:nvSpPr>
        <p:spPr>
          <a:xfrm flipH="1">
            <a:off x="1171575" y="1474712"/>
            <a:ext cx="6343650" cy="3887864"/>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r>
              <a:rPr lang="en-GB" dirty="0">
                <a:solidFill>
                  <a:schemeClr val="tx1">
                    <a:lumMod val="90000"/>
                    <a:lumOff val="10000"/>
                  </a:schemeClr>
                </a:solidFill>
              </a:rPr>
              <a:t>The first Earth Day was held in 1970 in America.</a:t>
            </a:r>
          </a:p>
        </p:txBody>
      </p:sp>
      <p:sp>
        <p:nvSpPr>
          <p:cNvPr id="3" name="Rectangle: Rounded Corners 2">
            <a:extLst>
              <a:ext uri="{FF2B5EF4-FFF2-40B4-BE49-F238E27FC236}">
                <a16:creationId xmlns:a16="http://schemas.microsoft.com/office/drawing/2014/main" id="{F02604BA-ADB2-DB81-57A4-0CF041F08C3A}"/>
              </a:ext>
            </a:extLst>
          </p:cNvPr>
          <p:cNvSpPr/>
          <p:nvPr/>
        </p:nvSpPr>
        <p:spPr>
          <a:xfrm>
            <a:off x="-78060" y="5587238"/>
            <a:ext cx="7593285" cy="803752"/>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algn="r"/>
            <a:r>
              <a:rPr lang="en-GB" b="1" dirty="0">
                <a:solidFill>
                  <a:schemeClr val="bg1"/>
                </a:solidFill>
              </a:rPr>
              <a:t>Earth Day was started to encourage people around the world to think and learn about what we can do to look after our planet.</a:t>
            </a:r>
          </a:p>
        </p:txBody>
      </p:sp>
      <p:pic>
        <p:nvPicPr>
          <p:cNvPr id="5" name="Picture 4">
            <a:extLst>
              <a:ext uri="{FF2B5EF4-FFF2-40B4-BE49-F238E27FC236}">
                <a16:creationId xmlns:a16="http://schemas.microsoft.com/office/drawing/2014/main" id="{0DF5075E-1E7D-70FB-3ACC-BEC8C1976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485" y="2050250"/>
            <a:ext cx="4927060" cy="3059922"/>
          </a:xfrm>
          <a:prstGeom prst="roundRect">
            <a:avLst>
              <a:gd name="adj" fmla="val 4904"/>
            </a:avLst>
          </a:prstGeom>
        </p:spPr>
      </p:pic>
      <p:pic>
        <p:nvPicPr>
          <p:cNvPr id="13" name="Graphic 12">
            <a:hlinkClick r:id="rId4" action="ppaction://hlinksldjump"/>
            <a:extLst>
              <a:ext uri="{FF2B5EF4-FFF2-40B4-BE49-F238E27FC236}">
                <a16:creationId xmlns:a16="http://schemas.microsoft.com/office/drawing/2014/main" id="{344A0F94-7386-7916-1BD8-B93559575F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24649" y="5811390"/>
            <a:ext cx="579600" cy="579600"/>
          </a:xfrm>
          <a:prstGeom prst="rect">
            <a:avLst/>
          </a:prstGeom>
        </p:spPr>
      </p:pic>
    </p:spTree>
    <p:extLst>
      <p:ext uri="{BB962C8B-B14F-4D97-AF65-F5344CB8AC3E}">
        <p14:creationId xmlns:p14="http://schemas.microsoft.com/office/powerpoint/2010/main" val="2834484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2B90EC-6AA3-0938-EA6E-D4720DF6A7D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FD35DAF-E902-4C3C-EFB7-7967A3666D89}"/>
              </a:ext>
            </a:extLst>
          </p:cNvPr>
          <p:cNvGrpSpPr/>
          <p:nvPr/>
        </p:nvGrpSpPr>
        <p:grpSpPr>
          <a:xfrm>
            <a:off x="7934325" y="5742860"/>
            <a:ext cx="1249524" cy="725941"/>
            <a:chOff x="7934325" y="5742860"/>
            <a:chExt cx="1249524" cy="725941"/>
          </a:xfrm>
        </p:grpSpPr>
        <p:sp>
          <p:nvSpPr>
            <p:cNvPr id="11" name="Rectangle 10">
              <a:extLst>
                <a:ext uri="{FF2B5EF4-FFF2-40B4-BE49-F238E27FC236}">
                  <a16:creationId xmlns:a16="http://schemas.microsoft.com/office/drawing/2014/main" id="{D14C856E-9B30-A459-295B-D6873BBD3ACF}"/>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elay 12">
              <a:extLst>
                <a:ext uri="{FF2B5EF4-FFF2-40B4-BE49-F238E27FC236}">
                  <a16:creationId xmlns:a16="http://schemas.microsoft.com/office/drawing/2014/main" id="{134919BA-9A84-5A39-EA64-B7232A38B8C1}"/>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 Box">
            <a:extLst>
              <a:ext uri="{FF2B5EF4-FFF2-40B4-BE49-F238E27FC236}">
                <a16:creationId xmlns:a16="http://schemas.microsoft.com/office/drawing/2014/main" id="{F49EDD4F-EFF8-18CB-C072-F5EF88967498}"/>
              </a:ext>
            </a:extLst>
          </p:cNvPr>
          <p:cNvSpPr/>
          <p:nvPr/>
        </p:nvSpPr>
        <p:spPr>
          <a:xfrm flipH="1">
            <a:off x="497804" y="3224643"/>
            <a:ext cx="3433864" cy="2525630"/>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endParaRPr lang="en-GB" dirty="0">
              <a:solidFill>
                <a:schemeClr val="tx1">
                  <a:lumMod val="90000"/>
                  <a:lumOff val="10000"/>
                </a:schemeClr>
              </a:solidFill>
            </a:endParaRPr>
          </a:p>
        </p:txBody>
      </p:sp>
      <p:sp>
        <p:nvSpPr>
          <p:cNvPr id="10" name="Text Box">
            <a:extLst>
              <a:ext uri="{FF2B5EF4-FFF2-40B4-BE49-F238E27FC236}">
                <a16:creationId xmlns:a16="http://schemas.microsoft.com/office/drawing/2014/main" id="{FED5898E-0168-487E-AC10-7CDF2C1F1FB8}"/>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When Is Earth Day?</a:t>
            </a:r>
          </a:p>
        </p:txBody>
      </p:sp>
      <p:sp>
        <p:nvSpPr>
          <p:cNvPr id="5" name="Text Box">
            <a:extLst>
              <a:ext uri="{FF2B5EF4-FFF2-40B4-BE49-F238E27FC236}">
                <a16:creationId xmlns:a16="http://schemas.microsoft.com/office/drawing/2014/main" id="{C4DB48DE-2EF5-D763-320A-D168E1E2DC37}"/>
              </a:ext>
            </a:extLst>
          </p:cNvPr>
          <p:cNvSpPr/>
          <p:nvPr/>
        </p:nvSpPr>
        <p:spPr>
          <a:xfrm flipH="1">
            <a:off x="5170385" y="1628081"/>
            <a:ext cx="3433864" cy="2525630"/>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endParaRPr lang="en-GB" dirty="0">
              <a:solidFill>
                <a:schemeClr val="tx1">
                  <a:lumMod val="90000"/>
                  <a:lumOff val="10000"/>
                </a:schemeClr>
              </a:solidFill>
            </a:endParaRPr>
          </a:p>
        </p:txBody>
      </p:sp>
      <p:grpSp>
        <p:nvGrpSpPr>
          <p:cNvPr id="16" name="Group 15">
            <a:extLst>
              <a:ext uri="{FF2B5EF4-FFF2-40B4-BE49-F238E27FC236}">
                <a16:creationId xmlns:a16="http://schemas.microsoft.com/office/drawing/2014/main" id="{002009EB-4E50-3447-953A-0CB07F33899A}"/>
              </a:ext>
            </a:extLst>
          </p:cNvPr>
          <p:cNvGrpSpPr/>
          <p:nvPr/>
        </p:nvGrpSpPr>
        <p:grpSpPr>
          <a:xfrm>
            <a:off x="5723690" y="1441338"/>
            <a:ext cx="2484761" cy="2586551"/>
            <a:chOff x="5723690" y="1441338"/>
            <a:chExt cx="2484761" cy="2586551"/>
          </a:xfrm>
        </p:grpSpPr>
        <p:pic>
          <p:nvPicPr>
            <p:cNvPr id="14" name="Picture 13">
              <a:extLst>
                <a:ext uri="{FF2B5EF4-FFF2-40B4-BE49-F238E27FC236}">
                  <a16:creationId xmlns:a16="http://schemas.microsoft.com/office/drawing/2014/main" id="{F2586E97-B921-FEC4-B706-CC1EFD901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3690" y="1441338"/>
              <a:ext cx="2484761" cy="2586551"/>
            </a:xfrm>
            <a:prstGeom prst="rect">
              <a:avLst/>
            </a:prstGeom>
          </p:spPr>
        </p:pic>
        <p:sp>
          <p:nvSpPr>
            <p:cNvPr id="15" name="TextBox 14">
              <a:extLst>
                <a:ext uri="{FF2B5EF4-FFF2-40B4-BE49-F238E27FC236}">
                  <a16:creationId xmlns:a16="http://schemas.microsoft.com/office/drawing/2014/main" id="{C2344856-38E0-536A-9545-0F2392789221}"/>
                </a:ext>
              </a:extLst>
            </p:cNvPr>
            <p:cNvSpPr txBox="1"/>
            <p:nvPr/>
          </p:nvSpPr>
          <p:spPr>
            <a:xfrm rot="20993724">
              <a:off x="6183025" y="2000939"/>
              <a:ext cx="1245140" cy="369332"/>
            </a:xfrm>
            <a:prstGeom prst="rect">
              <a:avLst/>
            </a:prstGeom>
            <a:noFill/>
          </p:spPr>
          <p:txBody>
            <a:bodyPr wrap="square" rtlCol="0">
              <a:spAutoFit/>
            </a:bodyPr>
            <a:lstStyle/>
            <a:p>
              <a:pPr algn="ctr"/>
              <a:r>
                <a:rPr lang="en-GB" b="1" dirty="0">
                  <a:solidFill>
                    <a:schemeClr val="bg1"/>
                  </a:solidFill>
                </a:rPr>
                <a:t>April</a:t>
              </a:r>
            </a:p>
          </p:txBody>
        </p:sp>
      </p:grpSp>
      <p:sp>
        <p:nvSpPr>
          <p:cNvPr id="4" name="Rectangle: Rounded Corners 3">
            <a:extLst>
              <a:ext uri="{FF2B5EF4-FFF2-40B4-BE49-F238E27FC236}">
                <a16:creationId xmlns:a16="http://schemas.microsoft.com/office/drawing/2014/main" id="{197D5EFB-C253-7D12-4DC2-10A562A7A663}"/>
              </a:ext>
            </a:extLst>
          </p:cNvPr>
          <p:cNvSpPr/>
          <p:nvPr/>
        </p:nvSpPr>
        <p:spPr>
          <a:xfrm>
            <a:off x="-78060" y="1803179"/>
            <a:ext cx="6080026" cy="725941"/>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algn="r"/>
            <a:r>
              <a:rPr lang="en-GB" b="1" dirty="0">
                <a:solidFill>
                  <a:schemeClr val="bg1"/>
                </a:solidFill>
              </a:rPr>
              <a:t>Earth Day is held on the 22</a:t>
            </a:r>
            <a:r>
              <a:rPr lang="en-GB" b="1" baseline="30000" dirty="0">
                <a:solidFill>
                  <a:schemeClr val="bg1"/>
                </a:solidFill>
              </a:rPr>
              <a:t>nd</a:t>
            </a:r>
            <a:r>
              <a:rPr lang="en-GB" b="1" dirty="0">
                <a:solidFill>
                  <a:schemeClr val="bg1"/>
                </a:solidFill>
              </a:rPr>
              <a:t> of April every year.</a:t>
            </a:r>
          </a:p>
        </p:txBody>
      </p:sp>
      <p:pic>
        <p:nvPicPr>
          <p:cNvPr id="18" name="Picture 17">
            <a:extLst>
              <a:ext uri="{FF2B5EF4-FFF2-40B4-BE49-F238E27FC236}">
                <a16:creationId xmlns:a16="http://schemas.microsoft.com/office/drawing/2014/main" id="{CDFE884B-EAB2-240F-3B5D-1C48675427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9" b="-689"/>
          <a:stretch/>
        </p:blipFill>
        <p:spPr>
          <a:xfrm>
            <a:off x="670261" y="3378802"/>
            <a:ext cx="3093058" cy="2217312"/>
          </a:xfrm>
          <a:prstGeom prst="roundRect">
            <a:avLst>
              <a:gd name="adj" fmla="val 5029"/>
            </a:avLst>
          </a:prstGeom>
        </p:spPr>
      </p:pic>
      <p:sp>
        <p:nvSpPr>
          <p:cNvPr id="7" name="Rectangle: Rounded Corners 6">
            <a:extLst>
              <a:ext uri="{FF2B5EF4-FFF2-40B4-BE49-F238E27FC236}">
                <a16:creationId xmlns:a16="http://schemas.microsoft.com/office/drawing/2014/main" id="{36CFBE31-60D7-0830-A0D8-7AF38CD31553}"/>
              </a:ext>
            </a:extLst>
          </p:cNvPr>
          <p:cNvSpPr/>
          <p:nvPr/>
        </p:nvSpPr>
        <p:spPr>
          <a:xfrm>
            <a:off x="2598234" y="4732985"/>
            <a:ext cx="6677223" cy="725941"/>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r"/>
            <a:r>
              <a:rPr lang="en-GB" b="1" dirty="0">
                <a:solidFill>
                  <a:schemeClr val="bg1"/>
                </a:solidFill>
              </a:rPr>
              <a:t>The theme for Earth Day in 2024 is ‘Planet vs Plastics’.</a:t>
            </a:r>
          </a:p>
        </p:txBody>
      </p:sp>
      <p:pic>
        <p:nvPicPr>
          <p:cNvPr id="21" name="Graphic 20">
            <a:hlinkClick r:id="rId5" action="ppaction://hlinksldjump"/>
            <a:extLst>
              <a:ext uri="{FF2B5EF4-FFF2-40B4-BE49-F238E27FC236}">
                <a16:creationId xmlns:a16="http://schemas.microsoft.com/office/drawing/2014/main" id="{7A7FD307-45A2-D6A7-7B0F-AF8B01A689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24649" y="5811390"/>
            <a:ext cx="579600" cy="579600"/>
          </a:xfrm>
          <a:prstGeom prst="rect">
            <a:avLst/>
          </a:prstGeom>
        </p:spPr>
      </p:pic>
    </p:spTree>
    <p:extLst>
      <p:ext uri="{BB962C8B-B14F-4D97-AF65-F5344CB8AC3E}">
        <p14:creationId xmlns:p14="http://schemas.microsoft.com/office/powerpoint/2010/main" val="1785279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1000"/>
                                        <p:tgtEl>
                                          <p:spTgt spid="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E36F62-8940-C604-9C3F-FFB9D5CDB5ED}"/>
            </a:ext>
          </a:extLst>
        </p:cNvPr>
        <p:cNvGrpSpPr/>
        <p:nvPr/>
      </p:nvGrpSpPr>
      <p:grpSpPr>
        <a:xfrm>
          <a:off x="0" y="0"/>
          <a:ext cx="0" cy="0"/>
          <a:chOff x="0" y="0"/>
          <a:chExt cx="0" cy="0"/>
        </a:xfrm>
      </p:grpSpPr>
      <p:sp>
        <p:nvSpPr>
          <p:cNvPr id="10" name="Text Box">
            <a:extLst>
              <a:ext uri="{FF2B5EF4-FFF2-40B4-BE49-F238E27FC236}">
                <a16:creationId xmlns:a16="http://schemas.microsoft.com/office/drawing/2014/main" id="{9D5C3648-F18B-C156-88B6-9F38C17C2FB5}"/>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Planet Earth</a:t>
            </a:r>
          </a:p>
        </p:txBody>
      </p:sp>
      <p:sp>
        <p:nvSpPr>
          <p:cNvPr id="12" name="Text Box">
            <a:extLst>
              <a:ext uri="{FF2B5EF4-FFF2-40B4-BE49-F238E27FC236}">
                <a16:creationId xmlns:a16="http://schemas.microsoft.com/office/drawing/2014/main" id="{CC981884-DB2E-D49D-284A-B43EED1B388B}"/>
              </a:ext>
            </a:extLst>
          </p:cNvPr>
          <p:cNvSpPr/>
          <p:nvPr/>
        </p:nvSpPr>
        <p:spPr>
          <a:xfrm flipH="1">
            <a:off x="388747" y="1474711"/>
            <a:ext cx="8215502" cy="4916279"/>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r>
              <a:rPr lang="en-GB" dirty="0">
                <a:solidFill>
                  <a:schemeClr val="tx1">
                    <a:lumMod val="90000"/>
                    <a:lumOff val="10000"/>
                  </a:schemeClr>
                </a:solidFill>
              </a:rPr>
              <a:t>Our planet is amazing and beautiful.</a:t>
            </a:r>
          </a:p>
        </p:txBody>
      </p:sp>
      <p:grpSp>
        <p:nvGrpSpPr>
          <p:cNvPr id="3" name="Group 2">
            <a:extLst>
              <a:ext uri="{FF2B5EF4-FFF2-40B4-BE49-F238E27FC236}">
                <a16:creationId xmlns:a16="http://schemas.microsoft.com/office/drawing/2014/main" id="{27A5F6D6-D6E9-2B1B-A866-6BF534184E41}"/>
              </a:ext>
            </a:extLst>
          </p:cNvPr>
          <p:cNvGrpSpPr/>
          <p:nvPr/>
        </p:nvGrpSpPr>
        <p:grpSpPr>
          <a:xfrm>
            <a:off x="7934325" y="5742860"/>
            <a:ext cx="1249524" cy="725941"/>
            <a:chOff x="7934325" y="5742860"/>
            <a:chExt cx="1249524" cy="725941"/>
          </a:xfrm>
        </p:grpSpPr>
        <p:sp>
          <p:nvSpPr>
            <p:cNvPr id="4" name="Rectangle 3">
              <a:extLst>
                <a:ext uri="{FF2B5EF4-FFF2-40B4-BE49-F238E27FC236}">
                  <a16:creationId xmlns:a16="http://schemas.microsoft.com/office/drawing/2014/main" id="{27A81C42-6385-2149-0DBA-DCC581DD292D}"/>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2FF50AB3-23DD-97DF-617D-696FEE995C3C}"/>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Graphic 1">
            <a:hlinkClick r:id="rId3" action="ppaction://hlinksldjump"/>
            <a:extLst>
              <a:ext uri="{FF2B5EF4-FFF2-40B4-BE49-F238E27FC236}">
                <a16:creationId xmlns:a16="http://schemas.microsoft.com/office/drawing/2014/main" id="{56C5FFAB-15BB-0571-B91A-52603EB46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024649" y="5811390"/>
            <a:ext cx="579600" cy="579600"/>
          </a:xfrm>
          <a:prstGeom prst="rect">
            <a:avLst/>
          </a:prstGeom>
        </p:spPr>
      </p:pic>
      <p:grpSp>
        <p:nvGrpSpPr>
          <p:cNvPr id="7" name="Group 6">
            <a:extLst>
              <a:ext uri="{FF2B5EF4-FFF2-40B4-BE49-F238E27FC236}">
                <a16:creationId xmlns:a16="http://schemas.microsoft.com/office/drawing/2014/main" id="{E25FE71A-351E-BCF5-D218-3BB001CE0B3B}"/>
              </a:ext>
            </a:extLst>
          </p:cNvPr>
          <p:cNvGrpSpPr/>
          <p:nvPr/>
        </p:nvGrpSpPr>
        <p:grpSpPr>
          <a:xfrm>
            <a:off x="-364571" y="663280"/>
            <a:ext cx="3404321" cy="5544703"/>
            <a:chOff x="-364571" y="332533"/>
            <a:chExt cx="3404321" cy="5544703"/>
          </a:xfrm>
        </p:grpSpPr>
        <p:pic>
          <p:nvPicPr>
            <p:cNvPr id="8" name="Picture 7">
              <a:extLst>
                <a:ext uri="{FF2B5EF4-FFF2-40B4-BE49-F238E27FC236}">
                  <a16:creationId xmlns:a16="http://schemas.microsoft.com/office/drawing/2014/main" id="{5B266129-5653-B29E-5973-C45CF29AE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8776">
              <a:off x="1109908" y="3758262"/>
              <a:ext cx="1929842" cy="2118974"/>
            </a:xfrm>
            <a:prstGeom prst="rect">
              <a:avLst/>
            </a:prstGeom>
          </p:spPr>
        </p:pic>
        <p:sp>
          <p:nvSpPr>
            <p:cNvPr id="9" name="Arc 8">
              <a:extLst>
                <a:ext uri="{FF2B5EF4-FFF2-40B4-BE49-F238E27FC236}">
                  <a16:creationId xmlns:a16="http://schemas.microsoft.com/office/drawing/2014/main" id="{B002CF0E-D49D-2B46-EA31-81EFB3B9B9A3}"/>
                </a:ext>
              </a:extLst>
            </p:cNvPr>
            <p:cNvSpPr/>
            <p:nvPr/>
          </p:nvSpPr>
          <p:spPr>
            <a:xfrm rot="7005557">
              <a:off x="-631141" y="599103"/>
              <a:ext cx="3810000" cy="3276860"/>
            </a:xfrm>
            <a:prstGeom prst="arc">
              <a:avLst>
                <a:gd name="adj1" fmla="val 16200000"/>
                <a:gd name="adj2" fmla="val 215164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1" name="Picture 10">
              <a:extLst>
                <a:ext uri="{FF2B5EF4-FFF2-40B4-BE49-F238E27FC236}">
                  <a16:creationId xmlns:a16="http://schemas.microsoft.com/office/drawing/2014/main" id="{1D69D668-B8FC-D0D4-FEC9-D377AC9329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3773" y="3506658"/>
              <a:ext cx="84353" cy="485397"/>
            </a:xfrm>
            <a:prstGeom prst="rect">
              <a:avLst/>
            </a:prstGeom>
          </p:spPr>
        </p:pic>
      </p:grpSp>
      <p:grpSp>
        <p:nvGrpSpPr>
          <p:cNvPr id="13" name="Group 12">
            <a:extLst>
              <a:ext uri="{FF2B5EF4-FFF2-40B4-BE49-F238E27FC236}">
                <a16:creationId xmlns:a16="http://schemas.microsoft.com/office/drawing/2014/main" id="{0582101E-B200-EBC3-A59A-E90D9983B6F6}"/>
              </a:ext>
            </a:extLst>
          </p:cNvPr>
          <p:cNvGrpSpPr/>
          <p:nvPr/>
        </p:nvGrpSpPr>
        <p:grpSpPr>
          <a:xfrm>
            <a:off x="2445808" y="642596"/>
            <a:ext cx="3810000" cy="5714103"/>
            <a:chOff x="2445808" y="311849"/>
            <a:chExt cx="3810000" cy="5714103"/>
          </a:xfrm>
        </p:grpSpPr>
        <p:pic>
          <p:nvPicPr>
            <p:cNvPr id="14" name="Picture 13">
              <a:extLst>
                <a:ext uri="{FF2B5EF4-FFF2-40B4-BE49-F238E27FC236}">
                  <a16:creationId xmlns:a16="http://schemas.microsoft.com/office/drawing/2014/main" id="{8D6C7673-3072-00CB-1A6A-A730F94BAA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00264">
              <a:off x="3469537" y="3604936"/>
              <a:ext cx="2204926" cy="2421016"/>
            </a:xfrm>
            <a:prstGeom prst="rect">
              <a:avLst/>
            </a:prstGeom>
          </p:spPr>
        </p:pic>
        <p:sp>
          <p:nvSpPr>
            <p:cNvPr id="15" name="Arc 14">
              <a:extLst>
                <a:ext uri="{FF2B5EF4-FFF2-40B4-BE49-F238E27FC236}">
                  <a16:creationId xmlns:a16="http://schemas.microsoft.com/office/drawing/2014/main" id="{CC781B02-19A7-027F-0581-CFEE55788D02}"/>
                </a:ext>
              </a:extLst>
            </p:cNvPr>
            <p:cNvSpPr/>
            <p:nvPr/>
          </p:nvSpPr>
          <p:spPr>
            <a:xfrm rot="8866865">
              <a:off x="2445808" y="311849"/>
              <a:ext cx="3810000" cy="3276860"/>
            </a:xfrm>
            <a:prstGeom prst="arc">
              <a:avLst>
                <a:gd name="adj1" fmla="val 15013099"/>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214A7C09-DB2D-FC8C-099F-E5B05A9A15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4925" y="3126867"/>
              <a:ext cx="113298" cy="651955"/>
            </a:xfrm>
            <a:prstGeom prst="rect">
              <a:avLst/>
            </a:prstGeom>
          </p:spPr>
        </p:pic>
      </p:grpSp>
      <p:grpSp>
        <p:nvGrpSpPr>
          <p:cNvPr id="17" name="Group 16">
            <a:extLst>
              <a:ext uri="{FF2B5EF4-FFF2-40B4-BE49-F238E27FC236}">
                <a16:creationId xmlns:a16="http://schemas.microsoft.com/office/drawing/2014/main" id="{11B21BA8-9D43-36FE-7881-C427652A2E15}"/>
              </a:ext>
            </a:extLst>
          </p:cNvPr>
          <p:cNvGrpSpPr/>
          <p:nvPr/>
        </p:nvGrpSpPr>
        <p:grpSpPr>
          <a:xfrm>
            <a:off x="5316674" y="186903"/>
            <a:ext cx="3501938" cy="5919730"/>
            <a:chOff x="5316674" y="-143844"/>
            <a:chExt cx="3501938" cy="5919730"/>
          </a:xfrm>
        </p:grpSpPr>
        <p:pic>
          <p:nvPicPr>
            <p:cNvPr id="18" name="Picture 17">
              <a:extLst>
                <a:ext uri="{FF2B5EF4-FFF2-40B4-BE49-F238E27FC236}">
                  <a16:creationId xmlns:a16="http://schemas.microsoft.com/office/drawing/2014/main" id="{EFAD97DF-EBA7-07CE-5216-462F541572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25914">
              <a:off x="6087574" y="3834340"/>
              <a:ext cx="1768251" cy="1941546"/>
            </a:xfrm>
            <a:prstGeom prst="rect">
              <a:avLst/>
            </a:prstGeom>
          </p:spPr>
        </p:pic>
        <p:sp>
          <p:nvSpPr>
            <p:cNvPr id="19" name="Arc 18">
              <a:extLst>
                <a:ext uri="{FF2B5EF4-FFF2-40B4-BE49-F238E27FC236}">
                  <a16:creationId xmlns:a16="http://schemas.microsoft.com/office/drawing/2014/main" id="{E9F30EDE-248C-A1FD-8412-41D6EB2FBD66}"/>
                </a:ext>
              </a:extLst>
            </p:cNvPr>
            <p:cNvSpPr/>
            <p:nvPr/>
          </p:nvSpPr>
          <p:spPr>
            <a:xfrm rot="13975707" flipH="1">
              <a:off x="5015960" y="156870"/>
              <a:ext cx="4103366" cy="3501938"/>
            </a:xfrm>
            <a:prstGeom prst="arc">
              <a:avLst>
                <a:gd name="adj1" fmla="val 16200000"/>
                <a:gd name="adj2" fmla="val 58950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7E20FCB7-CA7E-7AE6-E272-CD82DA4FCF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1699" y="3506658"/>
              <a:ext cx="84353" cy="485397"/>
            </a:xfrm>
            <a:prstGeom prst="rect">
              <a:avLst/>
            </a:prstGeom>
          </p:spPr>
        </p:pic>
      </p:grpSp>
      <p:sp>
        <p:nvSpPr>
          <p:cNvPr id="21" name="Rectangle: Rounded Corners 20">
            <a:extLst>
              <a:ext uri="{FF2B5EF4-FFF2-40B4-BE49-F238E27FC236}">
                <a16:creationId xmlns:a16="http://schemas.microsoft.com/office/drawing/2014/main" id="{EFD96F19-55FF-01C9-D075-8C626A5AA299}"/>
              </a:ext>
            </a:extLst>
          </p:cNvPr>
          <p:cNvSpPr/>
          <p:nvPr/>
        </p:nvSpPr>
        <p:spPr>
          <a:xfrm rot="21366789">
            <a:off x="713887" y="2849511"/>
            <a:ext cx="2386051" cy="575359"/>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Is it the seaside?</a:t>
            </a:r>
          </a:p>
        </p:txBody>
      </p:sp>
      <p:sp>
        <p:nvSpPr>
          <p:cNvPr id="22" name="Rectangle: Rounded Corners 21">
            <a:extLst>
              <a:ext uri="{FF2B5EF4-FFF2-40B4-BE49-F238E27FC236}">
                <a16:creationId xmlns:a16="http://schemas.microsoft.com/office/drawing/2014/main" id="{F136BB82-251D-2906-547E-795CF0AAC1CD}"/>
              </a:ext>
            </a:extLst>
          </p:cNvPr>
          <p:cNvSpPr/>
          <p:nvPr/>
        </p:nvSpPr>
        <p:spPr>
          <a:xfrm rot="279961">
            <a:off x="3332101" y="2710924"/>
            <a:ext cx="2642575" cy="575359"/>
          </a:xfrm>
          <a:prstGeom prst="roundRect">
            <a:avLst>
              <a:gd name="adj" fmla="val 10417"/>
            </a:avLst>
          </a:prstGeom>
          <a:solidFill>
            <a:srgbClr val="009386"/>
          </a:solidFill>
          <a:ln w="1905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Is it the countryside?</a:t>
            </a:r>
          </a:p>
        </p:txBody>
      </p:sp>
      <p:sp>
        <p:nvSpPr>
          <p:cNvPr id="23" name="Rectangle: Rounded Corners 22">
            <a:extLst>
              <a:ext uri="{FF2B5EF4-FFF2-40B4-BE49-F238E27FC236}">
                <a16:creationId xmlns:a16="http://schemas.microsoft.com/office/drawing/2014/main" id="{33AD2072-A881-4408-1BD9-7237461451F9}"/>
              </a:ext>
            </a:extLst>
          </p:cNvPr>
          <p:cNvSpPr/>
          <p:nvPr/>
        </p:nvSpPr>
        <p:spPr>
          <a:xfrm rot="21366789">
            <a:off x="6219449" y="3058186"/>
            <a:ext cx="2025880" cy="575359"/>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Is it the park?</a:t>
            </a:r>
          </a:p>
        </p:txBody>
      </p:sp>
      <p:sp>
        <p:nvSpPr>
          <p:cNvPr id="24" name="TextBox 23">
            <a:extLst>
              <a:ext uri="{FF2B5EF4-FFF2-40B4-BE49-F238E27FC236}">
                <a16:creationId xmlns:a16="http://schemas.microsoft.com/office/drawing/2014/main" id="{C39EEE07-0E61-551E-81D3-FBCA1878D61F}"/>
              </a:ext>
            </a:extLst>
          </p:cNvPr>
          <p:cNvSpPr txBox="1"/>
          <p:nvPr/>
        </p:nvSpPr>
        <p:spPr>
          <a:xfrm>
            <a:off x="497804" y="1884557"/>
            <a:ext cx="8106445" cy="369332"/>
          </a:xfrm>
          <a:prstGeom prst="rect">
            <a:avLst/>
          </a:prstGeom>
          <a:noFill/>
        </p:spPr>
        <p:txBody>
          <a:bodyPr wrap="square" rtlCol="0">
            <a:spAutoFit/>
          </a:bodyPr>
          <a:lstStyle/>
          <a:p>
            <a:pPr algn="ctr"/>
            <a:r>
              <a:rPr lang="en-GB" dirty="0">
                <a:solidFill>
                  <a:schemeClr val="tx1">
                    <a:lumMod val="90000"/>
                    <a:lumOff val="10000"/>
                  </a:schemeClr>
                </a:solidFill>
              </a:rPr>
              <a:t>Think about your favourite outside place.</a:t>
            </a:r>
            <a:endParaRPr lang="en-GB" dirty="0"/>
          </a:p>
        </p:txBody>
      </p:sp>
      <p:sp>
        <p:nvSpPr>
          <p:cNvPr id="25" name="TextBox 24">
            <a:extLst>
              <a:ext uri="{FF2B5EF4-FFF2-40B4-BE49-F238E27FC236}">
                <a16:creationId xmlns:a16="http://schemas.microsoft.com/office/drawing/2014/main" id="{F63EBA75-1A3F-B179-75AC-574E90AF7A72}"/>
              </a:ext>
            </a:extLst>
          </p:cNvPr>
          <p:cNvSpPr txBox="1"/>
          <p:nvPr/>
        </p:nvSpPr>
        <p:spPr>
          <a:xfrm>
            <a:off x="518777" y="2166652"/>
            <a:ext cx="8106445" cy="369332"/>
          </a:xfrm>
          <a:prstGeom prst="rect">
            <a:avLst/>
          </a:prstGeom>
          <a:noFill/>
        </p:spPr>
        <p:txBody>
          <a:bodyPr wrap="square" rtlCol="0">
            <a:spAutoFit/>
          </a:bodyPr>
          <a:lstStyle/>
          <a:p>
            <a:pPr algn="ctr"/>
            <a:r>
              <a:rPr lang="en-GB" dirty="0">
                <a:solidFill>
                  <a:schemeClr val="tx1">
                    <a:lumMod val="90000"/>
                    <a:lumOff val="10000"/>
                  </a:schemeClr>
                </a:solidFill>
              </a:rPr>
              <a:t>What do you like about this place? What makes it special?</a:t>
            </a:r>
            <a:endParaRPr lang="en-GB" dirty="0"/>
          </a:p>
        </p:txBody>
      </p:sp>
    </p:spTree>
    <p:extLst>
      <p:ext uri="{BB962C8B-B14F-4D97-AF65-F5344CB8AC3E}">
        <p14:creationId xmlns:p14="http://schemas.microsoft.com/office/powerpoint/2010/main" val="3282941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750"/>
                                        <p:tgtEl>
                                          <p:spTgt spid="21"/>
                                        </p:tgtEl>
                                      </p:cBhvr>
                                    </p:animEffect>
                                  </p:childTnLst>
                                </p:cTn>
                              </p:par>
                              <p:par>
                                <p:cTn id="20" presetID="10" presetClass="entr" presetSubtype="0" fill="hold"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childTnLst>
                          </p:cTn>
                        </p:par>
                        <p:par>
                          <p:cTn id="23" fill="hold">
                            <p:stCondLst>
                              <p:cond delay="4750"/>
                            </p:stCondLst>
                            <p:childTnLst>
                              <p:par>
                                <p:cTn id="24" presetID="10" presetClass="entr" presetSubtype="0" fill="hold" grpId="0" nodeType="after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childTnLst>
                                </p:cTn>
                              </p:par>
                              <p:par>
                                <p:cTn id="27" presetID="10" presetClass="entr" presetSubtype="0"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childTnLst>
                                </p:cTn>
                              </p:par>
                            </p:childTnLst>
                          </p:cTn>
                        </p:par>
                        <p:par>
                          <p:cTn id="30" fill="hold">
                            <p:stCondLst>
                              <p:cond delay="6000"/>
                            </p:stCondLst>
                            <p:childTnLst>
                              <p:par>
                                <p:cTn id="31" presetID="10" presetClass="entr" presetSubtype="0" fill="hold" grpId="0" nodeType="afterEffect">
                                  <p:stCondLst>
                                    <p:cond delay="5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750"/>
                                        <p:tgtEl>
                                          <p:spTgt spid="23"/>
                                        </p:tgtEl>
                                      </p:cBhvr>
                                    </p:animEffect>
                                  </p:childTnLst>
                                </p:cTn>
                              </p:par>
                              <p:par>
                                <p:cTn id="34" presetID="10" presetClass="entr" presetSubtype="0"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4855227-0A73-742F-6B95-9EA17749F701}"/>
            </a:ext>
          </a:extLst>
        </p:cNvPr>
        <p:cNvGrpSpPr/>
        <p:nvPr/>
      </p:nvGrpSpPr>
      <p:grpSpPr>
        <a:xfrm>
          <a:off x="0" y="0"/>
          <a:ext cx="0" cy="0"/>
          <a:chOff x="0" y="0"/>
          <a:chExt cx="0" cy="0"/>
        </a:xfrm>
      </p:grpSpPr>
      <p:sp>
        <p:nvSpPr>
          <p:cNvPr id="10" name="Text Box">
            <a:extLst>
              <a:ext uri="{FF2B5EF4-FFF2-40B4-BE49-F238E27FC236}">
                <a16:creationId xmlns:a16="http://schemas.microsoft.com/office/drawing/2014/main" id="{9519BB6D-F0BB-A3D8-6CDB-478F64E087C9}"/>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Looking After Our Planet</a:t>
            </a:r>
          </a:p>
        </p:txBody>
      </p:sp>
      <p:sp>
        <p:nvSpPr>
          <p:cNvPr id="12" name="Text Box">
            <a:extLst>
              <a:ext uri="{FF2B5EF4-FFF2-40B4-BE49-F238E27FC236}">
                <a16:creationId xmlns:a16="http://schemas.microsoft.com/office/drawing/2014/main" id="{75B7A7EA-1D8A-3C8E-D596-E8DA544EEAF2}"/>
              </a:ext>
            </a:extLst>
          </p:cNvPr>
          <p:cNvSpPr/>
          <p:nvPr/>
        </p:nvSpPr>
        <p:spPr>
          <a:xfrm flipH="1">
            <a:off x="388747" y="2821020"/>
            <a:ext cx="8215502" cy="3647781"/>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t" anchorCtr="0">
            <a:noAutofit/>
          </a:bodyPr>
          <a:lstStyle/>
          <a:p>
            <a:pPr algn="ctr"/>
            <a:r>
              <a:rPr lang="en-GB" dirty="0">
                <a:solidFill>
                  <a:schemeClr val="tx1">
                    <a:lumMod val="90000"/>
                    <a:lumOff val="10000"/>
                  </a:schemeClr>
                </a:solidFill>
              </a:rPr>
              <a:t>Have you done any of these things?</a:t>
            </a:r>
          </a:p>
          <a:p>
            <a:pPr algn="ctr"/>
            <a:r>
              <a:rPr lang="en-GB" dirty="0">
                <a:solidFill>
                  <a:schemeClr val="tx1">
                    <a:lumMod val="90000"/>
                    <a:lumOff val="10000"/>
                  </a:schemeClr>
                </a:solidFill>
              </a:rPr>
              <a:t>Click on each picture to find out more!</a:t>
            </a:r>
          </a:p>
        </p:txBody>
      </p:sp>
      <p:sp>
        <p:nvSpPr>
          <p:cNvPr id="7" name="Rectangle: Rounded Corners 6">
            <a:extLst>
              <a:ext uri="{FF2B5EF4-FFF2-40B4-BE49-F238E27FC236}">
                <a16:creationId xmlns:a16="http://schemas.microsoft.com/office/drawing/2014/main" id="{36671F81-60CD-938B-06E7-213F05EBF5B1}"/>
              </a:ext>
            </a:extLst>
          </p:cNvPr>
          <p:cNvSpPr/>
          <p:nvPr/>
        </p:nvSpPr>
        <p:spPr>
          <a:xfrm>
            <a:off x="-177470" y="1474638"/>
            <a:ext cx="7334894" cy="576000"/>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algn="r"/>
            <a:r>
              <a:rPr lang="en-GB" b="1" dirty="0">
                <a:solidFill>
                  <a:schemeClr val="bg1"/>
                </a:solidFill>
              </a:rPr>
              <a:t>Earth Day helps us learn about ways to look after our planet.</a:t>
            </a:r>
          </a:p>
        </p:txBody>
      </p:sp>
      <p:sp>
        <p:nvSpPr>
          <p:cNvPr id="8" name="Rectangle: Rounded Corners 7">
            <a:extLst>
              <a:ext uri="{FF2B5EF4-FFF2-40B4-BE49-F238E27FC236}">
                <a16:creationId xmlns:a16="http://schemas.microsoft.com/office/drawing/2014/main" id="{63839E3A-3A51-C48B-C39F-8B432AAD20B2}"/>
              </a:ext>
            </a:extLst>
          </p:cNvPr>
          <p:cNvSpPr/>
          <p:nvPr/>
        </p:nvSpPr>
        <p:spPr>
          <a:xfrm>
            <a:off x="2032154" y="2145083"/>
            <a:ext cx="7334893" cy="576000"/>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r"/>
            <a:r>
              <a:rPr lang="en-GB" b="1" dirty="0">
                <a:solidFill>
                  <a:schemeClr val="bg1"/>
                </a:solidFill>
              </a:rPr>
              <a:t>We can do these things all year round, not just on Earth Day.</a:t>
            </a:r>
          </a:p>
        </p:txBody>
      </p:sp>
      <p:sp>
        <p:nvSpPr>
          <p:cNvPr id="11" name="Oval 10">
            <a:hlinkClick r:id="rId3" action="ppaction://hlinksldjump"/>
            <a:extLst>
              <a:ext uri="{FF2B5EF4-FFF2-40B4-BE49-F238E27FC236}">
                <a16:creationId xmlns:a16="http://schemas.microsoft.com/office/drawing/2014/main" id="{9DA8874F-3A7F-AEEF-785C-38DEB1AE8AD5}"/>
              </a:ext>
            </a:extLst>
          </p:cNvPr>
          <p:cNvSpPr/>
          <p:nvPr/>
        </p:nvSpPr>
        <p:spPr>
          <a:xfrm>
            <a:off x="3286758" y="3647499"/>
            <a:ext cx="2297151" cy="2297151"/>
          </a:xfrm>
          <a:prstGeom prst="ellipse">
            <a:avLst/>
          </a:prstGeom>
          <a:solidFill>
            <a:srgbClr val="85BD33"/>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hlinkClick r:id="rId4" action="ppaction://hlinksldjump"/>
            <a:extLst>
              <a:ext uri="{FF2B5EF4-FFF2-40B4-BE49-F238E27FC236}">
                <a16:creationId xmlns:a16="http://schemas.microsoft.com/office/drawing/2014/main" id="{D3421589-5E6C-E768-B0CD-6D6C59D18900}"/>
              </a:ext>
            </a:extLst>
          </p:cNvPr>
          <p:cNvSpPr/>
          <p:nvPr/>
        </p:nvSpPr>
        <p:spPr>
          <a:xfrm>
            <a:off x="5891062" y="3880675"/>
            <a:ext cx="2297151" cy="2297151"/>
          </a:xfrm>
          <a:prstGeom prst="ellipse">
            <a:avLst/>
          </a:prstGeom>
          <a:solidFill>
            <a:srgbClr val="8ACBC0"/>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36A4FF68-D379-F2F4-917F-FA9C8FCD771B}"/>
              </a:ext>
            </a:extLst>
          </p:cNvPr>
          <p:cNvGrpSpPr/>
          <p:nvPr/>
        </p:nvGrpSpPr>
        <p:grpSpPr>
          <a:xfrm>
            <a:off x="688111" y="3880676"/>
            <a:ext cx="2297151" cy="2297151"/>
            <a:chOff x="688111" y="3880676"/>
            <a:chExt cx="2297151" cy="2297151"/>
          </a:xfrm>
        </p:grpSpPr>
        <p:sp>
          <p:nvSpPr>
            <p:cNvPr id="9" name="Oval 8">
              <a:hlinkClick r:id="rId5" action="ppaction://hlinksldjump"/>
              <a:extLst>
                <a:ext uri="{FF2B5EF4-FFF2-40B4-BE49-F238E27FC236}">
                  <a16:creationId xmlns:a16="http://schemas.microsoft.com/office/drawing/2014/main" id="{97E24E32-F4E3-6F21-81D5-525379E22ACB}"/>
                </a:ext>
              </a:extLst>
            </p:cNvPr>
            <p:cNvSpPr/>
            <p:nvPr/>
          </p:nvSpPr>
          <p:spPr>
            <a:xfrm>
              <a:off x="688111" y="3880676"/>
              <a:ext cx="2297151" cy="2297151"/>
            </a:xfrm>
            <a:prstGeom prst="ellipse">
              <a:avLst/>
            </a:prstGeom>
            <a:solidFill>
              <a:srgbClr val="90C8E5"/>
            </a:solidFill>
            <a:ln w="19050">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hlinkClick r:id="rId5" action="ppaction://hlinksldjump"/>
              <a:extLst>
                <a:ext uri="{FF2B5EF4-FFF2-40B4-BE49-F238E27FC236}">
                  <a16:creationId xmlns:a16="http://schemas.microsoft.com/office/drawing/2014/main" id="{E2CFA55F-4F45-D9CA-47BA-4819388474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9515" y="3935641"/>
              <a:ext cx="994867" cy="1984739"/>
            </a:xfrm>
            <a:prstGeom prst="rect">
              <a:avLst/>
            </a:prstGeom>
          </p:spPr>
        </p:pic>
      </p:grpSp>
      <p:pic>
        <p:nvPicPr>
          <p:cNvPr id="18" name="Picture 17">
            <a:hlinkClick r:id="rId3" action="ppaction://hlinksldjump"/>
            <a:extLst>
              <a:ext uri="{FF2B5EF4-FFF2-40B4-BE49-F238E27FC236}">
                <a16:creationId xmlns:a16="http://schemas.microsoft.com/office/drawing/2014/main" id="{459146F2-50F7-780C-6110-AF2498ED7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8220" y="3778000"/>
            <a:ext cx="1514143" cy="1781802"/>
          </a:xfrm>
          <a:prstGeom prst="rect">
            <a:avLst/>
          </a:prstGeom>
        </p:spPr>
      </p:pic>
      <p:sp>
        <p:nvSpPr>
          <p:cNvPr id="14" name="Text Box">
            <a:hlinkClick r:id="rId5" action="ppaction://hlinksldjump"/>
            <a:extLst>
              <a:ext uri="{FF2B5EF4-FFF2-40B4-BE49-F238E27FC236}">
                <a16:creationId xmlns:a16="http://schemas.microsoft.com/office/drawing/2014/main" id="{576C6482-B9F1-158D-AA20-3C51FCA76F2F}"/>
              </a:ext>
            </a:extLst>
          </p:cNvPr>
          <p:cNvSpPr/>
          <p:nvPr/>
        </p:nvSpPr>
        <p:spPr>
          <a:xfrm>
            <a:off x="707000" y="5792384"/>
            <a:ext cx="2263845" cy="495108"/>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lumMod val="90000"/>
                    <a:lumOff val="10000"/>
                  </a:schemeClr>
                </a:solidFill>
              </a:rPr>
              <a:t>picking up litter</a:t>
            </a:r>
          </a:p>
        </p:txBody>
      </p:sp>
      <p:sp>
        <p:nvSpPr>
          <p:cNvPr id="15" name="Text Box">
            <a:hlinkClick r:id="rId3" action="ppaction://hlinksldjump"/>
            <a:extLst>
              <a:ext uri="{FF2B5EF4-FFF2-40B4-BE49-F238E27FC236}">
                <a16:creationId xmlns:a16="http://schemas.microsoft.com/office/drawing/2014/main" id="{5C66AEDE-A854-A424-368F-0EF8003DD400}"/>
              </a:ext>
            </a:extLst>
          </p:cNvPr>
          <p:cNvSpPr/>
          <p:nvPr/>
        </p:nvSpPr>
        <p:spPr>
          <a:xfrm>
            <a:off x="3471144" y="5490153"/>
            <a:ext cx="2061993" cy="772107"/>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planting trees</a:t>
            </a:r>
            <a:br>
              <a:rPr lang="en-GB" dirty="0">
                <a:solidFill>
                  <a:schemeClr val="tx1"/>
                </a:solidFill>
              </a:rPr>
            </a:br>
            <a:r>
              <a:rPr lang="en-GB" dirty="0">
                <a:solidFill>
                  <a:schemeClr val="tx1"/>
                </a:solidFill>
              </a:rPr>
              <a:t>and flowers</a:t>
            </a:r>
          </a:p>
        </p:txBody>
      </p:sp>
      <p:sp>
        <p:nvSpPr>
          <p:cNvPr id="16" name="Text Box">
            <a:hlinkClick r:id="rId4" action="ppaction://hlinksldjump"/>
            <a:extLst>
              <a:ext uri="{FF2B5EF4-FFF2-40B4-BE49-F238E27FC236}">
                <a16:creationId xmlns:a16="http://schemas.microsoft.com/office/drawing/2014/main" id="{A09CE463-8179-DF1B-3E47-A84591A31EA0}"/>
              </a:ext>
            </a:extLst>
          </p:cNvPr>
          <p:cNvSpPr/>
          <p:nvPr/>
        </p:nvSpPr>
        <p:spPr>
          <a:xfrm>
            <a:off x="6058919" y="5765478"/>
            <a:ext cx="1964062" cy="495108"/>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recycling</a:t>
            </a:r>
          </a:p>
        </p:txBody>
      </p:sp>
      <p:grpSp>
        <p:nvGrpSpPr>
          <p:cNvPr id="3" name="Group 2">
            <a:extLst>
              <a:ext uri="{FF2B5EF4-FFF2-40B4-BE49-F238E27FC236}">
                <a16:creationId xmlns:a16="http://schemas.microsoft.com/office/drawing/2014/main" id="{975FF8A9-9F1F-BD4C-EA30-33F49D7E5830}"/>
              </a:ext>
            </a:extLst>
          </p:cNvPr>
          <p:cNvGrpSpPr/>
          <p:nvPr/>
        </p:nvGrpSpPr>
        <p:grpSpPr>
          <a:xfrm>
            <a:off x="8196974" y="5742860"/>
            <a:ext cx="1249524" cy="725941"/>
            <a:chOff x="7934325" y="5742860"/>
            <a:chExt cx="1249524" cy="725941"/>
          </a:xfrm>
        </p:grpSpPr>
        <p:sp>
          <p:nvSpPr>
            <p:cNvPr id="4" name="Rectangle 3">
              <a:extLst>
                <a:ext uri="{FF2B5EF4-FFF2-40B4-BE49-F238E27FC236}">
                  <a16:creationId xmlns:a16="http://schemas.microsoft.com/office/drawing/2014/main" id="{C9493E00-E7AE-337A-ED3D-F79068E7BBAE}"/>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60063CF3-BD22-3C26-700F-B0A117D4E3D4}"/>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Graphic 1">
            <a:hlinkClick r:id="rId8" action="ppaction://hlinksldjump"/>
            <a:extLst>
              <a:ext uri="{FF2B5EF4-FFF2-40B4-BE49-F238E27FC236}">
                <a16:creationId xmlns:a16="http://schemas.microsoft.com/office/drawing/2014/main" id="{11811DE9-DF99-C114-5A4A-3C5BBF6109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87298" y="5811390"/>
            <a:ext cx="579600" cy="579600"/>
          </a:xfrm>
          <a:prstGeom prst="rect">
            <a:avLst/>
          </a:prstGeom>
        </p:spPr>
      </p:pic>
      <p:pic>
        <p:nvPicPr>
          <p:cNvPr id="19" name="Picture 18">
            <a:hlinkClick r:id="rId4" action="ppaction://hlinksldjump"/>
            <a:extLst>
              <a:ext uri="{FF2B5EF4-FFF2-40B4-BE49-F238E27FC236}">
                <a16:creationId xmlns:a16="http://schemas.microsoft.com/office/drawing/2014/main" id="{ACB53507-5D90-6A4F-3D39-7BDA90932D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6609" y="3976447"/>
            <a:ext cx="1813840" cy="1695638"/>
          </a:xfrm>
          <a:prstGeom prst="rect">
            <a:avLst/>
          </a:prstGeom>
        </p:spPr>
      </p:pic>
    </p:spTree>
    <p:extLst>
      <p:ext uri="{BB962C8B-B14F-4D97-AF65-F5344CB8AC3E}">
        <p14:creationId xmlns:p14="http://schemas.microsoft.com/office/powerpoint/2010/main" val="3243092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500"/>
                            </p:stCondLst>
                            <p:childTnLst>
                              <p:par>
                                <p:cTn id="9" presetID="22" presetClass="entr" presetSubtype="2"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45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550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1"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9EB025-3FB2-2F18-A2CE-3D036FCC181B}"/>
            </a:ext>
          </a:extLst>
        </p:cNvPr>
        <p:cNvGrpSpPr/>
        <p:nvPr/>
      </p:nvGrpSpPr>
      <p:grpSpPr>
        <a:xfrm>
          <a:off x="0" y="0"/>
          <a:ext cx="0" cy="0"/>
          <a:chOff x="0" y="0"/>
          <a:chExt cx="0" cy="0"/>
        </a:xfrm>
      </p:grpSpPr>
      <p:sp>
        <p:nvSpPr>
          <p:cNvPr id="10" name="Text Box">
            <a:extLst>
              <a:ext uri="{FF2B5EF4-FFF2-40B4-BE49-F238E27FC236}">
                <a16:creationId xmlns:a16="http://schemas.microsoft.com/office/drawing/2014/main" id="{B1A6FDE3-9CED-8ED7-EF98-1A2A0E66C3AA}"/>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Picking Up Litter</a:t>
            </a:r>
          </a:p>
        </p:txBody>
      </p:sp>
      <p:sp>
        <p:nvSpPr>
          <p:cNvPr id="12" name="Text Box">
            <a:extLst>
              <a:ext uri="{FF2B5EF4-FFF2-40B4-BE49-F238E27FC236}">
                <a16:creationId xmlns:a16="http://schemas.microsoft.com/office/drawing/2014/main" id="{1D0EBF14-3E15-524D-D6AA-928BE2F8CA1D}"/>
              </a:ext>
            </a:extLst>
          </p:cNvPr>
          <p:cNvSpPr/>
          <p:nvPr/>
        </p:nvSpPr>
        <p:spPr>
          <a:xfrm flipH="1">
            <a:off x="388747" y="2616740"/>
            <a:ext cx="8215502" cy="3774250"/>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b" anchorCtr="0">
            <a:noAutofit/>
          </a:bodyPr>
          <a:lstStyle/>
          <a:p>
            <a:pPr algn="ctr"/>
            <a:r>
              <a:rPr lang="en-GB" dirty="0">
                <a:solidFill>
                  <a:schemeClr val="tx1">
                    <a:lumMod val="90000"/>
                    <a:lumOff val="10000"/>
                  </a:schemeClr>
                </a:solidFill>
              </a:rPr>
              <a:t>You could ask a grown-up to help you with a litter-picking activity.</a:t>
            </a:r>
            <a:br>
              <a:rPr lang="en-GB" dirty="0">
                <a:solidFill>
                  <a:schemeClr val="tx1">
                    <a:lumMod val="90000"/>
                    <a:lumOff val="10000"/>
                  </a:schemeClr>
                </a:solidFill>
              </a:rPr>
            </a:br>
            <a:r>
              <a:rPr lang="en-GB" dirty="0">
                <a:solidFill>
                  <a:schemeClr val="tx1">
                    <a:lumMod val="90000"/>
                    <a:lumOff val="10000"/>
                  </a:schemeClr>
                </a:solidFill>
              </a:rPr>
              <a:t>Make sure you wear gloves and that you wash your hands after</a:t>
            </a:r>
            <a:br>
              <a:rPr lang="en-GB" dirty="0">
                <a:solidFill>
                  <a:schemeClr val="tx1">
                    <a:lumMod val="90000"/>
                    <a:lumOff val="10000"/>
                  </a:schemeClr>
                </a:solidFill>
              </a:rPr>
            </a:br>
            <a:r>
              <a:rPr lang="en-GB" dirty="0">
                <a:solidFill>
                  <a:schemeClr val="tx1">
                    <a:lumMod val="90000"/>
                    <a:lumOff val="10000"/>
                  </a:schemeClr>
                </a:solidFill>
              </a:rPr>
              <a:t>picking up any litter.</a:t>
            </a:r>
          </a:p>
        </p:txBody>
      </p:sp>
      <p:grpSp>
        <p:nvGrpSpPr>
          <p:cNvPr id="3" name="Group 2">
            <a:extLst>
              <a:ext uri="{FF2B5EF4-FFF2-40B4-BE49-F238E27FC236}">
                <a16:creationId xmlns:a16="http://schemas.microsoft.com/office/drawing/2014/main" id="{D621E9C7-76AB-912B-87E3-9118E23DEA48}"/>
              </a:ext>
            </a:extLst>
          </p:cNvPr>
          <p:cNvGrpSpPr/>
          <p:nvPr/>
        </p:nvGrpSpPr>
        <p:grpSpPr>
          <a:xfrm>
            <a:off x="7934325" y="5742860"/>
            <a:ext cx="1249524" cy="725941"/>
            <a:chOff x="7934325" y="5742860"/>
            <a:chExt cx="1249524" cy="725941"/>
          </a:xfrm>
        </p:grpSpPr>
        <p:sp>
          <p:nvSpPr>
            <p:cNvPr id="4" name="Rectangle 3">
              <a:extLst>
                <a:ext uri="{FF2B5EF4-FFF2-40B4-BE49-F238E27FC236}">
                  <a16:creationId xmlns:a16="http://schemas.microsoft.com/office/drawing/2014/main" id="{9D4B1F9E-A008-3F15-195C-9E5F568FF70A}"/>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49941D28-E2A4-0813-2A90-314B31A0708C}"/>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Rounded Corners 6">
            <a:extLst>
              <a:ext uri="{FF2B5EF4-FFF2-40B4-BE49-F238E27FC236}">
                <a16:creationId xmlns:a16="http://schemas.microsoft.com/office/drawing/2014/main" id="{467EDB7A-BED7-23B5-B68A-02D9A684E6F6}"/>
              </a:ext>
            </a:extLst>
          </p:cNvPr>
          <p:cNvSpPr/>
          <p:nvPr/>
        </p:nvSpPr>
        <p:spPr>
          <a:xfrm>
            <a:off x="-177470" y="1474638"/>
            <a:ext cx="6273470" cy="466084"/>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pPr algn="r"/>
            <a:r>
              <a:rPr lang="en-GB" b="1" dirty="0">
                <a:solidFill>
                  <a:schemeClr val="bg1"/>
                </a:solidFill>
              </a:rPr>
              <a:t>Picking up litter helps to protect the environment.</a:t>
            </a:r>
          </a:p>
        </p:txBody>
      </p:sp>
      <p:sp>
        <p:nvSpPr>
          <p:cNvPr id="8" name="Rectangle: Rounded Corners 7">
            <a:extLst>
              <a:ext uri="{FF2B5EF4-FFF2-40B4-BE49-F238E27FC236}">
                <a16:creationId xmlns:a16="http://schemas.microsoft.com/office/drawing/2014/main" id="{D06A602C-4B4E-4D3F-70C7-4977FB774414}"/>
              </a:ext>
            </a:extLst>
          </p:cNvPr>
          <p:cNvSpPr/>
          <p:nvPr/>
        </p:nvSpPr>
        <p:spPr>
          <a:xfrm>
            <a:off x="1419128" y="2028783"/>
            <a:ext cx="7947919" cy="692300"/>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r"/>
            <a:r>
              <a:rPr lang="en-GB" b="1" dirty="0">
                <a:solidFill>
                  <a:schemeClr val="bg1"/>
                </a:solidFill>
              </a:rPr>
              <a:t>It is important to pick up litter so that it does not harm plants and animals and does not get washed or blown into rivers and seas.</a:t>
            </a:r>
          </a:p>
        </p:txBody>
      </p:sp>
      <p:pic>
        <p:nvPicPr>
          <p:cNvPr id="11" name="Picture 10">
            <a:extLst>
              <a:ext uri="{FF2B5EF4-FFF2-40B4-BE49-F238E27FC236}">
                <a16:creationId xmlns:a16="http://schemas.microsoft.com/office/drawing/2014/main" id="{D63438FB-6D5E-CAA2-1A89-CE4B52B585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203" b="39594"/>
          <a:stretch/>
        </p:blipFill>
        <p:spPr>
          <a:xfrm>
            <a:off x="876156" y="2957589"/>
            <a:ext cx="7306624" cy="2294287"/>
          </a:xfrm>
          <a:prstGeom prst="roundRect">
            <a:avLst>
              <a:gd name="adj" fmla="val 4231"/>
            </a:avLst>
          </a:prstGeom>
        </p:spPr>
      </p:pic>
      <p:pic>
        <p:nvPicPr>
          <p:cNvPr id="13" name="Picture 12">
            <a:extLst>
              <a:ext uri="{FF2B5EF4-FFF2-40B4-BE49-F238E27FC236}">
                <a16:creationId xmlns:a16="http://schemas.microsoft.com/office/drawing/2014/main" id="{1733D40D-F595-35C7-8201-6D42E88D4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8118" y="2704801"/>
            <a:ext cx="2352780" cy="2342714"/>
          </a:xfrm>
          <a:prstGeom prst="rect">
            <a:avLst/>
          </a:prstGeom>
        </p:spPr>
      </p:pic>
      <p:pic>
        <p:nvPicPr>
          <p:cNvPr id="14" name="Picture 13">
            <a:extLst>
              <a:ext uri="{FF2B5EF4-FFF2-40B4-BE49-F238E27FC236}">
                <a16:creationId xmlns:a16="http://schemas.microsoft.com/office/drawing/2014/main" id="{BC0EC4BA-B097-7231-D619-DCBFB58DF7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221" y="2887941"/>
            <a:ext cx="1150030" cy="2294287"/>
          </a:xfrm>
          <a:prstGeom prst="rect">
            <a:avLst/>
          </a:prstGeom>
        </p:spPr>
      </p:pic>
      <p:pic>
        <p:nvPicPr>
          <p:cNvPr id="15" name="Picture 14">
            <a:extLst>
              <a:ext uri="{FF2B5EF4-FFF2-40B4-BE49-F238E27FC236}">
                <a16:creationId xmlns:a16="http://schemas.microsoft.com/office/drawing/2014/main" id="{EC8348B7-6AF7-64D8-5BFE-D2C202D974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372"/>
          <a:stretch/>
        </p:blipFill>
        <p:spPr>
          <a:xfrm>
            <a:off x="1419128" y="3248056"/>
            <a:ext cx="1587980" cy="2003822"/>
          </a:xfrm>
          <a:prstGeom prst="rect">
            <a:avLst/>
          </a:prstGeom>
        </p:spPr>
      </p:pic>
      <p:pic>
        <p:nvPicPr>
          <p:cNvPr id="16" name="Graphic 15">
            <a:hlinkClick r:id="rId7" action="ppaction://hlinksldjump"/>
            <a:extLst>
              <a:ext uri="{FF2B5EF4-FFF2-40B4-BE49-F238E27FC236}">
                <a16:creationId xmlns:a16="http://schemas.microsoft.com/office/drawing/2014/main" id="{A7CE63D3-5AB4-82D0-17B3-A9417AA887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24649" y="5811390"/>
            <a:ext cx="578534" cy="578534"/>
          </a:xfrm>
          <a:prstGeom prst="rect">
            <a:avLst/>
          </a:prstGeom>
        </p:spPr>
      </p:pic>
    </p:spTree>
    <p:extLst>
      <p:ext uri="{BB962C8B-B14F-4D97-AF65-F5344CB8AC3E}">
        <p14:creationId xmlns:p14="http://schemas.microsoft.com/office/powerpoint/2010/main" val="693201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500"/>
                            </p:stCondLst>
                            <p:childTnLst>
                              <p:par>
                                <p:cTn id="9" presetID="22" presetClass="entr" presetSubtype="2"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4853C5-52DB-AD29-6FF2-D498665023E9}"/>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0FBF8902-E444-60D6-B5B1-69EC932F1BD6}"/>
              </a:ext>
            </a:extLst>
          </p:cNvPr>
          <p:cNvPicPr>
            <a:picLocks noChangeAspect="1"/>
          </p:cNvPicPr>
          <p:nvPr/>
        </p:nvPicPr>
        <p:blipFill rotWithShape="1">
          <a:blip r:embed="rId3"/>
          <a:srcRect r="40181"/>
          <a:stretch/>
        </p:blipFill>
        <p:spPr>
          <a:xfrm>
            <a:off x="6824575" y="1215317"/>
            <a:ext cx="2319425" cy="3468925"/>
          </a:xfrm>
          <a:prstGeom prst="rect">
            <a:avLst/>
          </a:prstGeom>
        </p:spPr>
      </p:pic>
      <p:pic>
        <p:nvPicPr>
          <p:cNvPr id="22" name="Picture 21">
            <a:extLst>
              <a:ext uri="{FF2B5EF4-FFF2-40B4-BE49-F238E27FC236}">
                <a16:creationId xmlns:a16="http://schemas.microsoft.com/office/drawing/2014/main" id="{F66BF61F-68B0-D40B-ED86-B57D08F07791}"/>
              </a:ext>
            </a:extLst>
          </p:cNvPr>
          <p:cNvPicPr>
            <a:picLocks noChangeAspect="1"/>
          </p:cNvPicPr>
          <p:nvPr/>
        </p:nvPicPr>
        <p:blipFill rotWithShape="1">
          <a:blip r:embed="rId4"/>
          <a:srcRect l="13411" b="42285"/>
          <a:stretch/>
        </p:blipFill>
        <p:spPr>
          <a:xfrm>
            <a:off x="0" y="4757371"/>
            <a:ext cx="4861863" cy="2100630"/>
          </a:xfrm>
          <a:prstGeom prst="rect">
            <a:avLst/>
          </a:prstGeom>
        </p:spPr>
      </p:pic>
      <p:sp>
        <p:nvSpPr>
          <p:cNvPr id="10" name="Text Box">
            <a:extLst>
              <a:ext uri="{FF2B5EF4-FFF2-40B4-BE49-F238E27FC236}">
                <a16:creationId xmlns:a16="http://schemas.microsoft.com/office/drawing/2014/main" id="{F6596C52-CCC1-E5C1-D353-ABACB7FB632A}"/>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Planting Trees and Flowers</a:t>
            </a:r>
          </a:p>
        </p:txBody>
      </p:sp>
      <p:grpSp>
        <p:nvGrpSpPr>
          <p:cNvPr id="3" name="Group 2">
            <a:extLst>
              <a:ext uri="{FF2B5EF4-FFF2-40B4-BE49-F238E27FC236}">
                <a16:creationId xmlns:a16="http://schemas.microsoft.com/office/drawing/2014/main" id="{4688896C-1742-D257-B679-244838C883CE}"/>
              </a:ext>
            </a:extLst>
          </p:cNvPr>
          <p:cNvGrpSpPr/>
          <p:nvPr/>
        </p:nvGrpSpPr>
        <p:grpSpPr>
          <a:xfrm>
            <a:off x="7934325" y="5742860"/>
            <a:ext cx="1249524" cy="725941"/>
            <a:chOff x="7934325" y="5742860"/>
            <a:chExt cx="1249524" cy="725941"/>
          </a:xfrm>
        </p:grpSpPr>
        <p:sp>
          <p:nvSpPr>
            <p:cNvPr id="4" name="Rectangle 3">
              <a:extLst>
                <a:ext uri="{FF2B5EF4-FFF2-40B4-BE49-F238E27FC236}">
                  <a16:creationId xmlns:a16="http://schemas.microsoft.com/office/drawing/2014/main" id="{3D77E801-16EC-8632-7D50-BA14895B512F}"/>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433A3246-727E-4EC5-DF29-7250E658F56F}"/>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Rounded Corners 12">
            <a:extLst>
              <a:ext uri="{FF2B5EF4-FFF2-40B4-BE49-F238E27FC236}">
                <a16:creationId xmlns:a16="http://schemas.microsoft.com/office/drawing/2014/main" id="{24654921-D4D3-8606-8E2F-F2B86D645FE8}"/>
              </a:ext>
            </a:extLst>
          </p:cNvPr>
          <p:cNvSpPr/>
          <p:nvPr/>
        </p:nvSpPr>
        <p:spPr>
          <a:xfrm rot="21347354">
            <a:off x="990196" y="3053178"/>
            <a:ext cx="4474722" cy="923932"/>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ctr"/>
            <a:r>
              <a:rPr lang="en-GB" b="1" dirty="0">
                <a:solidFill>
                  <a:schemeClr val="bg1"/>
                </a:solidFill>
              </a:rPr>
              <a:t>You could ask a grown-up to help you plant some trees or flowers.</a:t>
            </a:r>
          </a:p>
        </p:txBody>
      </p:sp>
      <p:pic>
        <p:nvPicPr>
          <p:cNvPr id="15" name="Picture 14">
            <a:extLst>
              <a:ext uri="{FF2B5EF4-FFF2-40B4-BE49-F238E27FC236}">
                <a16:creationId xmlns:a16="http://schemas.microsoft.com/office/drawing/2014/main" id="{CE2F4E7D-D7B8-200A-DF4C-292A3DB068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713" y="4395383"/>
            <a:ext cx="2502665" cy="2504277"/>
          </a:xfrm>
          <a:prstGeom prst="rect">
            <a:avLst/>
          </a:prstGeom>
        </p:spPr>
      </p:pic>
      <p:sp>
        <p:nvSpPr>
          <p:cNvPr id="18" name="Rectangle: Rounded Corners 17">
            <a:extLst>
              <a:ext uri="{FF2B5EF4-FFF2-40B4-BE49-F238E27FC236}">
                <a16:creationId xmlns:a16="http://schemas.microsoft.com/office/drawing/2014/main" id="{28F043A7-7222-6B22-6A24-99FB12349144}"/>
              </a:ext>
            </a:extLst>
          </p:cNvPr>
          <p:cNvSpPr/>
          <p:nvPr/>
        </p:nvSpPr>
        <p:spPr>
          <a:xfrm rot="212861">
            <a:off x="3027599" y="4228346"/>
            <a:ext cx="5645552" cy="923933"/>
          </a:xfrm>
          <a:prstGeom prst="roundRect">
            <a:avLst>
              <a:gd name="adj" fmla="val 10417"/>
            </a:avLst>
          </a:prstGeom>
          <a:solidFill>
            <a:srgbClr val="009386"/>
          </a:solidFill>
          <a:ln w="1905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You might see some wildlife, such as minibeasts, around the trees and flowers you plant.</a:t>
            </a:r>
          </a:p>
        </p:txBody>
      </p:sp>
      <p:pic>
        <p:nvPicPr>
          <p:cNvPr id="17" name="Picture 16">
            <a:extLst>
              <a:ext uri="{FF2B5EF4-FFF2-40B4-BE49-F238E27FC236}">
                <a16:creationId xmlns:a16="http://schemas.microsoft.com/office/drawing/2014/main" id="{25C6772C-5B9E-C384-F6E1-49C994CA32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963"/>
          <a:stretch/>
        </p:blipFill>
        <p:spPr>
          <a:xfrm>
            <a:off x="2135855" y="4905005"/>
            <a:ext cx="3498958" cy="1952995"/>
          </a:xfrm>
          <a:prstGeom prst="rect">
            <a:avLst/>
          </a:prstGeom>
        </p:spPr>
      </p:pic>
      <p:sp>
        <p:nvSpPr>
          <p:cNvPr id="19" name="Rectangle: Rounded Corners 18">
            <a:extLst>
              <a:ext uri="{FF2B5EF4-FFF2-40B4-BE49-F238E27FC236}">
                <a16:creationId xmlns:a16="http://schemas.microsoft.com/office/drawing/2014/main" id="{0DD40E9C-39E0-4FD1-A950-7B510BF99C94}"/>
              </a:ext>
            </a:extLst>
          </p:cNvPr>
          <p:cNvSpPr/>
          <p:nvPr/>
        </p:nvSpPr>
        <p:spPr>
          <a:xfrm>
            <a:off x="596087" y="1705723"/>
            <a:ext cx="6738568" cy="1097718"/>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en-GB" b="1" dirty="0">
                <a:solidFill>
                  <a:schemeClr val="bg1"/>
                </a:solidFill>
              </a:rPr>
              <a:t>Trees, plants and flowers provide food and homes for animals. They also help to create clean air for us to breathe.</a:t>
            </a:r>
          </a:p>
        </p:txBody>
      </p:sp>
      <p:pic>
        <p:nvPicPr>
          <p:cNvPr id="11" name="Picture 10">
            <a:extLst>
              <a:ext uri="{FF2B5EF4-FFF2-40B4-BE49-F238E27FC236}">
                <a16:creationId xmlns:a16="http://schemas.microsoft.com/office/drawing/2014/main" id="{8D4FF193-A871-68F2-3C71-0AD18E4892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8879" y="1901753"/>
            <a:ext cx="2176095" cy="2560769"/>
          </a:xfrm>
          <a:prstGeom prst="rect">
            <a:avLst/>
          </a:prstGeom>
        </p:spPr>
      </p:pic>
      <p:pic>
        <p:nvPicPr>
          <p:cNvPr id="24" name="Graphic 23">
            <a:hlinkClick r:id="rId8" action="ppaction://hlinksldjump"/>
            <a:extLst>
              <a:ext uri="{FF2B5EF4-FFF2-40B4-BE49-F238E27FC236}">
                <a16:creationId xmlns:a16="http://schemas.microsoft.com/office/drawing/2014/main" id="{D1FFC45B-8A75-6BEF-C976-BAADA22B8E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024649" y="5811390"/>
            <a:ext cx="578534" cy="578534"/>
          </a:xfrm>
          <a:prstGeom prst="rect">
            <a:avLst/>
          </a:prstGeom>
        </p:spPr>
      </p:pic>
    </p:spTree>
    <p:extLst>
      <p:ext uri="{BB962C8B-B14F-4D97-AF65-F5344CB8AC3E}">
        <p14:creationId xmlns:p14="http://schemas.microsoft.com/office/powerpoint/2010/main" val="1992896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360B1D-1242-71DF-267B-CBAD28A3CC65}"/>
            </a:ext>
          </a:extLst>
        </p:cNvPr>
        <p:cNvGrpSpPr/>
        <p:nvPr/>
      </p:nvGrpSpPr>
      <p:grpSpPr>
        <a:xfrm>
          <a:off x="0" y="0"/>
          <a:ext cx="0" cy="0"/>
          <a:chOff x="0" y="0"/>
          <a:chExt cx="0" cy="0"/>
        </a:xfrm>
      </p:grpSpPr>
      <p:sp>
        <p:nvSpPr>
          <p:cNvPr id="7" name="Text Box">
            <a:extLst>
              <a:ext uri="{FF2B5EF4-FFF2-40B4-BE49-F238E27FC236}">
                <a16:creationId xmlns:a16="http://schemas.microsoft.com/office/drawing/2014/main" id="{18FEF7B2-6C0B-A837-E3D2-B473E1B3A15A}"/>
              </a:ext>
            </a:extLst>
          </p:cNvPr>
          <p:cNvSpPr/>
          <p:nvPr/>
        </p:nvSpPr>
        <p:spPr>
          <a:xfrm flipH="1">
            <a:off x="649222" y="2499107"/>
            <a:ext cx="7505947" cy="2443844"/>
          </a:xfrm>
          <a:custGeom>
            <a:avLst/>
            <a:gdLst>
              <a:gd name="connsiteX0" fmla="*/ 0 w 8064500"/>
              <a:gd name="connsiteY0" fmla="*/ 201836 h 4824000"/>
              <a:gd name="connsiteX1" fmla="*/ 201836 w 8064500"/>
              <a:gd name="connsiteY1" fmla="*/ 0 h 4824000"/>
              <a:gd name="connsiteX2" fmla="*/ 7862664 w 8064500"/>
              <a:gd name="connsiteY2" fmla="*/ 0 h 4824000"/>
              <a:gd name="connsiteX3" fmla="*/ 8064500 w 8064500"/>
              <a:gd name="connsiteY3" fmla="*/ 201836 h 4824000"/>
              <a:gd name="connsiteX4" fmla="*/ 8064500 w 8064500"/>
              <a:gd name="connsiteY4" fmla="*/ 4622164 h 4824000"/>
              <a:gd name="connsiteX5" fmla="*/ 7862664 w 8064500"/>
              <a:gd name="connsiteY5" fmla="*/ 4824000 h 4824000"/>
              <a:gd name="connsiteX6" fmla="*/ 201836 w 8064500"/>
              <a:gd name="connsiteY6" fmla="*/ 4824000 h 4824000"/>
              <a:gd name="connsiteX7" fmla="*/ 0 w 8064500"/>
              <a:gd name="connsiteY7" fmla="*/ 4622164 h 4824000"/>
              <a:gd name="connsiteX8" fmla="*/ 0 w 8064500"/>
              <a:gd name="connsiteY8" fmla="*/ 201836 h 4824000"/>
              <a:gd name="connsiteX0" fmla="*/ 250 w 8064750"/>
              <a:gd name="connsiteY0" fmla="*/ 210225 h 4832389"/>
              <a:gd name="connsiteX1" fmla="*/ 101418 w 8064750"/>
              <a:gd name="connsiteY1" fmla="*/ 0 h 4832389"/>
              <a:gd name="connsiteX2" fmla="*/ 7862914 w 8064750"/>
              <a:gd name="connsiteY2" fmla="*/ 8389 h 4832389"/>
              <a:gd name="connsiteX3" fmla="*/ 8064750 w 8064750"/>
              <a:gd name="connsiteY3" fmla="*/ 210225 h 4832389"/>
              <a:gd name="connsiteX4" fmla="*/ 8064750 w 8064750"/>
              <a:gd name="connsiteY4" fmla="*/ 4630553 h 4832389"/>
              <a:gd name="connsiteX5" fmla="*/ 7862914 w 8064750"/>
              <a:gd name="connsiteY5" fmla="*/ 4832389 h 4832389"/>
              <a:gd name="connsiteX6" fmla="*/ 202086 w 8064750"/>
              <a:gd name="connsiteY6" fmla="*/ 4832389 h 4832389"/>
              <a:gd name="connsiteX7" fmla="*/ 250 w 8064750"/>
              <a:gd name="connsiteY7" fmla="*/ 4630553 h 4832389"/>
              <a:gd name="connsiteX8" fmla="*/ 250 w 8064750"/>
              <a:gd name="connsiteY8" fmla="*/ 210225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83890 w 8148390"/>
              <a:gd name="connsiteY7" fmla="*/ 4630553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285726 w 8148390"/>
              <a:gd name="connsiteY6" fmla="*/ 4832389 h 4832389"/>
              <a:gd name="connsiteX7" fmla="*/ 142613 w 8148390"/>
              <a:gd name="connsiteY7" fmla="*/ 4563441 h 4832389"/>
              <a:gd name="connsiteX8" fmla="*/ 0 w 8148390"/>
              <a:gd name="connsiteY8" fmla="*/ 218614 h 4832389"/>
              <a:gd name="connsiteX0" fmla="*/ 0 w 8148390"/>
              <a:gd name="connsiteY0" fmla="*/ 218614 h 4832389"/>
              <a:gd name="connsiteX1" fmla="*/ 185058 w 8148390"/>
              <a:gd name="connsiteY1" fmla="*/ 0 h 4832389"/>
              <a:gd name="connsiteX2" fmla="*/ 7946554 w 8148390"/>
              <a:gd name="connsiteY2" fmla="*/ 8389 h 4832389"/>
              <a:gd name="connsiteX3" fmla="*/ 8148390 w 8148390"/>
              <a:gd name="connsiteY3" fmla="*/ 210225 h 4832389"/>
              <a:gd name="connsiteX4" fmla="*/ 8148390 w 8148390"/>
              <a:gd name="connsiteY4" fmla="*/ 4630553 h 4832389"/>
              <a:gd name="connsiteX5" fmla="*/ 7946554 w 8148390"/>
              <a:gd name="connsiteY5" fmla="*/ 4832389 h 4832389"/>
              <a:gd name="connsiteX6" fmla="*/ 336060 w 8148390"/>
              <a:gd name="connsiteY6" fmla="*/ 4790444 h 4832389"/>
              <a:gd name="connsiteX7" fmla="*/ 142613 w 8148390"/>
              <a:gd name="connsiteY7" fmla="*/ 4563441 h 4832389"/>
              <a:gd name="connsiteX8" fmla="*/ 0 w 8148390"/>
              <a:gd name="connsiteY8" fmla="*/ 218614 h 4832389"/>
              <a:gd name="connsiteX0" fmla="*/ 0 w 8148390"/>
              <a:gd name="connsiteY0" fmla="*/ 218614 h 4916279"/>
              <a:gd name="connsiteX1" fmla="*/ 185058 w 8148390"/>
              <a:gd name="connsiteY1" fmla="*/ 0 h 4916279"/>
              <a:gd name="connsiteX2" fmla="*/ 7946554 w 8148390"/>
              <a:gd name="connsiteY2" fmla="*/ 8389 h 4916279"/>
              <a:gd name="connsiteX3" fmla="*/ 8148390 w 8148390"/>
              <a:gd name="connsiteY3" fmla="*/ 210225 h 4916279"/>
              <a:gd name="connsiteX4" fmla="*/ 8148390 w 8148390"/>
              <a:gd name="connsiteY4" fmla="*/ 4630553 h 4916279"/>
              <a:gd name="connsiteX5" fmla="*/ 7946554 w 8148390"/>
              <a:gd name="connsiteY5" fmla="*/ 4916279 h 4916279"/>
              <a:gd name="connsiteX6" fmla="*/ 336060 w 8148390"/>
              <a:gd name="connsiteY6" fmla="*/ 4790444 h 4916279"/>
              <a:gd name="connsiteX7" fmla="*/ 142613 w 8148390"/>
              <a:gd name="connsiteY7" fmla="*/ 4563441 h 4916279"/>
              <a:gd name="connsiteX8" fmla="*/ 0 w 8148390"/>
              <a:gd name="connsiteY8" fmla="*/ 218614 h 4916279"/>
              <a:gd name="connsiteX0" fmla="*/ 0 w 8156779"/>
              <a:gd name="connsiteY0" fmla="*/ 218614 h 4916279"/>
              <a:gd name="connsiteX1" fmla="*/ 185058 w 8156779"/>
              <a:gd name="connsiteY1" fmla="*/ 0 h 4916279"/>
              <a:gd name="connsiteX2" fmla="*/ 7946554 w 8156779"/>
              <a:gd name="connsiteY2" fmla="*/ 8389 h 4916279"/>
              <a:gd name="connsiteX3" fmla="*/ 8148390 w 8156779"/>
              <a:gd name="connsiteY3" fmla="*/ 210225 h 4916279"/>
              <a:gd name="connsiteX4" fmla="*/ 8156779 w 8156779"/>
              <a:gd name="connsiteY4" fmla="*/ 4706054 h 4916279"/>
              <a:gd name="connsiteX5" fmla="*/ 7946554 w 8156779"/>
              <a:gd name="connsiteY5" fmla="*/ 4916279 h 4916279"/>
              <a:gd name="connsiteX6" fmla="*/ 336060 w 8156779"/>
              <a:gd name="connsiteY6" fmla="*/ 4790444 h 4916279"/>
              <a:gd name="connsiteX7" fmla="*/ 142613 w 8156779"/>
              <a:gd name="connsiteY7" fmla="*/ 4563441 h 4916279"/>
              <a:gd name="connsiteX8" fmla="*/ 0 w 8156779"/>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46554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946554 w 8215502"/>
              <a:gd name="connsiteY2" fmla="*/ 8389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148390 w 8215502"/>
              <a:gd name="connsiteY3" fmla="*/ 21022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 name="connsiteX0" fmla="*/ 0 w 8215502"/>
              <a:gd name="connsiteY0" fmla="*/ 218614 h 4916279"/>
              <a:gd name="connsiteX1" fmla="*/ 185058 w 8215502"/>
              <a:gd name="connsiteY1" fmla="*/ 0 h 4916279"/>
              <a:gd name="connsiteX2" fmla="*/ 7854275 w 8215502"/>
              <a:gd name="connsiteY2" fmla="*/ 50334 h 4916279"/>
              <a:gd name="connsiteX3" fmla="*/ 8081278 w 8215502"/>
              <a:gd name="connsiteY3" fmla="*/ 294115 h 4916279"/>
              <a:gd name="connsiteX4" fmla="*/ 8215502 w 8215502"/>
              <a:gd name="connsiteY4" fmla="*/ 4706054 h 4916279"/>
              <a:gd name="connsiteX5" fmla="*/ 7988499 w 8215502"/>
              <a:gd name="connsiteY5" fmla="*/ 4916279 h 4916279"/>
              <a:gd name="connsiteX6" fmla="*/ 336060 w 8215502"/>
              <a:gd name="connsiteY6" fmla="*/ 4790444 h 4916279"/>
              <a:gd name="connsiteX7" fmla="*/ 142613 w 8215502"/>
              <a:gd name="connsiteY7" fmla="*/ 4563441 h 4916279"/>
              <a:gd name="connsiteX8" fmla="*/ 0 w 8215502"/>
              <a:gd name="connsiteY8" fmla="*/ 218614 h 49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15502" h="4916279">
                <a:moveTo>
                  <a:pt x="0" y="218614"/>
                </a:moveTo>
                <a:cubicBezTo>
                  <a:pt x="0" y="107143"/>
                  <a:pt x="73587" y="0"/>
                  <a:pt x="185058" y="0"/>
                </a:cubicBezTo>
                <a:lnTo>
                  <a:pt x="7854275" y="50334"/>
                </a:lnTo>
                <a:cubicBezTo>
                  <a:pt x="7965746" y="50334"/>
                  <a:pt x="8081278" y="182644"/>
                  <a:pt x="8081278" y="294115"/>
                </a:cubicBezTo>
                <a:cubicBezTo>
                  <a:pt x="8084074" y="1792725"/>
                  <a:pt x="8212706" y="3207444"/>
                  <a:pt x="8215502" y="4706054"/>
                </a:cubicBezTo>
                <a:cubicBezTo>
                  <a:pt x="8215502" y="4817525"/>
                  <a:pt x="8099970" y="4916279"/>
                  <a:pt x="7988499" y="4916279"/>
                </a:cubicBezTo>
                <a:lnTo>
                  <a:pt x="336060" y="4790444"/>
                </a:lnTo>
                <a:cubicBezTo>
                  <a:pt x="224589" y="4790444"/>
                  <a:pt x="142613" y="4674912"/>
                  <a:pt x="142613" y="4563441"/>
                </a:cubicBezTo>
                <a:lnTo>
                  <a:pt x="0" y="218614"/>
                </a:lnTo>
                <a:close/>
              </a:path>
            </a:pathLst>
          </a:custGeom>
          <a:solidFill>
            <a:srgbClr val="FFFCED"/>
          </a:solidFill>
          <a:ln w="25400">
            <a:solidFill>
              <a:schemeClr val="tx1">
                <a:lumMod val="90000"/>
                <a:lumOff val="10000"/>
              </a:schemeClr>
            </a:solidFill>
          </a:ln>
          <a:effectLst>
            <a:outerShdw dist="50800" dir="2700000" algn="tl" rotWithShape="0">
              <a:srgbClr val="0076B0"/>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24000" tIns="180000" rIns="180000" bIns="180000" rtlCol="0" anchor="ctr" anchorCtr="0">
            <a:noAutofit/>
          </a:bodyPr>
          <a:lstStyle/>
          <a:p>
            <a:pPr algn="ctr"/>
            <a:r>
              <a:rPr lang="en-GB" dirty="0">
                <a:solidFill>
                  <a:schemeClr val="tx1">
                    <a:lumMod val="90000"/>
                    <a:lumOff val="10000"/>
                  </a:schemeClr>
                </a:solidFill>
              </a:rPr>
              <a:t>Plastic, paper and glass are some</a:t>
            </a:r>
            <a:br>
              <a:rPr lang="en-GB" dirty="0">
                <a:solidFill>
                  <a:schemeClr val="tx1">
                    <a:lumMod val="90000"/>
                    <a:lumOff val="10000"/>
                  </a:schemeClr>
                </a:solidFill>
              </a:rPr>
            </a:br>
            <a:r>
              <a:rPr lang="en-GB" dirty="0">
                <a:solidFill>
                  <a:schemeClr val="tx1">
                    <a:lumMod val="90000"/>
                    <a:lumOff val="10000"/>
                  </a:schemeClr>
                </a:solidFill>
              </a:rPr>
              <a:t>materials that can be recycled.</a:t>
            </a:r>
            <a:br>
              <a:rPr lang="en-GB" dirty="0">
                <a:solidFill>
                  <a:schemeClr val="tx1">
                    <a:lumMod val="90000"/>
                    <a:lumOff val="10000"/>
                  </a:schemeClr>
                </a:solidFill>
              </a:rPr>
            </a:br>
            <a:endParaRPr lang="en-GB" dirty="0">
              <a:solidFill>
                <a:schemeClr val="tx1">
                  <a:lumMod val="90000"/>
                  <a:lumOff val="10000"/>
                </a:schemeClr>
              </a:solidFill>
            </a:endParaRPr>
          </a:p>
          <a:p>
            <a:pPr algn="ctr"/>
            <a:r>
              <a:rPr lang="en-GB" dirty="0">
                <a:solidFill>
                  <a:schemeClr val="tx1">
                    <a:lumMod val="90000"/>
                    <a:lumOff val="10000"/>
                  </a:schemeClr>
                </a:solidFill>
              </a:rPr>
              <a:t>You could help by sorting items to</a:t>
            </a:r>
            <a:br>
              <a:rPr lang="en-GB" dirty="0">
                <a:solidFill>
                  <a:schemeClr val="tx1">
                    <a:lumMod val="90000"/>
                    <a:lumOff val="10000"/>
                  </a:schemeClr>
                </a:solidFill>
              </a:rPr>
            </a:br>
            <a:r>
              <a:rPr lang="en-GB" dirty="0">
                <a:solidFill>
                  <a:schemeClr val="tx1">
                    <a:lumMod val="90000"/>
                    <a:lumOff val="10000"/>
                  </a:schemeClr>
                </a:solidFill>
              </a:rPr>
              <a:t>be recycled. Do you have a</a:t>
            </a:r>
            <a:br>
              <a:rPr lang="en-GB" dirty="0">
                <a:solidFill>
                  <a:schemeClr val="tx1">
                    <a:lumMod val="90000"/>
                    <a:lumOff val="10000"/>
                  </a:schemeClr>
                </a:solidFill>
              </a:rPr>
            </a:br>
            <a:r>
              <a:rPr lang="en-GB" dirty="0">
                <a:solidFill>
                  <a:schemeClr val="tx1">
                    <a:lumMod val="90000"/>
                    <a:lumOff val="10000"/>
                  </a:schemeClr>
                </a:solidFill>
              </a:rPr>
              <a:t>recycling bin at home?</a:t>
            </a:r>
          </a:p>
        </p:txBody>
      </p:sp>
      <p:sp>
        <p:nvSpPr>
          <p:cNvPr id="8" name="Rectangle: Rounded Corners 7">
            <a:extLst>
              <a:ext uri="{FF2B5EF4-FFF2-40B4-BE49-F238E27FC236}">
                <a16:creationId xmlns:a16="http://schemas.microsoft.com/office/drawing/2014/main" id="{1E7EC685-40E0-AA7B-4AD0-1B62C9C250EE}"/>
              </a:ext>
            </a:extLst>
          </p:cNvPr>
          <p:cNvSpPr/>
          <p:nvPr/>
        </p:nvSpPr>
        <p:spPr>
          <a:xfrm>
            <a:off x="-177470" y="5079034"/>
            <a:ext cx="5993480" cy="1242532"/>
          </a:xfrm>
          <a:prstGeom prst="roundRect">
            <a:avLst>
              <a:gd name="adj" fmla="val 10417"/>
            </a:avLst>
          </a:prstGeom>
          <a:solidFill>
            <a:srgbClr val="0076B0"/>
          </a:solidFill>
          <a:ln w="1905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lIns="504000" rIns="324000" rtlCol="0" anchor="ctr"/>
          <a:lstStyle/>
          <a:p>
            <a:r>
              <a:rPr lang="en-GB" b="1" dirty="0">
                <a:solidFill>
                  <a:schemeClr val="bg1"/>
                </a:solidFill>
              </a:rPr>
              <a:t>Some items can also be reused before they are recycled. You could use an empty yoghurt pot to wash paintbrushes or as a plant pot.</a:t>
            </a:r>
          </a:p>
        </p:txBody>
      </p:sp>
      <p:sp>
        <p:nvSpPr>
          <p:cNvPr id="10" name="Text Box">
            <a:extLst>
              <a:ext uri="{FF2B5EF4-FFF2-40B4-BE49-F238E27FC236}">
                <a16:creationId xmlns:a16="http://schemas.microsoft.com/office/drawing/2014/main" id="{EDA78F1A-3ACD-DFDD-EE1A-AB21BB15525F}"/>
              </a:ext>
            </a:extLst>
          </p:cNvPr>
          <p:cNvSpPr/>
          <p:nvPr/>
        </p:nvSpPr>
        <p:spPr>
          <a:xfrm>
            <a:off x="497804" y="524109"/>
            <a:ext cx="8106445" cy="725941"/>
          </a:xfrm>
          <a:custGeom>
            <a:avLst/>
            <a:gdLst>
              <a:gd name="connsiteX0" fmla="*/ 0 w 8064500"/>
              <a:gd name="connsiteY0" fmla="*/ 133864 h 803168"/>
              <a:gd name="connsiteX1" fmla="*/ 133864 w 8064500"/>
              <a:gd name="connsiteY1" fmla="*/ 0 h 803168"/>
              <a:gd name="connsiteX2" fmla="*/ 7930636 w 8064500"/>
              <a:gd name="connsiteY2" fmla="*/ 0 h 803168"/>
              <a:gd name="connsiteX3" fmla="*/ 8064500 w 8064500"/>
              <a:gd name="connsiteY3" fmla="*/ 133864 h 803168"/>
              <a:gd name="connsiteX4" fmla="*/ 8064500 w 8064500"/>
              <a:gd name="connsiteY4" fmla="*/ 669304 h 803168"/>
              <a:gd name="connsiteX5" fmla="*/ 7930636 w 8064500"/>
              <a:gd name="connsiteY5" fmla="*/ 803168 h 803168"/>
              <a:gd name="connsiteX6" fmla="*/ 133864 w 8064500"/>
              <a:gd name="connsiteY6" fmla="*/ 803168 h 803168"/>
              <a:gd name="connsiteX7" fmla="*/ 0 w 8064500"/>
              <a:gd name="connsiteY7" fmla="*/ 669304 h 803168"/>
              <a:gd name="connsiteX8" fmla="*/ 0 w 8064500"/>
              <a:gd name="connsiteY8" fmla="*/ 133864 h 803168"/>
              <a:gd name="connsiteX0" fmla="*/ 41945 w 8106445"/>
              <a:gd name="connsiteY0" fmla="*/ 133864 h 803168"/>
              <a:gd name="connsiteX1" fmla="*/ 175809 w 8106445"/>
              <a:gd name="connsiteY1" fmla="*/ 0 h 803168"/>
              <a:gd name="connsiteX2" fmla="*/ 7972581 w 8106445"/>
              <a:gd name="connsiteY2" fmla="*/ 0 h 803168"/>
              <a:gd name="connsiteX3" fmla="*/ 8106445 w 8106445"/>
              <a:gd name="connsiteY3" fmla="*/ 133864 h 803168"/>
              <a:gd name="connsiteX4" fmla="*/ 8106445 w 8106445"/>
              <a:gd name="connsiteY4" fmla="*/ 669304 h 803168"/>
              <a:gd name="connsiteX5" fmla="*/ 7972581 w 8106445"/>
              <a:gd name="connsiteY5" fmla="*/ 803168 h 803168"/>
              <a:gd name="connsiteX6" fmla="*/ 175809 w 8106445"/>
              <a:gd name="connsiteY6" fmla="*/ 803168 h 803168"/>
              <a:gd name="connsiteX7" fmla="*/ 0 w 8106445"/>
              <a:gd name="connsiteY7" fmla="*/ 702860 h 803168"/>
              <a:gd name="connsiteX8" fmla="*/ 41945 w 8106445"/>
              <a:gd name="connsiteY8" fmla="*/ 133864 h 803168"/>
              <a:gd name="connsiteX0" fmla="*/ 41945 w 8106445"/>
              <a:gd name="connsiteY0" fmla="*/ 133864 h 828335"/>
              <a:gd name="connsiteX1" fmla="*/ 175809 w 8106445"/>
              <a:gd name="connsiteY1" fmla="*/ 0 h 828335"/>
              <a:gd name="connsiteX2" fmla="*/ 7972581 w 8106445"/>
              <a:gd name="connsiteY2" fmla="*/ 0 h 828335"/>
              <a:gd name="connsiteX3" fmla="*/ 8106445 w 8106445"/>
              <a:gd name="connsiteY3" fmla="*/ 133864 h 828335"/>
              <a:gd name="connsiteX4" fmla="*/ 8106445 w 8106445"/>
              <a:gd name="connsiteY4" fmla="*/ 669304 h 828335"/>
              <a:gd name="connsiteX5" fmla="*/ 7972581 w 8106445"/>
              <a:gd name="connsiteY5" fmla="*/ 803168 h 828335"/>
              <a:gd name="connsiteX6" fmla="*/ 142253 w 8106445"/>
              <a:gd name="connsiteY6" fmla="*/ 828335 h 828335"/>
              <a:gd name="connsiteX7" fmla="*/ 0 w 8106445"/>
              <a:gd name="connsiteY7" fmla="*/ 702860 h 828335"/>
              <a:gd name="connsiteX8" fmla="*/ 41945 w 8106445"/>
              <a:gd name="connsiteY8" fmla="*/ 133864 h 828335"/>
              <a:gd name="connsiteX0" fmla="*/ 41945 w 8106445"/>
              <a:gd name="connsiteY0" fmla="*/ 209364 h 903835"/>
              <a:gd name="connsiteX1" fmla="*/ 175809 w 8106445"/>
              <a:gd name="connsiteY1" fmla="*/ 75500 h 903835"/>
              <a:gd name="connsiteX2" fmla="*/ 7922247 w 8106445"/>
              <a:gd name="connsiteY2" fmla="*/ 0 h 903835"/>
              <a:gd name="connsiteX3" fmla="*/ 8106445 w 8106445"/>
              <a:gd name="connsiteY3" fmla="*/ 209364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 name="connsiteX0" fmla="*/ 41945 w 8106445"/>
              <a:gd name="connsiteY0" fmla="*/ 209364 h 903835"/>
              <a:gd name="connsiteX1" fmla="*/ 175809 w 8106445"/>
              <a:gd name="connsiteY1" fmla="*/ 75500 h 903835"/>
              <a:gd name="connsiteX2" fmla="*/ 7922247 w 8106445"/>
              <a:gd name="connsiteY2" fmla="*/ 0 h 903835"/>
              <a:gd name="connsiteX3" fmla="*/ 8030944 w 8106445"/>
              <a:gd name="connsiteY3" fmla="*/ 133863 h 903835"/>
              <a:gd name="connsiteX4" fmla="*/ 8106445 w 8106445"/>
              <a:gd name="connsiteY4" fmla="*/ 744804 h 903835"/>
              <a:gd name="connsiteX5" fmla="*/ 7972581 w 8106445"/>
              <a:gd name="connsiteY5" fmla="*/ 878668 h 903835"/>
              <a:gd name="connsiteX6" fmla="*/ 142253 w 8106445"/>
              <a:gd name="connsiteY6" fmla="*/ 903835 h 903835"/>
              <a:gd name="connsiteX7" fmla="*/ 0 w 8106445"/>
              <a:gd name="connsiteY7" fmla="*/ 778360 h 903835"/>
              <a:gd name="connsiteX8" fmla="*/ 41945 w 8106445"/>
              <a:gd name="connsiteY8" fmla="*/ 209364 h 9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6445" h="903835">
                <a:moveTo>
                  <a:pt x="41945" y="209364"/>
                </a:moveTo>
                <a:cubicBezTo>
                  <a:pt x="41945" y="135433"/>
                  <a:pt x="101878" y="75500"/>
                  <a:pt x="175809" y="75500"/>
                </a:cubicBezTo>
                <a:lnTo>
                  <a:pt x="7922247" y="0"/>
                </a:lnTo>
                <a:cubicBezTo>
                  <a:pt x="7996178" y="0"/>
                  <a:pt x="8030944" y="59932"/>
                  <a:pt x="8030944" y="133863"/>
                </a:cubicBezTo>
                <a:lnTo>
                  <a:pt x="8106445" y="744804"/>
                </a:lnTo>
                <a:cubicBezTo>
                  <a:pt x="8106445" y="818735"/>
                  <a:pt x="8046512" y="878668"/>
                  <a:pt x="7972581" y="878668"/>
                </a:cubicBezTo>
                <a:lnTo>
                  <a:pt x="142253" y="903835"/>
                </a:lnTo>
                <a:cubicBezTo>
                  <a:pt x="68322" y="903835"/>
                  <a:pt x="0" y="852291"/>
                  <a:pt x="0" y="778360"/>
                </a:cubicBezTo>
                <a:cubicBezTo>
                  <a:pt x="0" y="599880"/>
                  <a:pt x="41945" y="387844"/>
                  <a:pt x="41945" y="209364"/>
                </a:cubicBezTo>
                <a:close/>
              </a:path>
            </a:pathLst>
          </a:custGeom>
          <a:solidFill>
            <a:srgbClr val="FFFCED"/>
          </a:solidFill>
          <a:ln w="25400">
            <a:solidFill>
              <a:schemeClr val="tx1">
                <a:lumMod val="90000"/>
                <a:lumOff val="10000"/>
              </a:schemeClr>
            </a:solidFill>
          </a:ln>
          <a:effectLst>
            <a:outerShdw dist="50800" dir="2700000" algn="tl" rotWithShape="0">
              <a:srgbClr val="7FC349"/>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sz="3300" b="1" dirty="0">
                <a:solidFill>
                  <a:schemeClr val="tx1">
                    <a:lumMod val="90000"/>
                    <a:lumOff val="10000"/>
                  </a:schemeClr>
                </a:solidFill>
                <a:effectLst>
                  <a:innerShdw blurRad="114300">
                    <a:prstClr val="black"/>
                  </a:innerShdw>
                </a:effectLst>
              </a:rPr>
              <a:t>Recycling</a:t>
            </a:r>
          </a:p>
        </p:txBody>
      </p:sp>
      <p:pic>
        <p:nvPicPr>
          <p:cNvPr id="14" name="Picture 13">
            <a:extLst>
              <a:ext uri="{FF2B5EF4-FFF2-40B4-BE49-F238E27FC236}">
                <a16:creationId xmlns:a16="http://schemas.microsoft.com/office/drawing/2014/main" id="{B0FE4017-3117-1CFC-13DC-3876C3166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511" y="4295552"/>
            <a:ext cx="2336997" cy="2184703"/>
          </a:xfrm>
          <a:prstGeom prst="rect">
            <a:avLst/>
          </a:prstGeom>
        </p:spPr>
      </p:pic>
      <p:grpSp>
        <p:nvGrpSpPr>
          <p:cNvPr id="3" name="Group 2">
            <a:extLst>
              <a:ext uri="{FF2B5EF4-FFF2-40B4-BE49-F238E27FC236}">
                <a16:creationId xmlns:a16="http://schemas.microsoft.com/office/drawing/2014/main" id="{FDC8DAAD-913C-82B6-19FC-FC04F570A92F}"/>
              </a:ext>
            </a:extLst>
          </p:cNvPr>
          <p:cNvGrpSpPr/>
          <p:nvPr/>
        </p:nvGrpSpPr>
        <p:grpSpPr>
          <a:xfrm>
            <a:off x="7934325" y="5742860"/>
            <a:ext cx="1249524" cy="725941"/>
            <a:chOff x="7934325" y="5742860"/>
            <a:chExt cx="1249524" cy="725941"/>
          </a:xfrm>
        </p:grpSpPr>
        <p:sp>
          <p:nvSpPr>
            <p:cNvPr id="4" name="Rectangle 3">
              <a:extLst>
                <a:ext uri="{FF2B5EF4-FFF2-40B4-BE49-F238E27FC236}">
                  <a16:creationId xmlns:a16="http://schemas.microsoft.com/office/drawing/2014/main" id="{00F73E76-500A-66F2-E500-EBE62AB65DC5}"/>
                </a:ext>
              </a:extLst>
            </p:cNvPr>
            <p:cNvSpPr/>
            <p:nvPr/>
          </p:nvSpPr>
          <p:spPr>
            <a:xfrm>
              <a:off x="8604249" y="5742860"/>
              <a:ext cx="579600" cy="725941"/>
            </a:xfrm>
            <a:prstGeom prst="rect">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Delay 4">
              <a:extLst>
                <a:ext uri="{FF2B5EF4-FFF2-40B4-BE49-F238E27FC236}">
                  <a16:creationId xmlns:a16="http://schemas.microsoft.com/office/drawing/2014/main" id="{481CA1E2-EB16-6EC8-35CA-38B75CBC60C6}"/>
                </a:ext>
              </a:extLst>
            </p:cNvPr>
            <p:cNvSpPr/>
            <p:nvPr/>
          </p:nvSpPr>
          <p:spPr>
            <a:xfrm flipH="1">
              <a:off x="7934325" y="5742860"/>
              <a:ext cx="762000" cy="725941"/>
            </a:xfrm>
            <a:prstGeom prst="flowChartDelay">
              <a:avLst/>
            </a:prstGeom>
            <a:solidFill>
              <a:srgbClr val="AD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Rounded Corners 10">
            <a:extLst>
              <a:ext uri="{FF2B5EF4-FFF2-40B4-BE49-F238E27FC236}">
                <a16:creationId xmlns:a16="http://schemas.microsoft.com/office/drawing/2014/main" id="{C4014746-37F2-8E96-62D5-E6F9365F78CB}"/>
              </a:ext>
            </a:extLst>
          </p:cNvPr>
          <p:cNvSpPr/>
          <p:nvPr/>
        </p:nvSpPr>
        <p:spPr>
          <a:xfrm>
            <a:off x="1260603" y="1415608"/>
            <a:ext cx="8106445" cy="947417"/>
          </a:xfrm>
          <a:prstGeom prst="roundRect">
            <a:avLst>
              <a:gd name="adj" fmla="val 10417"/>
            </a:avLst>
          </a:prstGeom>
          <a:solidFill>
            <a:srgbClr val="85BD33"/>
          </a:solidFill>
          <a:ln w="19050">
            <a:solidFill>
              <a:srgbClr val="ADD479"/>
            </a:solidFill>
          </a:ln>
        </p:spPr>
        <p:style>
          <a:lnRef idx="2">
            <a:schemeClr val="accent1">
              <a:shade val="50000"/>
            </a:schemeClr>
          </a:lnRef>
          <a:fillRef idx="1">
            <a:schemeClr val="accent1"/>
          </a:fillRef>
          <a:effectRef idx="0">
            <a:schemeClr val="accent1"/>
          </a:effectRef>
          <a:fontRef idx="minor">
            <a:schemeClr val="lt1"/>
          </a:fontRef>
        </p:style>
        <p:txBody>
          <a:bodyPr lIns="324000" rIns="504000" rtlCol="0" anchor="ctr"/>
          <a:lstStyle/>
          <a:p>
            <a:pPr algn="r"/>
            <a:r>
              <a:rPr lang="en-GB" b="1" dirty="0">
                <a:solidFill>
                  <a:schemeClr val="bg1"/>
                </a:solidFill>
              </a:rPr>
              <a:t>Some materials can be recycled. This means that once we’re finished with them, they can be turned into new things for us to use.</a:t>
            </a:r>
          </a:p>
        </p:txBody>
      </p:sp>
      <p:pic>
        <p:nvPicPr>
          <p:cNvPr id="22" name="Picture 21">
            <a:extLst>
              <a:ext uri="{FF2B5EF4-FFF2-40B4-BE49-F238E27FC236}">
                <a16:creationId xmlns:a16="http://schemas.microsoft.com/office/drawing/2014/main" id="{9B7EE6AD-BB27-857E-52F0-C489E57F79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234" t="7226"/>
          <a:stretch/>
        </p:blipFill>
        <p:spPr>
          <a:xfrm>
            <a:off x="89189" y="1805563"/>
            <a:ext cx="1481527" cy="2173216"/>
          </a:xfrm>
          <a:prstGeom prst="rect">
            <a:avLst/>
          </a:prstGeom>
        </p:spPr>
      </p:pic>
      <p:pic>
        <p:nvPicPr>
          <p:cNvPr id="24" name="Picture 23">
            <a:extLst>
              <a:ext uri="{FF2B5EF4-FFF2-40B4-BE49-F238E27FC236}">
                <a16:creationId xmlns:a16="http://schemas.microsoft.com/office/drawing/2014/main" id="{60A8ED66-DF6D-0846-0AA2-026EB73BA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1278" y="2167518"/>
            <a:ext cx="3204237" cy="2009895"/>
          </a:xfrm>
          <a:prstGeom prst="rect">
            <a:avLst/>
          </a:prstGeom>
        </p:spPr>
      </p:pic>
      <p:pic>
        <p:nvPicPr>
          <p:cNvPr id="26" name="Picture 25">
            <a:extLst>
              <a:ext uri="{FF2B5EF4-FFF2-40B4-BE49-F238E27FC236}">
                <a16:creationId xmlns:a16="http://schemas.microsoft.com/office/drawing/2014/main" id="{EFE87037-BC06-A433-1641-05A1CE4D5D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5511" r="69924"/>
          <a:stretch/>
        </p:blipFill>
        <p:spPr>
          <a:xfrm>
            <a:off x="988831" y="2837777"/>
            <a:ext cx="1496358" cy="2173216"/>
          </a:xfrm>
          <a:prstGeom prst="rect">
            <a:avLst/>
          </a:prstGeom>
        </p:spPr>
      </p:pic>
      <p:pic>
        <p:nvPicPr>
          <p:cNvPr id="27" name="Graphic 26">
            <a:hlinkClick r:id="rId7" action="ppaction://hlinksldjump"/>
            <a:extLst>
              <a:ext uri="{FF2B5EF4-FFF2-40B4-BE49-F238E27FC236}">
                <a16:creationId xmlns:a16="http://schemas.microsoft.com/office/drawing/2014/main" id="{AAF12CEB-1AC6-83A2-A297-858D935DC8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024649" y="5811390"/>
            <a:ext cx="578534" cy="578534"/>
          </a:xfrm>
          <a:prstGeom prst="rect">
            <a:avLst/>
          </a:prstGeom>
        </p:spPr>
      </p:pic>
    </p:spTree>
    <p:extLst>
      <p:ext uri="{BB962C8B-B14F-4D97-AF65-F5344CB8AC3E}">
        <p14:creationId xmlns:p14="http://schemas.microsoft.com/office/powerpoint/2010/main" val="3356666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4000"/>
                            </p:stCondLst>
                            <p:childTnLst>
                              <p:par>
                                <p:cTn id="25" presetID="10" presetClass="entr" presetSubtype="0"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7B9BC004-CE7E-F64C-B3D5-43BBE9A933DE}" vid="{E6F6E47A-2BD3-444B-943A-978EEDFDB863}"/>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B9BC004-CE7E-F64C-B3D5-43BBE9A933DE}" vid="{C6BCAE4C-4F47-954E-AD69-EC89F2CC2E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469</TotalTime>
  <Words>774</Words>
  <Application>Microsoft Office PowerPoint</Application>
  <PresentationFormat>On-screen Show (4:3)</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Roboto</vt:lpstr>
      <vt:lpstr>Calibri</vt:lpstr>
      <vt:lpstr>Twinkl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 Robson-Hughes</dc:creator>
  <cp:lastModifiedBy>Lucy Swift</cp:lastModifiedBy>
  <cp:revision>41</cp:revision>
  <dcterms:created xsi:type="dcterms:W3CDTF">2024-02-04T16:18:30Z</dcterms:created>
  <dcterms:modified xsi:type="dcterms:W3CDTF">2024-02-07T13:26:08Z</dcterms:modified>
</cp:coreProperties>
</file>