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8" r:id="rId4"/>
    <p:sldId id="280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D86172-4412-E14B-AE10-C41FD87F5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504BFF3-AA0A-0B76-E1F2-8614B915B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C045097-8B39-4F6B-2429-77D556304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6253-6364-4BF4-B8B0-6F1248FC1E4C}" type="datetimeFigureOut">
              <a:rPr lang="hr-HR" smtClean="0"/>
              <a:t>8.4.2026.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49993CE-3449-FB64-535E-4C57A14F7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1C872C4-F368-3F84-12CA-CD15D7F1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3D75-6B58-4D16-B1B1-3C64D3BB09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339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5A36B9-3AA7-DA6F-F2C3-AE0F0E721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CDE6D46-EB94-7F3B-ABE3-919467505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D46DB3C-D211-C746-DCDE-E53F859D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6253-6364-4BF4-B8B0-6F1248FC1E4C}" type="datetimeFigureOut">
              <a:rPr lang="hr-HR" smtClean="0"/>
              <a:t>8.4.2026.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760FCE-9B74-0CE2-5BA4-78163CB7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3CD2D8F-378A-3EAB-B711-EA3E88F18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3D75-6B58-4D16-B1B1-3C64D3BB09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691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B32EB3E-9D89-24FD-7767-56ADF2C175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1D60090-C545-6952-5D40-26CCECD53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47EE6C3-DA0F-4C0E-5AC8-F98F2C339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6253-6364-4BF4-B8B0-6F1248FC1E4C}" type="datetimeFigureOut">
              <a:rPr lang="hr-HR" smtClean="0"/>
              <a:t>8.4.2026.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D08566F-C13A-87B5-841D-B7B250E64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06C5F8B-D8C1-2787-814F-377C3CE9A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3D75-6B58-4D16-B1B1-3C64D3BB09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255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915477-845E-D2B8-7198-4C57B172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EE32E49-A5EE-B91F-EB25-CDF14F389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5B00D9D-C54B-3FF4-3EEB-A68E6BE6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6253-6364-4BF4-B8B0-6F1248FC1E4C}" type="datetimeFigureOut">
              <a:rPr lang="hr-HR" smtClean="0"/>
              <a:t>8.4.2026.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B76D3BF-65E9-8200-2817-9BC89F485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BD3AE72-B682-3756-316F-FDE28B6C9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3D75-6B58-4D16-B1B1-3C64D3BB09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622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FFA9F6-6685-6396-5565-09D6D12A1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3581BB3-BB15-35AD-34DE-8CB065AE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5EF23B2-4A47-129E-D415-141876DC1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6253-6364-4BF4-B8B0-6F1248FC1E4C}" type="datetimeFigureOut">
              <a:rPr lang="hr-HR" smtClean="0"/>
              <a:t>8.4.2026.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BA325C9-20CF-FBD5-DAE5-CDE42FC3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2808003-9BF2-B177-9CCA-1555BE69B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3D75-6B58-4D16-B1B1-3C64D3BB09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282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21F781-5739-C5F7-B657-BFDAF6A1C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B29F6B-D1B6-4424-FAC6-33C8C7DE2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76F668-16D8-BC1D-EC6C-F2C36E4C9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014607B-85CF-B7F3-EB1B-61743E195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6253-6364-4BF4-B8B0-6F1248FC1E4C}" type="datetimeFigureOut">
              <a:rPr lang="hr-HR" smtClean="0"/>
              <a:t>8.4.2026.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169D47D-9CAD-6676-63C5-2843792C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54DACEA-A1EF-90E1-5BE7-92F1C5BE1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3D75-6B58-4D16-B1B1-3C64D3BB09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365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80877C-97BF-F2B0-B45F-B628FA181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6FE753B-5B1E-7C26-F1A2-F5635D73A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69E2D6E-F223-CE19-2A1C-86C369FA6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F4E9030-CF80-2D8C-4E3A-76040F0C0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8B0A254-60A7-3908-783A-2D606273A2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A525177-8EC5-2CC1-379D-2585DBFDC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6253-6364-4BF4-B8B0-6F1248FC1E4C}" type="datetimeFigureOut">
              <a:rPr lang="hr-HR" smtClean="0"/>
              <a:t>8.4.2026.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8D67B338-3073-11E4-0781-14D80FFB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312EFC9-A900-C51E-3118-A3A83BE21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3D75-6B58-4D16-B1B1-3C64D3BB09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211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198122-3E92-87A2-8AC3-F8A2253F1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132E4CC-1DC8-770A-5C15-0956C45E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6253-6364-4BF4-B8B0-6F1248FC1E4C}" type="datetimeFigureOut">
              <a:rPr lang="hr-HR" smtClean="0"/>
              <a:t>8.4.2026.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AE5BBD4-F5FF-9A47-ACFC-FDB763BDB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FAE3DC5-C606-94D7-6895-D0AB6075C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3D75-6B58-4D16-B1B1-3C64D3BB09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536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B5A12B2-C8F1-09D5-0EBB-2CB77FD0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6253-6364-4BF4-B8B0-6F1248FC1E4C}" type="datetimeFigureOut">
              <a:rPr lang="hr-HR" smtClean="0"/>
              <a:t>8.4.2026.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7F1FA9C-E543-119B-22F6-C69E9F52E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2B27D0A-880B-C6A2-BD30-6C0D4679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3D75-6B58-4D16-B1B1-3C64D3BB09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245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142111-17C5-E1CD-D4BA-ED8EEE875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462C3B-05EC-AF00-754F-20EC767BB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506449F-972D-1CBF-8C12-CC6829DFF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EE72D92-7AA4-C3C4-FF70-CD621E70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6253-6364-4BF4-B8B0-6F1248FC1E4C}" type="datetimeFigureOut">
              <a:rPr lang="hr-HR" smtClean="0"/>
              <a:t>8.4.2026.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414660-0BB3-4C8A-C5FC-911C429B8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55CCE8C-023B-F17E-96C5-5A87AC1B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3D75-6B58-4D16-B1B1-3C64D3BB09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579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36A1B5-1648-1A16-21B8-DFAB61D1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8AD5CD2-669B-9E28-C2FC-8152EBDE87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14A1622-ADC1-120E-1422-4D5A4EF8E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11B6307-544A-E877-3BF6-7DA666B0B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6253-6364-4BF4-B8B0-6F1248FC1E4C}" type="datetimeFigureOut">
              <a:rPr lang="hr-HR" smtClean="0"/>
              <a:t>8.4.2026.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BA6F2AB-A72D-C689-A440-F01E239F8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A9B3DE5-173D-A8FA-262E-371B0FDF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3D75-6B58-4D16-B1B1-3C64D3BB09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144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EA98E13-6787-3082-4E5B-0AC5C0F31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F04B6B4-7C85-214D-D071-1575E1AE4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06DCCF-6EBD-CA73-A91E-8C5FA6DE3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C16253-6364-4BF4-B8B0-6F1248FC1E4C}" type="datetimeFigureOut">
              <a:rPr lang="hr-HR" smtClean="0"/>
              <a:t>8.4.2026.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D1D8BC5-AFAD-4018-361B-F98D9729E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C0E02E-47F6-FA36-F273-1C2BB318B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CF3D75-6B58-4D16-B1B1-3C64D3BB09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082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2B7A256-905F-8719-CF2A-E3BA689D6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74819"/>
            <a:ext cx="4826795" cy="2858363"/>
          </a:xfrm>
        </p:spPr>
        <p:txBody>
          <a:bodyPr>
            <a:normAutofit/>
          </a:bodyPr>
          <a:lstStyle/>
          <a:p>
            <a:pPr algn="l"/>
            <a:r>
              <a:rPr lang="hr-HR" sz="6700" dirty="0">
                <a:solidFill>
                  <a:schemeClr val="bg1"/>
                </a:solidFill>
              </a:rPr>
              <a:t>Financijska pismenost 💰</a:t>
            </a: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Kako nastaje novac?">
            <a:extLst>
              <a:ext uri="{FF2B5EF4-FFF2-40B4-BE49-F238E27FC236}">
                <a16:creationId xmlns:a16="http://schemas.microsoft.com/office/drawing/2014/main" id="{990FF792-6FCE-536A-1E31-CBA156C49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82" y="2325595"/>
            <a:ext cx="6071419" cy="3415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64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7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9" name="Oval 9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0" name="Oval 11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01" name="Oval 13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E773A18-2E66-7E46-F497-D08BE5579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965580"/>
            <a:ext cx="5204489" cy="31605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3. RUNDA – </a:t>
            </a:r>
            <a:r>
              <a:rPr lang="en-US" sz="5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Brzo</a:t>
            </a: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računanje</a:t>
            </a: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💡</a:t>
            </a:r>
          </a:p>
        </p:txBody>
      </p:sp>
      <p:sp>
        <p:nvSpPr>
          <p:cNvPr id="202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03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4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1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6" name="Oval 23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7" name="Oval 25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8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09" name="Freeform: Shape 28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9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30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31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32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33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34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35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36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A6D927-E493-2D12-CDC1-2F26EAB90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17" y="4409960"/>
            <a:ext cx="4508641" cy="11164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hr-HR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5 boda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938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0" name="Rectangle 820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A9F877C-B6C9-48D9-EB52-6B5DC8F91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Imaš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10.95 €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a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potrošiš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6.50 €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Koliko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ostaje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212" name="Group 8211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8213" name="Group 8212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8217" name="Freeform: Shape 8216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18" name="Freeform: Shape 8217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214" name="Group 8213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8215" name="Freeform: Shape 8214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16" name="Freeform: Shape 8215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194" name="Picture 2" descr="Upravljanje Novcem u Tvrtki (Cash Flow) - Optimus Development">
            <a:extLst>
              <a:ext uri="{FF2B5EF4-FFF2-40B4-BE49-F238E27FC236}">
                <a16:creationId xmlns:a16="http://schemas.microsoft.com/office/drawing/2014/main" id="{774BB9C5-36C9-B02C-DBC2-9A40A22D8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1932" y="1428784"/>
            <a:ext cx="4369112" cy="29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455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2" name="Rectangle 9231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1F6C82D-AE75-7EF9-5DC7-F90CECD0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Ako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štediš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2.5</a:t>
            </a:r>
            <a:r>
              <a:rPr lang="hr-HR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0 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€ </a:t>
            </a:r>
            <a:r>
              <a:rPr lang="en-US" sz="2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svaki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tjedan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koliko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ćeš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imati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nakon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 </a:t>
            </a:r>
            <a:r>
              <a:rPr lang="en-US" sz="2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tjedana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grpSp>
        <p:nvGrpSpPr>
          <p:cNvPr id="9234" name="Group 9233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9235" name="Group 9234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9239" name="Freeform: Shape 9238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240" name="Freeform: Shape 9239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236" name="Group 9235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9237" name="Freeform: Shape 9236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238" name="Freeform: Shape 9237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218" name="Picture 2" descr="5 načina kako uštedjeti novac ako vam plaća raste">
            <a:extLst>
              <a:ext uri="{FF2B5EF4-FFF2-40B4-BE49-F238E27FC236}">
                <a16:creationId xmlns:a16="http://schemas.microsoft.com/office/drawing/2014/main" id="{64F98B64-ED0E-C815-816E-5E2E1387A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/>
          <a:stretch>
            <a:fillRect/>
          </a:stretch>
        </p:blipFill>
        <p:spPr bwMode="auto">
          <a:xfrm>
            <a:off x="6541932" y="1416114"/>
            <a:ext cx="4369112" cy="293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686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1" name="Rectangle 1024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51BECA1-7AEF-9F90-D1A6-619F6868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Igračka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košta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12.95 €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a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imaš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9 €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Koliko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još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novaca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nedostaje</a:t>
            </a:r>
            <a:r>
              <a:rPr lang="hr-HR" sz="2800" dirty="0">
                <a:solidFill>
                  <a:schemeClr val="bg1"/>
                </a:solidFill>
              </a:rPr>
              <a:t> da kupiš tu igračku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grpSp>
        <p:nvGrpSpPr>
          <p:cNvPr id="10282" name="Group 10248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0250" name="Group 10249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0283" name="Freeform: Shape 10253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84" name="Freeform: Shape 10254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85" name="Group 10250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0286" name="Freeform: Shape 10251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87" name="Freeform: Shape 10252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242" name="Picture 2" descr="Na koji način pravilno raspolagati novcem? | GRAWE Hrvatska d.d">
            <a:extLst>
              <a:ext uri="{FF2B5EF4-FFF2-40B4-BE49-F238E27FC236}">
                <a16:creationId xmlns:a16="http://schemas.microsoft.com/office/drawing/2014/main" id="{070F2E77-F42C-7832-E9FC-4D1CEBA1C8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1932" y="1428784"/>
            <a:ext cx="4369112" cy="290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343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7F8C3AB-390B-94A0-D9BC-3B3082494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Ako imaš </a:t>
            </a:r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 kovanice od 2 € i</a:t>
            </a: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15 kovanica od 50 centi.</a:t>
            </a: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Koliko ukupno novca imaš?</a:t>
            </a:r>
          </a:p>
        </p:txBody>
      </p:sp>
      <p:grpSp>
        <p:nvGrpSpPr>
          <p:cNvPr id="11273" name="Group 11272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274" name="Group 11273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1278" name="Freeform: Shape 11277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279" name="Freeform: Shape 11278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275" name="Group 11274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1276" name="Freeform: Shape 11275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277" name="Freeform: Shape 11276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122" name="Picture 2" descr="Euronovčanice – Wikipedija">
            <a:extLst>
              <a:ext uri="{FF2B5EF4-FFF2-40B4-BE49-F238E27FC236}">
                <a16:creationId xmlns:a16="http://schemas.microsoft.com/office/drawing/2014/main" id="{89EA748A-66C4-230D-C9E6-8FB2EFB91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4" y="0"/>
            <a:ext cx="61245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166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33" name="Rectangle 1333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8B53F17-7C35-F485-5B2D-5C4CAF4E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Koliko je 25% od 100€?</a:t>
            </a:r>
          </a:p>
        </p:txBody>
      </p:sp>
      <p:grpSp>
        <p:nvGrpSpPr>
          <p:cNvPr id="13335" name="Group 13334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336" name="Group 13335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3340" name="Freeform: Shape 13339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341" name="Freeform: Shape 13340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337" name="Group 13336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3338" name="Freeform: Shape 13337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339" name="Freeform: Shape 13338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3328" name="Picture 16" descr="Potpore - Državne Potpore Ugroženim Sektorima">
            <a:extLst>
              <a:ext uri="{FF2B5EF4-FFF2-40B4-BE49-F238E27FC236}">
                <a16:creationId xmlns:a16="http://schemas.microsoft.com/office/drawing/2014/main" id="{49CD47E0-67B5-9111-EFB1-CA8E696E58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8886" y="984738"/>
            <a:ext cx="5444914" cy="456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232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E8156C-5103-0BE4-B7D6-B32F7BDC8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7">
            <a:extLst>
              <a:ext uri="{FF2B5EF4-FFF2-40B4-BE49-F238E27FC236}">
                <a16:creationId xmlns:a16="http://schemas.microsoft.com/office/drawing/2014/main" id="{D0798346-FDDE-B3CF-6952-A2550CEED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9" name="Oval 9">
            <a:extLst>
              <a:ext uri="{FF2B5EF4-FFF2-40B4-BE49-F238E27FC236}">
                <a16:creationId xmlns:a16="http://schemas.microsoft.com/office/drawing/2014/main" id="{E3D45EAF-91B6-A7D6-6706-DB33E5A88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0" name="Oval 11">
            <a:extLst>
              <a:ext uri="{FF2B5EF4-FFF2-40B4-BE49-F238E27FC236}">
                <a16:creationId xmlns:a16="http://schemas.microsoft.com/office/drawing/2014/main" id="{49D022DD-C864-E4E5-7D95-BDF7E0709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01" name="Oval 13">
            <a:extLst>
              <a:ext uri="{FF2B5EF4-FFF2-40B4-BE49-F238E27FC236}">
                <a16:creationId xmlns:a16="http://schemas.microsoft.com/office/drawing/2014/main" id="{AA3BBC1F-EC8B-9B16-DCFD-61F68F3B6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13DF608-C8DA-3B9C-3048-281B786AD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965580"/>
            <a:ext cx="5204489" cy="31605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r-HR" sz="5400" dirty="0">
                <a:solidFill>
                  <a:schemeClr val="bg1"/>
                </a:solidFill>
              </a:rPr>
              <a:t>4</a:t>
            </a: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RUNDA – </a:t>
            </a:r>
            <a:r>
              <a:rPr lang="hr-HR" sz="5400" dirty="0">
                <a:solidFill>
                  <a:schemeClr val="bg1"/>
                </a:solidFill>
              </a:rPr>
              <a:t>Poveži I primijeni </a:t>
            </a:r>
            <a:endParaRPr lang="en-US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2" name="Graphic 212">
            <a:extLst>
              <a:ext uri="{FF2B5EF4-FFF2-40B4-BE49-F238E27FC236}">
                <a16:creationId xmlns:a16="http://schemas.microsoft.com/office/drawing/2014/main" id="{FEB06819-4526-DC83-E0F9-A0A4061D5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03" name="Graphic 212">
            <a:extLst>
              <a:ext uri="{FF2B5EF4-FFF2-40B4-BE49-F238E27FC236}">
                <a16:creationId xmlns:a16="http://schemas.microsoft.com/office/drawing/2014/main" id="{A51AB5B1-C58E-8F39-2E98-AC9D47E4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4" name="Graphic 190">
            <a:extLst>
              <a:ext uri="{FF2B5EF4-FFF2-40B4-BE49-F238E27FC236}">
                <a16:creationId xmlns:a16="http://schemas.microsoft.com/office/drawing/2014/main" id="{18046908-BCA0-7CB8-67F7-F96CE02FA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94EADF2-1A3C-2193-DE63-1B6C89C41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1">
              <a:extLst>
                <a:ext uri="{FF2B5EF4-FFF2-40B4-BE49-F238E27FC236}">
                  <a16:creationId xmlns:a16="http://schemas.microsoft.com/office/drawing/2014/main" id="{30E646EB-4039-9C20-42D8-95A0A7CBB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6" name="Oval 23">
            <a:extLst>
              <a:ext uri="{FF2B5EF4-FFF2-40B4-BE49-F238E27FC236}">
                <a16:creationId xmlns:a16="http://schemas.microsoft.com/office/drawing/2014/main" id="{2FE4C52D-6378-2919-3428-8BFAC09B1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7" name="Oval 25">
            <a:extLst>
              <a:ext uri="{FF2B5EF4-FFF2-40B4-BE49-F238E27FC236}">
                <a16:creationId xmlns:a16="http://schemas.microsoft.com/office/drawing/2014/main" id="{F0778EE1-1C3B-559A-C86A-222E1EEBA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8" name="Graphic 4">
            <a:extLst>
              <a:ext uri="{FF2B5EF4-FFF2-40B4-BE49-F238E27FC236}">
                <a16:creationId xmlns:a16="http://schemas.microsoft.com/office/drawing/2014/main" id="{8E3D2984-F324-A43B-D58B-A4BA867C6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09" name="Freeform: Shape 28">
              <a:extLst>
                <a:ext uri="{FF2B5EF4-FFF2-40B4-BE49-F238E27FC236}">
                  <a16:creationId xmlns:a16="http://schemas.microsoft.com/office/drawing/2014/main" id="{0CA9BC36-DCFC-2AB3-23D8-9E4967DEA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9">
              <a:extLst>
                <a:ext uri="{FF2B5EF4-FFF2-40B4-BE49-F238E27FC236}">
                  <a16:creationId xmlns:a16="http://schemas.microsoft.com/office/drawing/2014/main" id="{8E12BADE-8A88-353B-7B94-531E58361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30">
              <a:extLst>
                <a:ext uri="{FF2B5EF4-FFF2-40B4-BE49-F238E27FC236}">
                  <a16:creationId xmlns:a16="http://schemas.microsoft.com/office/drawing/2014/main" id="{252FB221-1F9E-B423-1021-E266092FB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31">
              <a:extLst>
                <a:ext uri="{FF2B5EF4-FFF2-40B4-BE49-F238E27FC236}">
                  <a16:creationId xmlns:a16="http://schemas.microsoft.com/office/drawing/2014/main" id="{C383CED9-3D0B-65F1-837B-4C2F377B6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32">
              <a:extLst>
                <a:ext uri="{FF2B5EF4-FFF2-40B4-BE49-F238E27FC236}">
                  <a16:creationId xmlns:a16="http://schemas.microsoft.com/office/drawing/2014/main" id="{F9513DFA-22DB-39AC-5F2F-813144E23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33">
              <a:extLst>
                <a:ext uri="{FF2B5EF4-FFF2-40B4-BE49-F238E27FC236}">
                  <a16:creationId xmlns:a16="http://schemas.microsoft.com/office/drawing/2014/main" id="{4A1FC7D0-A1B2-D9B9-EE59-7532845C2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34">
              <a:extLst>
                <a:ext uri="{FF2B5EF4-FFF2-40B4-BE49-F238E27FC236}">
                  <a16:creationId xmlns:a16="http://schemas.microsoft.com/office/drawing/2014/main" id="{B6CC30A3-4B8C-616D-CA21-2FA2FAF5B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35">
              <a:extLst>
                <a:ext uri="{FF2B5EF4-FFF2-40B4-BE49-F238E27FC236}">
                  <a16:creationId xmlns:a16="http://schemas.microsoft.com/office/drawing/2014/main" id="{89EC69A1-2E7B-5C59-018D-6E4A7B70C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36">
              <a:extLst>
                <a:ext uri="{FF2B5EF4-FFF2-40B4-BE49-F238E27FC236}">
                  <a16:creationId xmlns:a16="http://schemas.microsoft.com/office/drawing/2014/main" id="{FF07D064-F689-0B39-1417-461008EB3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F1310C8-9991-D3D5-B36E-43DA77431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D83702B-47F1-D5A4-53FB-FD0E55C4B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D475E6F-7F44-9D84-45B3-869BF0119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54CA0D0-98A8-2A9F-9424-352262984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D49E90E-D79D-6B53-DD9B-4DA2946BC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435F7EA-D421-FBFF-A87C-B4816CEBC1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1C9839D-08B3-0FA8-58D3-74B626B1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562299A-51E1-C408-765A-44F82E33E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4F89C36-7AF1-96C7-1273-70BB08DBD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DA00C86-B949-F102-F766-106203AA9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34C7682-C212-4680-C533-BC4F4ED22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E89D9DC-F3EB-07FC-89D2-1D3106D5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CF52121-6117-9EE4-268C-5F2BC9EB7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0CBD76-3D96-7894-CB8A-C25E3DE41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0C68A1E-07C4-B113-1083-CEFCE7CE5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C594011-167F-C0C3-C8B4-F9170743EF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57724B4-F8E7-ABF7-52E8-9564048C1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483E74B-CF66-2C08-0F11-3700FC1119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C591ED8-5E3B-807B-3FEC-429E0643BB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940ED44-CE55-1C1F-4D96-C18B9B01BD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61F76E9-3F9D-E2F1-14BE-1FF09B8D0C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531755B-845E-7886-C28C-4A7E143DE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D3140F8-A46A-AD66-6FBC-0BB29364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6B6E3A2-3EED-3E32-A064-046278DF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8976E8B-99FD-99FC-DE3E-62F076A9F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63B39B4-A1B2-8ABB-BB65-6A8F7784A6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F7660E4-EFB0-4E77-5A9A-7ABEF2F3B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867E388-7D29-FBB4-E840-5D3B9640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B8D19B0-839A-1531-596F-7EE5E4ABC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34AD53D-B62F-1F97-BD4F-68AB543DD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EB506D4-55F2-EA4F-C389-FB6F07F584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99285F7-14D5-F45F-9A2C-DA63744C9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E131835-CBE1-9A0D-31E7-58E3AF2B3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0E5C2F7-10A7-4B4E-C730-A0354E41FE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0EDABFA-F1F8-4888-AD6F-FBE80B6A4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980EA39-4D49-AA81-D295-C5D3049B2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8046775-4506-015A-B870-E248585FD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4DE8FAC-DD8E-7BB8-7C1F-83C15AE8F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AE05E9F-C2BE-9500-3559-31DB21E59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EADB01A-30C0-0281-40E6-6FD8C9E81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93F2828-5034-55A8-19D1-3F0C8FFF6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36D584C-317B-5DD2-38EE-5FE388B1B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B5A3678-4EA5-6967-DC8E-A07BAC70EF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D9FB616-4B30-0560-DDAF-D2243ADD9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ECAC337-6018-3DD2-A128-F9EB63C43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77EC6A9-F92B-BE9D-83BA-9A646AFEF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75F960F-BFA8-E409-C4C4-CE41DA269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C2AE4CC-45C1-3DB2-708C-CEFFDD20E1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68B7378-1B42-8E94-DD18-3AA0C5D92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5832129-FD98-22C8-69A5-0FEEB47A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D2065F1-464F-9957-F231-203DEFE49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699070D-1CEE-B5A1-7223-3B21931CE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52A3A8D-0E22-4F58-5E57-3A8C1C61C6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60D5EAD-AC0E-2A47-2987-3A186CF81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08B92DC-3638-F122-36C4-C57F17BE7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19D186B-4233-7EC5-BDEE-AA6CCDAC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658168D-52AD-6A53-E4B9-147FC3B6E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9EE6EA6-8583-145C-69C0-BF277FCCB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FCC9745-A83F-BAB1-1371-73CC28839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4D7E06C-290D-9D9D-6715-4A81ED4C8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9018B2D-DFD3-99A7-DD0A-D37EC50AD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9383E2A-300D-90C8-ED0D-01585831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8D0321D-F3D9-3AAD-41EE-1BD395F6A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FA6D5A8-BD6E-ADAF-EDA7-58902C320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3613D33-FE4A-4B9B-6F13-91F664C97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2E22282-91E0-8E2B-C3A2-8A5327C6D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5636E02-7AA6-261B-8387-78F0B89751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9063900-C067-3F93-E8E1-118A3CE49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BFB3F75-5F21-4AD5-3034-2FCE21E47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7B69BD7-900C-37FD-E406-D2590C849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2B22D3-B847-4451-6257-45BD4F314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4F2071D-2207-B3A9-08B8-8A47B7A55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353614C-731D-2AF6-B154-A1DC3FA5C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D2C0F96-1D94-F675-8A78-4A8506442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4807041-0596-F179-13BE-FFBC01C4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0462B30-2C75-3D41-9AE3-7F982F5A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9BF53F7-D49D-CF90-D539-F2A68C05C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E09F7BB-0F71-E557-6BBB-5185AFB5C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BFED201E-5E0F-2DE3-E46E-7C1198399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F88DAFA-ACED-08AB-641B-4BE0016E6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81EDB10-30C2-43DB-F3F0-7CD4F94D7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C00A2026-CE0C-EC52-E74F-FF9F90FAB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7E2B761-7145-DD82-B0C6-050226303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2ECA16E-3B76-DC5C-B2E5-F804DFAAE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43A1B77-1EEB-BFE8-B5DA-89332A8755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A44549C0-A8E4-09C5-7246-C3272D2E9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9A408B0-06FD-2EAC-D7E5-37B1ED2B57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F5EB2F5-15B8-E7D2-AB96-FC0B9CF5E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135CFB3-28A9-E089-C443-FCAACD0254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31D7934F-7F33-05AE-EFDD-66A6D2311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66DA07A-5ECD-24B5-5DD3-5A749618F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1D7591E5-D3F5-3850-FAF1-1F72888CC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320FF04-D2AD-F333-D5C8-945A4ECBA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0BD3D61-184B-9636-85BC-9FFB2F601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A2854D0C-E93C-AE7B-371B-A16E2E43D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0EC98CD1-E8F8-549D-785C-81539024E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1E89BAD2-6E16-E8D0-5240-F89E40817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06903E9-3332-C2FD-5A13-3484E0A8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702F7F64-3A23-4014-0221-588D02A964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890C0853-94F9-1BD9-02D4-822711CD0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DCF243A-2B7A-ECE7-7457-BDFE1183D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225BD8F-E9D1-4D8E-8F89-67874A89C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F8BA2706-CE59-81C9-BDFB-39EFDEB5D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22E18EC-A012-7B29-407C-5FC558F02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2B87B6B9-445F-31DE-7042-622FB0005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CCE0433-FEF5-1696-6713-4788527BE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326A003-DBFD-4F4A-C957-9EB60A97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2578A98-A2B2-1B77-9FAC-B50F8235A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2973534-2A20-1DD5-429D-5BFB857CE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557EEA5-C796-A772-362C-0A12C4C10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CC310B6-3D68-0225-8FA3-2875481DA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98DDD738-66C9-6CC5-2E89-32D28C77B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5C43168-00FF-55C9-6F76-D6F61879B0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A2B7B1C-557A-C2F2-6926-1CBE407E0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40381C3-E581-1D13-2711-A56991867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04611378-A338-E7E1-81EA-228A774F2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C23082F-ADE3-B9C2-01B6-59A92680B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20E1EB3-818C-8760-AC05-B6E565A69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FAD6A3E5-B06E-FAEB-3B51-0241835F51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CA3B2C06-D5FA-50A5-08F9-488DAD152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4C1EF63-8122-11D5-2FD1-430B45274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91B99304-7829-097F-A14C-1F70766D8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05639629-6AD1-E2C8-B7CA-6D0E32829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270D01DE-5315-53EA-7256-C3A4F9B52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9C3FACD9-17E4-3160-7E4B-0B1F6063C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7EAB1680-8BB7-A89A-219E-DACF02616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581B59BC-2BBE-7B7E-B3AB-181ACB41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BBC4F7B-64B0-028F-BBF3-910017447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1C6FD57A-53C3-6FB0-635A-3C7FD7801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4C8EFAE-9E82-5F0C-0307-1EFE9AA95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97282876-3203-A0AD-FAAD-B21DF489B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BC7F210-500F-0F72-22BA-5FEA112F0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C169F7FC-4DE7-5F33-1EBC-65F85B7B4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2B8AA3D-B1BC-B83D-C646-938C875CA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F6F40D7-9069-5EF6-8F7F-E906971E7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8BA98A2A-D355-5435-1D5A-6C3071A78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AE3710A-C5EA-682A-16AC-E3FBCFEA2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7DBC89BE-032B-24BE-B70B-2D3A4D0FEB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04E26D62-0D6F-8609-1072-0C041275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74090940-B620-0007-6EFC-DFB320495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19FA2C20-3030-E6FB-E9D6-BE73D529E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0BE827E-2C70-5928-FA1D-A074AB466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21465EC-83D6-7332-1B40-D2068BDCD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95CA2218-585A-526A-B2D6-0F3FE6FA3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0A93E20-D8F9-BE53-B168-9187975FF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FBC5A4D1-B2BB-7CA7-70D0-445D1AFCF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9F87D2E2-D6D0-4AB9-4DC2-84C2BC1A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AAE3F75E-B470-B871-82C7-37BC52A4D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F769261F-7CBF-46F6-D764-534530022B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015777A-3182-8F91-1B83-F46E8ED06F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E17384C7-7EBA-933B-1488-D1B3ED6E8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4CEA08B4-B307-1EAD-76AD-1491BFC81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0A0268A1-C4F5-B1A0-D35E-82E358935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DE8CD69-9751-B9FE-42B5-A63A1D318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6F099D87-BC9E-FA73-20C8-9F9B038A3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BCDA0CDB-E0AC-DCB7-5BC9-936701BED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B958E810-9CDE-4D7F-607B-8931D0D7B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83D4CEAD-5602-20DE-35CC-A529A9D3F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C99DDEB7-D234-63E4-37BE-5DFD8FD0C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0EA93282-FBA3-859E-91D3-A2B872AAC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8E98843-0B03-5C0D-D2FD-9A6C5F1DA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17" y="4409960"/>
            <a:ext cx="4508641" cy="11164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hr-HR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5 bodova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527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64A4E2-9D40-6D5F-A26A-7C5964D47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0" name="Rectangle 8209">
            <a:extLst>
              <a:ext uri="{FF2B5EF4-FFF2-40B4-BE49-F238E27FC236}">
                <a16:creationId xmlns:a16="http://schemas.microsoft.com/office/drawing/2014/main" id="{61270945-1E5E-7A86-7273-F7D60F7DE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83AF0145-B375-871A-613B-1630D930FC3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641752"/>
                <a:ext cx="4391024" cy="1323439"/>
              </a:xfrm>
            </p:spPr>
            <p:txBody>
              <a:bodyPr vert="horz" lIns="91440" tIns="45720" rIns="91440" bIns="45720" rtlCol="0" anchor="t">
                <a:normAutofit fontScale="90000"/>
              </a:bodyPr>
              <a:lstStyle/>
              <a:p>
                <a:r>
                  <a:rPr lang="hr-HR" sz="2800" dirty="0">
                    <a:solidFill>
                      <a:schemeClr val="bg1"/>
                    </a:solidFill>
                  </a:rPr>
                  <a:t>Cijena </a:t>
                </a:r>
                <a14:m>
                  <m:oMath xmlns:m="http://schemas.openxmlformats.org/officeDocument/2006/math">
                    <m:r>
                      <a:rPr lang="hr-H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hr-H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hr-H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hr-H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r-HR" sz="2800" kern="1200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rPr>
                  <a:t> stana u Jastrebarskom iznosi </a:t>
                </a:r>
                <a:r>
                  <a:rPr lang="hr-HR" sz="2800" b="1" kern="1200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rPr>
                  <a:t>2000 €</a:t>
                </a:r>
                <a:r>
                  <a:rPr lang="hr-HR" sz="2800" kern="1200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rPr>
                  <a:t>. Koliko treba platiti </a:t>
                </a:r>
                <a14:m>
                  <m:oMath xmlns:m="http://schemas.openxmlformats.org/officeDocument/2006/math">
                    <m:r>
                      <a:rPr lang="hr-HR" sz="2800" b="1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𝟔𝟓</m:t>
                    </m:r>
                    <m:r>
                      <a:rPr lang="hr-HR" sz="2800" b="1" i="1" kern="12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sSup>
                      <m:sSupPr>
                        <m:ctrlPr>
                          <a:rPr lang="hr-HR" sz="28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hr-HR" sz="28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𝒎</m:t>
                        </m:r>
                      </m:e>
                      <m:sup>
                        <m:r>
                          <a:rPr lang="hr-HR" sz="2800" b="1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r-HR" sz="2800" b="1" kern="1200" dirty="0">
                    <a:solidFill>
                      <a:schemeClr val="bg1"/>
                    </a:solidFill>
                    <a:ea typeface="+mj-ea"/>
                    <a:cs typeface="+mj-cs"/>
                  </a:rPr>
                  <a:t> </a:t>
                </a:r>
                <a:r>
                  <a:rPr lang="hr-HR" sz="2800" kern="1200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rPr>
                  <a:t>stana?</a:t>
                </a:r>
                <a:br>
                  <a:rPr lang="hr-HR" sz="2800" kern="1200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rPr>
                </a:br>
                <a:br>
                  <a:rPr lang="en-US" sz="2800" kern="1200" dirty="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rPr>
                </a:br>
                <a:endParaRPr lang="en-US" sz="2800" kern="12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83AF0145-B375-871A-613B-1630D930FC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641752"/>
                <a:ext cx="4391024" cy="1323439"/>
              </a:xfrm>
              <a:blipFill>
                <a:blip r:embed="rId2"/>
                <a:stretch>
                  <a:fillRect l="-2361" t="-5069" r="-125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12" name="Group 8211">
            <a:extLst>
              <a:ext uri="{FF2B5EF4-FFF2-40B4-BE49-F238E27FC236}">
                <a16:creationId xmlns:a16="http://schemas.microsoft.com/office/drawing/2014/main" id="{B0926841-CF9C-5930-EBE5-339FF2664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8213" name="Group 8212">
              <a:extLst>
                <a:ext uri="{FF2B5EF4-FFF2-40B4-BE49-F238E27FC236}">
                  <a16:creationId xmlns:a16="http://schemas.microsoft.com/office/drawing/2014/main" id="{BB5DA61D-B6B0-195F-C0AE-CED466E38A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8217" name="Freeform: Shape 8216">
                <a:extLst>
                  <a:ext uri="{FF2B5EF4-FFF2-40B4-BE49-F238E27FC236}">
                    <a16:creationId xmlns:a16="http://schemas.microsoft.com/office/drawing/2014/main" id="{CA93B7B8-4CE9-0802-35B4-0336D2A70C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18" name="Freeform: Shape 8217">
                <a:extLst>
                  <a:ext uri="{FF2B5EF4-FFF2-40B4-BE49-F238E27FC236}">
                    <a16:creationId xmlns:a16="http://schemas.microsoft.com/office/drawing/2014/main" id="{5740E3B5-6B0D-D3BD-204C-B20578E977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214" name="Group 8213">
              <a:extLst>
                <a:ext uri="{FF2B5EF4-FFF2-40B4-BE49-F238E27FC236}">
                  <a16:creationId xmlns:a16="http://schemas.microsoft.com/office/drawing/2014/main" id="{FCCFC159-B64A-6AA8-43A6-1B1BE04A6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8215" name="Freeform: Shape 8214">
                <a:extLst>
                  <a:ext uri="{FF2B5EF4-FFF2-40B4-BE49-F238E27FC236}">
                    <a16:creationId xmlns:a16="http://schemas.microsoft.com/office/drawing/2014/main" id="{9F430AEA-E118-0ED4-1EAD-E8686872DF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16" name="Freeform: Shape 8215">
                <a:extLst>
                  <a:ext uri="{FF2B5EF4-FFF2-40B4-BE49-F238E27FC236}">
                    <a16:creationId xmlns:a16="http://schemas.microsoft.com/office/drawing/2014/main" id="{FAC370D3-C43F-E2DD-601F-84301184FA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3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146" name="Picture 2" descr="Realistic apartment drawing Images - Free Download on Freepik">
            <a:extLst>
              <a:ext uri="{FF2B5EF4-FFF2-40B4-BE49-F238E27FC236}">
                <a16:creationId xmlns:a16="http://schemas.microsoft.com/office/drawing/2014/main" id="{E630B0A0-2477-8184-3BF2-8303FA897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31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FE6E10-6F9C-2F6B-E603-B2A5B80A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0" name="Rectangle 8209">
            <a:extLst>
              <a:ext uri="{FF2B5EF4-FFF2-40B4-BE49-F238E27FC236}">
                <a16:creationId xmlns:a16="http://schemas.microsoft.com/office/drawing/2014/main" id="{A2B5AE5A-96AD-1E33-7C23-52463DB25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C86CC91-3989-282C-4B42-142D0414E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hr-HR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Što je povoljnije kupiti </a:t>
            </a:r>
            <a:r>
              <a:rPr lang="hr-HR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 kg </a:t>
            </a:r>
            <a:r>
              <a:rPr lang="hr-HR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krumpira za </a:t>
            </a:r>
            <a:r>
              <a:rPr lang="hr-HR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5.35 € </a:t>
            </a:r>
            <a:r>
              <a:rPr lang="hr-HR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ili </a:t>
            </a:r>
            <a:r>
              <a:rPr lang="hr-HR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10 kg </a:t>
            </a:r>
            <a:r>
              <a:rPr lang="hr-HR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krumpira za </a:t>
            </a:r>
            <a:r>
              <a:rPr lang="hr-HR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10.50 €</a:t>
            </a:r>
            <a:r>
              <a:rPr lang="hr-HR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  <a:br>
              <a:rPr lang="hr-HR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212" name="Group 8211">
            <a:extLst>
              <a:ext uri="{FF2B5EF4-FFF2-40B4-BE49-F238E27FC236}">
                <a16:creationId xmlns:a16="http://schemas.microsoft.com/office/drawing/2014/main" id="{343055A9-1B27-0DC7-7E8F-691AB7794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8213" name="Group 8212">
              <a:extLst>
                <a:ext uri="{FF2B5EF4-FFF2-40B4-BE49-F238E27FC236}">
                  <a16:creationId xmlns:a16="http://schemas.microsoft.com/office/drawing/2014/main" id="{FB26FD99-2442-128A-5E38-A85E2F91C3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8217" name="Freeform: Shape 8216">
                <a:extLst>
                  <a:ext uri="{FF2B5EF4-FFF2-40B4-BE49-F238E27FC236}">
                    <a16:creationId xmlns:a16="http://schemas.microsoft.com/office/drawing/2014/main" id="{31F87011-5D79-CBCA-59B6-59E5D1621A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18" name="Freeform: Shape 8217">
                <a:extLst>
                  <a:ext uri="{FF2B5EF4-FFF2-40B4-BE49-F238E27FC236}">
                    <a16:creationId xmlns:a16="http://schemas.microsoft.com/office/drawing/2014/main" id="{F703DA68-8068-4C87-58BB-7F7F128766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214" name="Group 8213">
              <a:extLst>
                <a:ext uri="{FF2B5EF4-FFF2-40B4-BE49-F238E27FC236}">
                  <a16:creationId xmlns:a16="http://schemas.microsoft.com/office/drawing/2014/main" id="{F44D560D-49C4-0DCE-AB9C-2F1530D403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8215" name="Freeform: Shape 8214">
                <a:extLst>
                  <a:ext uri="{FF2B5EF4-FFF2-40B4-BE49-F238E27FC236}">
                    <a16:creationId xmlns:a16="http://schemas.microsoft.com/office/drawing/2014/main" id="{9555EA28-D612-4E6B-6559-940D68F467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16" name="Freeform: Shape 8215">
                <a:extLst>
                  <a:ext uri="{FF2B5EF4-FFF2-40B4-BE49-F238E27FC236}">
                    <a16:creationId xmlns:a16="http://schemas.microsoft.com/office/drawing/2014/main" id="{2EBD3137-AA4F-4154-2B3D-A55865561C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170" name="Picture 2" descr="Krumpir – Wikipedija">
            <a:extLst>
              <a:ext uri="{FF2B5EF4-FFF2-40B4-BE49-F238E27FC236}">
                <a16:creationId xmlns:a16="http://schemas.microsoft.com/office/drawing/2014/main" id="{C0D91C47-8E87-6954-0AA6-2687675B5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11" y="736571"/>
            <a:ext cx="7369989" cy="491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92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FC14E1-ABBD-EBC1-0828-4B874B591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0" name="Rectangle 8209">
            <a:extLst>
              <a:ext uri="{FF2B5EF4-FFF2-40B4-BE49-F238E27FC236}">
                <a16:creationId xmlns:a16="http://schemas.microsoft.com/office/drawing/2014/main" id="{D6930AA8-90D0-B07E-C8DA-43DF1AE05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F8F6EDC-7A57-61A2-31CF-40E3931FE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308756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hr-HR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Sara želi kupiti romobil koji košta 250 €. Svaki tjedan Sara dobije 30 € </a:t>
            </a:r>
            <a:r>
              <a:rPr lang="hr-HR" sz="2800" dirty="0">
                <a:solidFill>
                  <a:schemeClr val="bg1"/>
                </a:solidFill>
              </a:rPr>
              <a:t>dž</a:t>
            </a:r>
            <a:r>
              <a:rPr lang="hr-HR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eparca. Koliko najmanje tjedana Sara mora štedjeti da može kupiti romobil?</a:t>
            </a:r>
            <a:br>
              <a:rPr lang="hr-HR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212" name="Group 8211">
            <a:extLst>
              <a:ext uri="{FF2B5EF4-FFF2-40B4-BE49-F238E27FC236}">
                <a16:creationId xmlns:a16="http://schemas.microsoft.com/office/drawing/2014/main" id="{28DDE072-A995-6542-CF9B-FB6DDDD90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8213" name="Group 8212">
              <a:extLst>
                <a:ext uri="{FF2B5EF4-FFF2-40B4-BE49-F238E27FC236}">
                  <a16:creationId xmlns:a16="http://schemas.microsoft.com/office/drawing/2014/main" id="{F8DCDC6D-BB70-8240-501E-95A94554C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8217" name="Freeform: Shape 8216">
                <a:extLst>
                  <a:ext uri="{FF2B5EF4-FFF2-40B4-BE49-F238E27FC236}">
                    <a16:creationId xmlns:a16="http://schemas.microsoft.com/office/drawing/2014/main" id="{C420A90A-FEAD-6F8D-1FFA-22D8D073A6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18" name="Freeform: Shape 8217">
                <a:extLst>
                  <a:ext uri="{FF2B5EF4-FFF2-40B4-BE49-F238E27FC236}">
                    <a16:creationId xmlns:a16="http://schemas.microsoft.com/office/drawing/2014/main" id="{40D11B9A-505F-42F3-E6C9-0C82369F59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214" name="Group 8213">
              <a:extLst>
                <a:ext uri="{FF2B5EF4-FFF2-40B4-BE49-F238E27FC236}">
                  <a16:creationId xmlns:a16="http://schemas.microsoft.com/office/drawing/2014/main" id="{D347D90D-D1F9-A64C-ED04-17BEE5290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8215" name="Freeform: Shape 8214">
                <a:extLst>
                  <a:ext uri="{FF2B5EF4-FFF2-40B4-BE49-F238E27FC236}">
                    <a16:creationId xmlns:a16="http://schemas.microsoft.com/office/drawing/2014/main" id="{392E66B4-F074-B28C-2F75-C2BAA13ACD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16" name="Freeform: Shape 8215">
                <a:extLst>
                  <a:ext uri="{FF2B5EF4-FFF2-40B4-BE49-F238E27FC236}">
                    <a16:creationId xmlns:a16="http://schemas.microsoft.com/office/drawing/2014/main" id="{B2A12DA9-C279-2529-E367-3702E923E6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194" name="Picture 2" descr="EGONI električni romobil S66 - 2x1400W - CityCoco Hrvatska">
            <a:extLst>
              <a:ext uri="{FF2B5EF4-FFF2-40B4-BE49-F238E27FC236}">
                <a16:creationId xmlns:a16="http://schemas.microsoft.com/office/drawing/2014/main" id="{79C485D1-AB5E-F3F4-F29B-8FD6688CD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4" y="0"/>
            <a:ext cx="54580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13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1573D5-FF87-C2F7-FBBE-13804EA43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0259D6-6417-6F93-1C4A-D86BC19EB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28F151B-9804-094E-8CD4-2321D0DA1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FD90BF-B206-73F1-6681-5F96385DC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24F110-E200-E07C-D8C4-64B6161D1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52CB1DB-800D-2B3C-4B23-BFC3E1AC9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965580"/>
            <a:ext cx="5204489" cy="31605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3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hr-HR" sz="3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</a:t>
            </a:r>
            <a:r>
              <a:rPr lang="en-US" sz="3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RUNDA – </a:t>
            </a:r>
            <a:r>
              <a:rPr lang="hr-HR" sz="3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Osnove novca</a:t>
            </a:r>
            <a:br>
              <a:rPr lang="en-US" sz="3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4A67E4-5CB5-87BC-BB63-FB37A5C3F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17" y="4409960"/>
            <a:ext cx="4508641" cy="11164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hr-HR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5 bodova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1640544A-F165-0316-BE6F-E6AE8A41C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6C040B1E-779A-BB34-955E-62468809E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8A1ADBAE-78B9-F3E0-470D-7074639C3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44126CF-5F95-DFFB-1BCE-3B353B4BF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FE52CD3-61EA-4D80-922E-7EAC5C00F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071EA9F0-8AC7-9326-B58E-B3D36D346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B065715-3E68-5454-FE0D-EFAA8BEBB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5034F702-5F01-EDE4-CA70-81A44AF73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6006839-6A39-9B3E-A427-D4ABC24FB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D962405-D485-1529-5AD3-784408626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258B472-02D0-BB78-A070-A6494503E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4E7405A-43E7-78D2-6A97-D90EBE41A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919538F-BA18-D374-AACB-CCD6D940D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19E1897-650A-AFB1-A008-A1CF50CA9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C60884F-74BB-D7BA-78C2-2896AD105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A722B5B-6098-D628-BE00-9D839FFF8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7239527-636D-D98E-5D5A-6364C407D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A3C2711-69C0-7259-CD06-19BB3FAF6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FCD8326-1016-12CC-52E9-69C4E1839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B38BA87-42B7-590D-0DCD-BBAF86333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9E1E4E6-2F2F-A108-7440-EF2B8D80E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E57E46D-2187-6AEA-3F17-29AD36C9D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56B679B-63D1-3A85-9433-1C30B3261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7836422-A436-AD5A-605A-F364D27F2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4F30EF8-C99A-001C-442E-9E54147BE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F1B4C1A-17DD-DD05-0F8A-EC230E11E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04D962B-EE93-9066-B0B6-E69712B2D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EBE9558-38A4-B062-D045-8AEB7D033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C43648-B8C1-2518-F419-E762DDD5A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CF5BC6F-1215-10A2-185C-CCA59776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BE4200F-E027-D0A2-86F3-B3810FED2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A246DB3-F059-F1C5-6C93-544638BD2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B5F1B30-0073-BC64-C661-BE12EAF0A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A3317D-14E4-B294-1AB3-03CF67E49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1F828B2-2CA3-31D9-2E4E-897CCE82A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0F65BB8-42F2-61D8-814C-30DC61BE3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3AA5A80-3EF1-A7CF-67F1-5E328AA6CD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96971B3-BA82-39DD-3158-12FE0A345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1C6A48E-E0DA-EC9F-B2B1-E43D40FB1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B3A0A4-78A0-921A-89FC-2031B4A50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A052AE3-EBBC-01BF-CC84-4982BC44D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8F9A489-D159-4766-3000-DE3633D70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6FE913C-9895-44C8-ECD6-908A22D7A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C8C73A1-F5B2-CF8B-B6CB-9A87EB8E0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EB4FDA5-D5B3-5067-49D3-CF3AF319A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CF8B73E-BBD2-69B3-19C5-0DFE62AEC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8B6E6F1-0FBF-F853-229B-6E0150C06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C6DBCAC-A8F2-F040-8E37-A487249E4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A9E6406-3A40-9E03-CDCB-71D7CE338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F986588-9124-396F-A766-8497C7530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23E8990-46E1-156E-161C-A704674929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BBA3040-C814-C7D0-0220-D205950F2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AF8F767-C9D1-92A1-3D9D-C2703E597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3C244B2-2328-BFD8-3155-B12BEB26B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5F0023E-FA0A-5E48-A391-D2B554B69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E64A14E-76EC-5C37-2AB4-5ED4DFD30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B00BD0C-067F-7C0F-C3BC-1262C3968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DB9DDAB-4CDD-70F1-4936-0CB7FBB98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72FAC50-0F9B-E92B-A64A-90706BD7F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2633862-B040-0AA5-72DD-BC5E3FD43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0CA973C-DDBE-FBCD-1480-9673BDCAA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EEB4ECC-25A2-CA7B-AA45-BE447CED8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EEA535-2D28-2BDE-0D84-FA40886C9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15AEA36-842E-6AA6-16AE-61CEB4153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8764924-DF10-AE76-5E31-7B395B7D2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8EA22E1-EF31-2A42-F3AB-CA6BD4A79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92BCBDB-F6DF-981B-F2A3-471447F66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22C8D6B-C7B0-3624-DFFC-3436DAC5B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3F98EFE-7C96-E565-6F5D-39CB1A7A2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CC7E443-0739-6CFF-E5DF-223911689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FFD0A9B-BF82-7100-7902-887B4CA1C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8A08338-3F36-8629-9D8B-63FE88353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BE4445D-3A87-55A9-1B39-735AE215A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4CEE808-6C2F-9D21-1EA3-71345B7B4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A02A359-C78A-0244-3B49-284DD10DD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CE2250D-E690-5DD2-BCB6-D7EF5E249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07B4D7B-33E5-1070-1786-8D596F7F3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BF023CE-FEC1-EF9F-6105-0853E97A8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96F7EF1-8D47-8F59-242E-344B053FE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3FED51F-8648-2DD7-59A2-76ED09769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9392FCB-33B5-E685-5A39-A381B25B1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EBE95E8-0D7E-2044-55A3-F16204E26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9C1BC7A-B941-A1C2-B449-CFC44B3027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F2EC115-57F2-961B-F183-CACDC7644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BBCD58-A0B9-9E3D-B19F-D1F27BE9C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09633FF-3FC8-6EE2-E385-64B2F338D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9442514-B65F-B773-0E70-0B16AB79C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101FAE7-8767-459B-7F46-E17C17CB5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ACB6BF7-C10F-7ECC-BAE3-9560B8E0B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ABA368D-8569-F81C-9FD9-95078A010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B97B6BA-183F-A0C4-3898-AE0806323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7629AF2-F3B7-5C8B-26AC-B8965483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5F9B2F4-BAEF-43C8-6C6F-CD8CC2D53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29ED1CD-8892-2350-D05C-7C9C399206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DF877B1-165D-950F-BC27-956C4742B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65AC2E0-FF26-3A39-4169-F3732D1E2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96997DE-53E6-3313-8960-86FCFEBAD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8BE36D7-098B-B45C-AF47-E4768876E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0CA2C70-5B87-6CB9-0989-232F1D116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5F00101-8CFE-62E1-C088-7273A17E4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55054A2-50BC-E241-996A-5078ED888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A0C388D-2ABA-EAB9-5B6D-4C46DE74B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2650661F-F6EC-AAC0-5CEB-292A36173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FA553F8-0CB7-E638-90C7-3797AFBE1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29CDBADC-2099-926E-FA69-550D8616F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FF11C5D-A80D-6EE0-C304-27AB7100E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3D32EAC-FB4F-018D-1C89-7F7F785D3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A8C16B6-728A-C397-E11F-61D09EEFE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1B467799-25FE-196B-425F-C5829A887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CDECFC9D-7CA4-A595-18FF-6AEE5A49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B9EC32DF-036C-ABE3-1156-423F9298E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08D526BE-8845-FE50-F443-1DC95286C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FE5F4A5-0B79-9E54-2205-E447DAC45C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16644058-9E3F-ABD3-F5FA-DA644C694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17A5C9C-C6B0-2C31-DC1D-0DDBD97CC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7D022D2A-DFD2-9D61-5516-0501FE33F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BF5136FE-196A-0FA6-2B17-DA0CE36C04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89A049D-FFAE-BB74-F269-2A7C317C8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56D9F09-C224-8F16-1BB3-9EB14328A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06696CC-C2B8-2412-FE7C-A23B0A49E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FD3021C-4D4F-E99D-6D80-76D77C5CB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1907703B-1A22-7ECD-8A3F-DEEBA117F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0FE2C671-2C62-8DA6-3FF0-978F5046B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5769E5D0-2003-B882-66F8-E18FB398C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8529173-BD4F-721F-F636-E2D992322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97E25AB-49C0-F34A-29F8-3A5E78A88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93F81CCE-C172-0382-C58A-AEF93D568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35BFA9C-CE21-61DE-4995-3C08770C3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2307D6B-B986-9954-CA64-DDDD5ED3B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4E624CE-27B0-5EB1-6889-31DD8FE3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6FB931D-A5B2-A400-B591-78792707A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68E1691-6239-5073-328C-23D32EEE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F63CAA7-DC1C-0508-E74D-DF0BD0A8B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39156647-FABB-E8CF-44C9-70A5BDE31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1D77ED89-5577-EA1B-AE16-85C8B26E5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9A99DED-8C91-DE17-0ED7-248D24AA9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8FECD8C4-8D9E-D112-978D-705ACCA03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894BC465-D6FC-EE7E-07AE-F4B755A5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66544B9-51ED-A7A8-1871-837C93CFB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67ADEA3A-12A1-8D86-3ABE-40A465735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3ED897A-031A-BDF5-D523-F4BA609A2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3348730-180E-1190-A4BC-758E07FD9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C35310D-28C1-8AE0-1D8F-1CCCDED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D6978D1-A2F8-C6C7-90D6-385417479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D2455248-BE03-F94D-3B45-9D33EEEFE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658BD096-7D57-DD0E-B8E6-8C745AB83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B0CE026-62B8-5D49-C3E1-067067C1A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5520A07E-FE9A-08AC-0A79-6E2E9FB1F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543307E-432D-FBB6-B062-8ABB5CCD3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3C15D58-CB56-694A-129B-4943BC00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E6DBB4E3-60E8-A7DD-4E8E-D9F31D3A6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7D4E437F-1402-911B-F967-58481CB13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303B3451-3AE7-219C-C9AD-E64A6908E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F02F406-02DE-C5EE-54E1-E54F20903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2F6D440-FC9C-A08D-13B8-43B62E83BC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838750C-DDCB-5E21-9451-DECDDFC25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0C659061-F98F-9917-9FC9-A328676F6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529F4AD-77DF-3E20-1DE2-EF998742E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CB36A20-D343-5157-7530-3408E84092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208B19E-BE38-D40D-2A6A-68D1ABD2B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C8CB843-F6C0-DFF7-913A-F47DF8775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4C2E149A-611D-C3A5-3589-692F3CA45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52496B3-DD15-EE8A-D485-130169CEF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23BEFCF-3FD4-9BEA-3EAA-948E82A01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70B656CF-DDBF-3908-0D96-FE20F89F37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BE130BC2-9C1D-B7A9-4619-489B00162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C8B0A1B-1475-A3AD-4951-6FEC8AC1F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C59C8356-9853-B08A-5027-134EAAD0E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1CF55448-C7F1-1110-9F97-DE1C47A095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96A22B8F-D0E5-6B6E-E083-EE327CDF0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4B43ED0B-5D5E-3CC2-1091-37A3859A6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DAB206E-6E4C-F38B-BC69-1A71A15B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69D4870B-3734-F699-D2DA-25BD2BCC50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C23EDDCE-4F77-5A8C-A9BD-66C123C0D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B87DD5F6-5D7E-51F0-6A76-AC76F627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47AE4112-317D-16CE-37B0-950EF7361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FAF45B8-95B8-CF29-2FF0-CEC3D03DC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81531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FBFF14-7A51-B5DE-89BD-80A9A62BB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0" name="Rectangle 8209">
            <a:extLst>
              <a:ext uri="{FF2B5EF4-FFF2-40B4-BE49-F238E27FC236}">
                <a16:creationId xmlns:a16="http://schemas.microsoft.com/office/drawing/2014/main" id="{569EF8F7-5ED6-FEF7-AF9D-EBC610812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70B7AA6-59D5-618E-AAFC-EB297641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30875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Franjini roditelji štede </a:t>
            </a:r>
            <a:r>
              <a:rPr lang="hr-HR" sz="2800" dirty="0">
                <a:solidFill>
                  <a:schemeClr val="bg1"/>
                </a:solidFill>
              </a:rPr>
              <a:t>za njegov studij. Odlučili su </a:t>
            </a:r>
            <a:r>
              <a:rPr lang="hr-HR" sz="2800" b="1" dirty="0">
                <a:solidFill>
                  <a:schemeClr val="bg1"/>
                </a:solidFill>
              </a:rPr>
              <a:t>svaki mjesec</a:t>
            </a:r>
            <a:r>
              <a:rPr lang="hr-HR" sz="2800" dirty="0">
                <a:solidFill>
                  <a:schemeClr val="bg1"/>
                </a:solidFill>
              </a:rPr>
              <a:t> stavljati na štednju </a:t>
            </a:r>
            <a:r>
              <a:rPr lang="hr-HR" sz="2800" b="1" dirty="0">
                <a:solidFill>
                  <a:schemeClr val="bg1"/>
                </a:solidFill>
              </a:rPr>
              <a:t>70 €</a:t>
            </a:r>
            <a:r>
              <a:rPr lang="hr-HR" sz="2800" dirty="0">
                <a:solidFill>
                  <a:schemeClr val="bg1"/>
                </a:solidFill>
              </a:rPr>
              <a:t>. Koliko ukupno mogu uštedjeti za </a:t>
            </a:r>
            <a:r>
              <a:rPr lang="hr-HR" sz="2800" b="1" dirty="0">
                <a:solidFill>
                  <a:schemeClr val="bg1"/>
                </a:solidFill>
              </a:rPr>
              <a:t>15 godina</a:t>
            </a:r>
            <a:r>
              <a:rPr lang="hr-HR" sz="2800" dirty="0">
                <a:solidFill>
                  <a:schemeClr val="bg1"/>
                </a:solidFill>
              </a:rPr>
              <a:t>?</a:t>
            </a:r>
            <a:br>
              <a:rPr lang="hr-HR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212" name="Group 8211">
            <a:extLst>
              <a:ext uri="{FF2B5EF4-FFF2-40B4-BE49-F238E27FC236}">
                <a16:creationId xmlns:a16="http://schemas.microsoft.com/office/drawing/2014/main" id="{4FCB993E-9A1B-C669-8ADC-15AD1F69E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8213" name="Group 8212">
              <a:extLst>
                <a:ext uri="{FF2B5EF4-FFF2-40B4-BE49-F238E27FC236}">
                  <a16:creationId xmlns:a16="http://schemas.microsoft.com/office/drawing/2014/main" id="{C62D5C37-81BC-0BBB-AE39-8BC3EBAF7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8217" name="Freeform: Shape 8216">
                <a:extLst>
                  <a:ext uri="{FF2B5EF4-FFF2-40B4-BE49-F238E27FC236}">
                    <a16:creationId xmlns:a16="http://schemas.microsoft.com/office/drawing/2014/main" id="{108EBB8A-3285-7A64-EB0A-F83AA26B68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18" name="Freeform: Shape 8217">
                <a:extLst>
                  <a:ext uri="{FF2B5EF4-FFF2-40B4-BE49-F238E27FC236}">
                    <a16:creationId xmlns:a16="http://schemas.microsoft.com/office/drawing/2014/main" id="{82C093C8-40FD-8F91-22D4-BC82A38308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214" name="Group 8213">
              <a:extLst>
                <a:ext uri="{FF2B5EF4-FFF2-40B4-BE49-F238E27FC236}">
                  <a16:creationId xmlns:a16="http://schemas.microsoft.com/office/drawing/2014/main" id="{BFBE99F4-EE8E-3CB3-390E-C09D1CDD6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8215" name="Freeform: Shape 8214">
                <a:extLst>
                  <a:ext uri="{FF2B5EF4-FFF2-40B4-BE49-F238E27FC236}">
                    <a16:creationId xmlns:a16="http://schemas.microsoft.com/office/drawing/2014/main" id="{6A159D1A-4DF3-6382-AF0A-A28B8382C2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16" name="Freeform: Shape 8215">
                <a:extLst>
                  <a:ext uri="{FF2B5EF4-FFF2-40B4-BE49-F238E27FC236}">
                    <a16:creationId xmlns:a16="http://schemas.microsoft.com/office/drawing/2014/main" id="{0C412EE3-95C0-E2A2-8069-75712A632A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218" name="Picture 2" descr="Donosimo kratki vodič: Što sve trebate znati ako upisujete studij u  inozemstvu?">
            <a:extLst>
              <a:ext uri="{FF2B5EF4-FFF2-40B4-BE49-F238E27FC236}">
                <a16:creationId xmlns:a16="http://schemas.microsoft.com/office/drawing/2014/main" id="{F808E515-9EC1-5DE3-A22E-2E579D9AD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534" y="501649"/>
            <a:ext cx="8855527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136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C87A1E-6097-8945-6298-214B7A153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0" name="Rectangle 8209">
            <a:extLst>
              <a:ext uri="{FF2B5EF4-FFF2-40B4-BE49-F238E27FC236}">
                <a16:creationId xmlns:a16="http://schemas.microsoft.com/office/drawing/2014/main" id="{F7FC9F4B-D967-DA76-61C2-7E7E0CEFF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065F424-E44F-8768-4817-0BD78690A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308756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hr-HR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Cijena povratne avionske karte na relaciji London – Zagreb iznosi </a:t>
            </a:r>
            <a:r>
              <a:rPr lang="hr-HR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150 ₤</a:t>
            </a:r>
            <a:r>
              <a:rPr lang="hr-HR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Koliko je to </a:t>
            </a:r>
            <a:r>
              <a:rPr lang="hr-HR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€</a:t>
            </a:r>
            <a:r>
              <a:rPr lang="hr-HR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? (</a:t>
            </a:r>
            <a:r>
              <a:rPr lang="hr-HR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1 € = 0.865 ₤, u</a:t>
            </a:r>
            <a:r>
              <a:rPr lang="hr-HR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računu zaokruži na</a:t>
            </a:r>
            <a:r>
              <a:rPr lang="hr-HR" sz="2800" b="1" dirty="0">
                <a:solidFill>
                  <a:schemeClr val="bg1"/>
                </a:solidFill>
              </a:rPr>
              <a:t> 1 € = 0.9 ₤</a:t>
            </a:r>
            <a:r>
              <a:rPr lang="hr-HR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) </a:t>
            </a:r>
            <a:br>
              <a:rPr lang="hr-HR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212" name="Group 8211">
            <a:extLst>
              <a:ext uri="{FF2B5EF4-FFF2-40B4-BE49-F238E27FC236}">
                <a16:creationId xmlns:a16="http://schemas.microsoft.com/office/drawing/2014/main" id="{6F3DF0F7-0ABD-8EEA-E9DE-233A05E54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8213" name="Group 8212">
              <a:extLst>
                <a:ext uri="{FF2B5EF4-FFF2-40B4-BE49-F238E27FC236}">
                  <a16:creationId xmlns:a16="http://schemas.microsoft.com/office/drawing/2014/main" id="{79A259B9-F0B3-24CA-0033-2286008B2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8217" name="Freeform: Shape 8216">
                <a:extLst>
                  <a:ext uri="{FF2B5EF4-FFF2-40B4-BE49-F238E27FC236}">
                    <a16:creationId xmlns:a16="http://schemas.microsoft.com/office/drawing/2014/main" id="{8DF06A30-92F9-8373-E408-CB3469612E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18" name="Freeform: Shape 8217">
                <a:extLst>
                  <a:ext uri="{FF2B5EF4-FFF2-40B4-BE49-F238E27FC236}">
                    <a16:creationId xmlns:a16="http://schemas.microsoft.com/office/drawing/2014/main" id="{0AF27CD6-924F-C7EC-1931-A03A6A9F19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214" name="Group 8213">
              <a:extLst>
                <a:ext uri="{FF2B5EF4-FFF2-40B4-BE49-F238E27FC236}">
                  <a16:creationId xmlns:a16="http://schemas.microsoft.com/office/drawing/2014/main" id="{2123EC73-9CBF-2A7A-F86B-C8DF18F959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8215" name="Freeform: Shape 8214">
                <a:extLst>
                  <a:ext uri="{FF2B5EF4-FFF2-40B4-BE49-F238E27FC236}">
                    <a16:creationId xmlns:a16="http://schemas.microsoft.com/office/drawing/2014/main" id="{79B33D30-2991-93CA-79A1-26CFBB02BC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16" name="Freeform: Shape 8215">
                <a:extLst>
                  <a:ext uri="{FF2B5EF4-FFF2-40B4-BE49-F238E27FC236}">
                    <a16:creationId xmlns:a16="http://schemas.microsoft.com/office/drawing/2014/main" id="{29DDFB68-38AD-5C2C-BB02-92E1827BF0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242" name="Picture 2" descr="Pozivnice Avionska karta – HIA Weddings">
            <a:extLst>
              <a:ext uri="{FF2B5EF4-FFF2-40B4-BE49-F238E27FC236}">
                <a16:creationId xmlns:a16="http://schemas.microsoft.com/office/drawing/2014/main" id="{CC940CA2-5705-289D-A3C1-6B910D478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35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308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83E9D7-9C6A-F98F-B949-1D46876FF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7">
            <a:extLst>
              <a:ext uri="{FF2B5EF4-FFF2-40B4-BE49-F238E27FC236}">
                <a16:creationId xmlns:a16="http://schemas.microsoft.com/office/drawing/2014/main" id="{F33BC4FF-E848-53A6-9FB6-99935F2E3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9" name="Oval 9">
            <a:extLst>
              <a:ext uri="{FF2B5EF4-FFF2-40B4-BE49-F238E27FC236}">
                <a16:creationId xmlns:a16="http://schemas.microsoft.com/office/drawing/2014/main" id="{29AAA7BD-CE1D-2054-8979-24F54AE8F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0" name="Oval 11">
            <a:extLst>
              <a:ext uri="{FF2B5EF4-FFF2-40B4-BE49-F238E27FC236}">
                <a16:creationId xmlns:a16="http://schemas.microsoft.com/office/drawing/2014/main" id="{AEC22F8C-656B-03A6-C117-D4461C7DE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01" name="Oval 13">
            <a:extLst>
              <a:ext uri="{FF2B5EF4-FFF2-40B4-BE49-F238E27FC236}">
                <a16:creationId xmlns:a16="http://schemas.microsoft.com/office/drawing/2014/main" id="{54488797-FAF8-9653-B945-D00EEF7EB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5382790-73FA-9B77-019F-ABF98C5EF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965580"/>
            <a:ext cx="5204489" cy="31605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r-HR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</a:t>
            </a: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RUNDA – </a:t>
            </a:r>
            <a:r>
              <a:rPr lang="hr-HR" sz="5400" dirty="0">
                <a:solidFill>
                  <a:schemeClr val="bg1"/>
                </a:solidFill>
              </a:rPr>
              <a:t>Pitanje procjene </a:t>
            </a:r>
            <a:endParaRPr lang="en-US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2" name="Graphic 212">
            <a:extLst>
              <a:ext uri="{FF2B5EF4-FFF2-40B4-BE49-F238E27FC236}">
                <a16:creationId xmlns:a16="http://schemas.microsoft.com/office/drawing/2014/main" id="{05192A8A-67EC-B6E4-4903-292E14B36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03" name="Graphic 212">
            <a:extLst>
              <a:ext uri="{FF2B5EF4-FFF2-40B4-BE49-F238E27FC236}">
                <a16:creationId xmlns:a16="http://schemas.microsoft.com/office/drawing/2014/main" id="{00FE403B-37CD-1405-4D90-846B85907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4" name="Graphic 190">
            <a:extLst>
              <a:ext uri="{FF2B5EF4-FFF2-40B4-BE49-F238E27FC236}">
                <a16:creationId xmlns:a16="http://schemas.microsoft.com/office/drawing/2014/main" id="{3B0322B3-FF33-9BFE-33C8-48FA30574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B9A804D-B900-1D9B-F436-9247F4DC3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1">
              <a:extLst>
                <a:ext uri="{FF2B5EF4-FFF2-40B4-BE49-F238E27FC236}">
                  <a16:creationId xmlns:a16="http://schemas.microsoft.com/office/drawing/2014/main" id="{F1D10F72-B0BD-5CC0-EEF2-DAC2EA28F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6" name="Oval 23">
            <a:extLst>
              <a:ext uri="{FF2B5EF4-FFF2-40B4-BE49-F238E27FC236}">
                <a16:creationId xmlns:a16="http://schemas.microsoft.com/office/drawing/2014/main" id="{108EEAE0-215B-1151-5F87-E14B79071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7" name="Oval 25">
            <a:extLst>
              <a:ext uri="{FF2B5EF4-FFF2-40B4-BE49-F238E27FC236}">
                <a16:creationId xmlns:a16="http://schemas.microsoft.com/office/drawing/2014/main" id="{2456E232-E1B7-5ADC-CF8B-601CFC25B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8" name="Graphic 4">
            <a:extLst>
              <a:ext uri="{FF2B5EF4-FFF2-40B4-BE49-F238E27FC236}">
                <a16:creationId xmlns:a16="http://schemas.microsoft.com/office/drawing/2014/main" id="{8ECE0C66-07F6-60CD-C3F0-59EDD4A81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09" name="Freeform: Shape 28">
              <a:extLst>
                <a:ext uri="{FF2B5EF4-FFF2-40B4-BE49-F238E27FC236}">
                  <a16:creationId xmlns:a16="http://schemas.microsoft.com/office/drawing/2014/main" id="{A09E822F-9B21-420A-9760-BBB5D014F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9">
              <a:extLst>
                <a:ext uri="{FF2B5EF4-FFF2-40B4-BE49-F238E27FC236}">
                  <a16:creationId xmlns:a16="http://schemas.microsoft.com/office/drawing/2014/main" id="{D2E74CA8-6201-5E1A-F119-CEB0035D8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30">
              <a:extLst>
                <a:ext uri="{FF2B5EF4-FFF2-40B4-BE49-F238E27FC236}">
                  <a16:creationId xmlns:a16="http://schemas.microsoft.com/office/drawing/2014/main" id="{78F3F1E4-006C-E1B2-5A44-798C000F03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31">
              <a:extLst>
                <a:ext uri="{FF2B5EF4-FFF2-40B4-BE49-F238E27FC236}">
                  <a16:creationId xmlns:a16="http://schemas.microsoft.com/office/drawing/2014/main" id="{6333F1C7-B7F8-6AC6-8C24-C62CA88A0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32">
              <a:extLst>
                <a:ext uri="{FF2B5EF4-FFF2-40B4-BE49-F238E27FC236}">
                  <a16:creationId xmlns:a16="http://schemas.microsoft.com/office/drawing/2014/main" id="{4D01055F-4536-F85B-3B7E-59095DF69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33">
              <a:extLst>
                <a:ext uri="{FF2B5EF4-FFF2-40B4-BE49-F238E27FC236}">
                  <a16:creationId xmlns:a16="http://schemas.microsoft.com/office/drawing/2014/main" id="{59EC6235-82F8-7015-F1FC-BD27CCD0D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34">
              <a:extLst>
                <a:ext uri="{FF2B5EF4-FFF2-40B4-BE49-F238E27FC236}">
                  <a16:creationId xmlns:a16="http://schemas.microsoft.com/office/drawing/2014/main" id="{393CE412-01A8-B428-F7EA-A63B56B0C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35">
              <a:extLst>
                <a:ext uri="{FF2B5EF4-FFF2-40B4-BE49-F238E27FC236}">
                  <a16:creationId xmlns:a16="http://schemas.microsoft.com/office/drawing/2014/main" id="{B7968612-4EC1-0A5D-BED0-ED6DAD00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36">
              <a:extLst>
                <a:ext uri="{FF2B5EF4-FFF2-40B4-BE49-F238E27FC236}">
                  <a16:creationId xmlns:a16="http://schemas.microsoft.com/office/drawing/2014/main" id="{87178C9B-3F58-C3F7-2973-2E6CF93F7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A61EE3C-B21C-A122-3A99-1C77005B3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46A3A67-7756-4D4B-A205-14CDFAC04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CC04AD-C4CC-88CB-EF5A-EAD87EE38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48BD1F-7353-F160-8DFE-536B152DF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4A6C154-BDCE-AACD-B292-8A2B7FC3C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7DF268B-50E9-8571-625D-B5D907922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20B80BD-9847-7204-4BF8-5A17BA0416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CB7DAD-109D-33D9-F627-C6D07F3D74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7F57256-E5DB-C3EA-538C-B490488C3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CCA0DEE-A2AE-35B6-E351-C50F048FD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49EF487-1F17-2C35-69AC-3EA94D6B4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25751F-5B90-00A0-34F0-7C0A69CD3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73EDFA0-CE63-6A9D-B091-2B290C481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C5D7507-528A-8087-4C47-E8C3C879F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6F6661C-B219-75E5-D83A-09F484E47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ED42508-9CB3-EE1B-15AF-3A9BABF04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29AE829-6F23-359C-09E6-A011B8123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92BC434-D306-8ED3-23CE-FDC4D59A0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E2F2744-6A9D-A516-D144-77FF57FB5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475D5EA-891F-B9C1-656A-BD5C0DB43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01FA24C-8D95-AB90-0698-CBC1D3E97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35DE784-6827-1AE1-8659-7E790C68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F510C22-AE5F-724C-0C60-16C135A375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DE5DA26-DB07-C923-277B-DF8D0FAC1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19B2EC3-D36D-1DDA-61D6-446140CCEE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A71F0B-65BC-CE0A-F548-CAE679C85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B6C3BE1-9A9B-B58D-4AA5-B387C2AF9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354A942-339E-F37B-481F-24757E602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CDFC79E-11CF-07F9-ABFC-61A7CC3E1A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AEC115A-7552-FDDF-6717-6A818B8EF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F13FC72-D04C-2FF7-4027-93E962C09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7463CE2-B0C1-E4CF-B877-BBEBB2E6F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0D7230A-BB7C-0CA2-2B23-64183E010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98A70D7-8BF9-3F20-412E-E1C2808B8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D77A5DB-660B-9786-7D0F-5C273B1A5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00B7D79-8C7B-DA38-3ACF-997431ECE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A5D21F5-F1B7-AFD1-A343-BE0CFD9711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D88BC85-FF3F-DFBE-B36A-258C579E5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C5BA4A9-846F-9FD1-0730-C1039AB4A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3E96A46-3278-BBDF-6E3F-AAEB0FA609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F644A9D-7D93-07F1-0952-86B3C7088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5AF2613-2166-C264-DCB8-48DCF420B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D03C012-D8BF-BB6D-1782-AD1CB091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671059F-460A-2611-CF9B-58EBBEBBD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4CD698D-C0BA-B330-0005-ECDBBBEAE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0BC6FAD-2400-520D-D851-940EFE65F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A963956-A914-EE45-9EF7-DB3CD1D51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E36C3A0-8DDB-078F-E526-580CE6DED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2D63DF5-F79F-E6DC-4216-83C7B2347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DA4D739-BE3B-560D-C3D8-E7E2177A2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F154F4D-AB19-7A5D-A290-533F27A769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A1060EF-E9D7-9ED0-0E6E-5741CF5D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F3A2E2A-82EA-BAE1-11A5-C9FC6A0D0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98F3304-7631-401F-3C84-C18BC5173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EC8E0DF-9DAA-1FF7-175A-6899509E5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BC6F714-ED09-CF5A-FDB7-2C55A91C0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EF3350-F5ED-B0D3-61D5-CD5ED136C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0E9A089-8225-CDAE-E0B5-0C279B016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2EF9837-BE02-0630-4E2D-C73D23379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D93F2EA-C74E-68F1-391E-9F2F687CD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2B67496-7889-AA18-E5ED-A3527EA5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7E4D57C-9E8B-5936-F488-5EFA5F1AA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4286637-F538-A262-3909-B87BFEB22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3A6A02E-4EB6-17F6-3987-F66F5976E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BEDCF986-D4DC-406C-202F-A8F4008AA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EF3708A-A22A-673C-5840-A31486528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F80D89E-FF92-1822-8FF4-D321B0821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92CB01C-ADA9-14E9-1056-C51305518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85CB181-28EA-63A5-A4CB-2197FB17B0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4EF5E02-714A-9323-9756-5446066E8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C21C246-31FE-98AB-8836-9D0C22092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6B0FBED-EFAB-7945-FC97-B3AAEDB38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2F1C84A-37C8-F854-842A-C0B286B02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10BA954-4C77-1166-A578-1F6ECFBDC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967123C-A24F-4345-C39A-FF4CA32F6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0A42F9E5-5808-2C38-CDCB-958C73C53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AA9C2C2-ACB4-2FD6-5FC1-B90602C51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03F6749-F13A-EA9B-75F4-14802871E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24EA194-D2A2-465A-A176-29D566255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DC5F5C9-5AC5-6410-8A54-83DD4A68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6991B51-97C4-398F-7CB4-86972B680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75E44B2-E0E1-7C47-381D-EFBC5F7D7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7301A2A-1859-94C7-9490-72A24B62C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F301E6B-AFD7-3977-F506-A9B19DAB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02F42B20-D87A-2985-E9BA-B668AB753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297B026B-7F22-A4A2-9375-8A0B4E6A3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42075B2-DCF5-A5F9-1B0E-8931F3921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19C5A27-2845-1578-4ABF-3A05E795A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18799963-0599-6A84-6FC5-418C5C6AB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246EDB9-8F1B-641F-BEB2-5E7AC957B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25B5F36-F15F-7BB6-6073-809822565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9AFD1C9-6DF0-EFF6-9036-054F000C9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C6F746C7-CAAC-5ADB-1E18-C32DE61A0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8A2A0D5-AE6A-2AFB-A53A-1C3F37C59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A6355BAB-B9BC-A389-2C93-A7493E31C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01A186D5-6F06-0C7E-D2AC-C115BE18DC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68657B8-D0D6-AFE9-F073-CBC6AA53D1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01CAD09-96B1-A8A1-3512-50A48C59C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346BD3F-E36F-40EC-2B86-B4CABC8C21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B6BEB0FC-687B-FA29-010C-E5B340804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1D5A7AD3-A785-CF30-BCFD-C258075B4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43A9EC3C-DE62-799D-BE60-923BCAA48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09979C1-D1E5-6257-2FB1-CFB1B8970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156E40E-710A-58E8-A14F-40F7ECB03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109EB65-A9AF-E71D-4AC3-6D6519F15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9E5746A-6ABA-3684-E83A-5F3B689A2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D38A144-AFBA-2395-5FC5-E39B55312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DEE9D9E4-2CB8-BB47-2718-7E71A227A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2E3D0E2-3419-DDD9-7D6B-00583C4E2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6D82937-413F-ABEA-6D8D-2EC7BDD30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CA4D4F6-BBAF-97AE-975D-901056903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9FC1FBA-9356-8BA7-E9CD-CC37C6E5A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D7B90CC-2F11-B411-2C5A-E54FFFA1E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115222F9-84D8-3C63-3345-E02978CAE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8EFFEC8-3C6C-5C92-9D67-3C3F71A2B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0EDA575B-96ED-65D2-1E2B-17110DF0B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6D929F11-618E-7E2B-D783-88F8363ED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511243B-EC9E-F3DE-65A5-7C3E5B254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9175EED-1D9C-7C86-B087-08DC1BC69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C47B715-7013-83C4-8850-57A97B733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D2DEF129-393E-9793-3B4B-8D988C4CE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FDAD81F7-B864-8080-AB91-F4A9A3FE2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FB61585-F0D8-0616-CC81-3682847A6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39D445E-AD11-8023-A587-4A988E895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CBBAB375-DCA0-CB68-DC2A-5DF37900B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38972735-266E-15B6-7883-6D325B41A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C12985A3-06B7-B512-D45D-084E5988C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69335828-6CB7-E219-70AD-6C8FA3CF9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D97A4D6-1D28-C8B8-EDE9-FC20CF38C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DBF051C-3CFE-A632-068B-7B465FE4C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E838EDE1-2E33-47B9-1DE8-2223C0246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4BB63CA-DF2C-AEE2-3639-E8A998770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005E883-188D-7D16-0753-5E710A4C0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62D72131-6BA2-7532-3D73-15F4E2791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B3188739-E1F9-B55C-4F42-7CDC884FAA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82BFEB96-7E2F-97B1-0CEE-44189A753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9DC8907-D51B-1C5F-92CF-DD2B676D5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DCF1E434-571A-E83E-6BD0-B25333FCF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023BDA41-C444-0F65-12D0-794C6CFB8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59592FD-EBE7-B7D8-D0A3-574FF20C1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FF79EF4D-1F47-BBB7-E3FC-49F719AFE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21829C2-DA0E-7908-5AA7-9B25EC93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7A6DFB-EEEC-0DA5-68B2-D077F853E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3468EA94-6BE6-76FE-F4C9-D32785402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212B75C-580A-6C8B-0A6C-89531E159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4AFC12B-D467-2381-BAC1-A99B40231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91B55D4-6172-12D8-8726-DB6DB965B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9300A647-CB92-34DF-3BEF-5E5D0CED16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B1636F8E-0006-7E78-CE3E-B34ACB39F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1F9334C-784C-AB1C-3DFC-749B08B559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02CB5BAC-24C2-EA94-ADAA-E46E8D947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15CF2C11-F61F-824B-C269-004E881265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0B63AD29-492F-407B-46E6-283E0CEDC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19C03DE8-B3E6-6275-7904-A26A267C5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C3A29862-7A07-C344-E413-77476BEC74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F2B4E6C-470F-0F11-320A-7FFC36B8E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3FE76341-2345-00BB-D7B8-6913D5204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0E39AC44-171E-C193-4E0F-0CE3AC463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007B5C24-113B-9392-A842-45BFF45BD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EF80474F-D004-E6DA-EC68-6B5C01E6A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9330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298F95-0981-17C9-D1CA-8609E218D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0" name="Rectangle 8209">
            <a:extLst>
              <a:ext uri="{FF2B5EF4-FFF2-40B4-BE49-F238E27FC236}">
                <a16:creationId xmlns:a16="http://schemas.microsoft.com/office/drawing/2014/main" id="{78E799A9-1819-4F01-DDE5-88C880E71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CBD14DC-6F86-BC78-6473-E516B3B2F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Koliko košta Lino Lada </a:t>
            </a:r>
            <a:r>
              <a:rPr lang="hr-HR" sz="2800" dirty="0" err="1">
                <a:solidFill>
                  <a:schemeClr val="bg1"/>
                </a:solidFill>
              </a:rPr>
              <a:t>Milk</a:t>
            </a:r>
            <a:r>
              <a:rPr lang="hr-HR" sz="2800" dirty="0">
                <a:solidFill>
                  <a:schemeClr val="bg1"/>
                </a:solidFill>
              </a:rPr>
              <a:t> </a:t>
            </a:r>
            <a:r>
              <a:rPr lang="hr-HR" sz="2800" b="1" dirty="0">
                <a:solidFill>
                  <a:schemeClr val="bg1"/>
                </a:solidFill>
              </a:rPr>
              <a:t>350 g</a:t>
            </a:r>
            <a:r>
              <a:rPr lang="hr-HR" sz="2800" dirty="0">
                <a:solidFill>
                  <a:schemeClr val="bg1"/>
                </a:solidFill>
              </a:rPr>
              <a:t>?</a:t>
            </a:r>
            <a:b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212" name="Group 8211">
            <a:extLst>
              <a:ext uri="{FF2B5EF4-FFF2-40B4-BE49-F238E27FC236}">
                <a16:creationId xmlns:a16="http://schemas.microsoft.com/office/drawing/2014/main" id="{89923B49-DCE0-4446-0D67-02CD39974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8213" name="Group 8212">
              <a:extLst>
                <a:ext uri="{FF2B5EF4-FFF2-40B4-BE49-F238E27FC236}">
                  <a16:creationId xmlns:a16="http://schemas.microsoft.com/office/drawing/2014/main" id="{77103967-941B-62DA-B4C5-A36FD12BE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8217" name="Freeform: Shape 8216">
                <a:extLst>
                  <a:ext uri="{FF2B5EF4-FFF2-40B4-BE49-F238E27FC236}">
                    <a16:creationId xmlns:a16="http://schemas.microsoft.com/office/drawing/2014/main" id="{24F9D4F6-BE9B-19EA-7D2E-8298A557F2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18" name="Freeform: Shape 8217">
                <a:extLst>
                  <a:ext uri="{FF2B5EF4-FFF2-40B4-BE49-F238E27FC236}">
                    <a16:creationId xmlns:a16="http://schemas.microsoft.com/office/drawing/2014/main" id="{0008B6CA-CB89-FD06-9A50-20F491BAC5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214" name="Group 8213">
              <a:extLst>
                <a:ext uri="{FF2B5EF4-FFF2-40B4-BE49-F238E27FC236}">
                  <a16:creationId xmlns:a16="http://schemas.microsoft.com/office/drawing/2014/main" id="{5F16D52F-3476-A1A3-B3D9-61A459101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8215" name="Freeform: Shape 8214">
                <a:extLst>
                  <a:ext uri="{FF2B5EF4-FFF2-40B4-BE49-F238E27FC236}">
                    <a16:creationId xmlns:a16="http://schemas.microsoft.com/office/drawing/2014/main" id="{BADA4A3F-99E5-E846-9B8D-62F888514B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16" name="Freeform: Shape 8215">
                <a:extLst>
                  <a:ext uri="{FF2B5EF4-FFF2-40B4-BE49-F238E27FC236}">
                    <a16:creationId xmlns:a16="http://schemas.microsoft.com/office/drawing/2014/main" id="{DD6F768C-7C5C-A014-DE5A-73B49FA724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270" name="Picture 6" descr="Podravka Lino Lada Namaz Milk 700 g - Tommy - Dućan na dlanu!">
            <a:extLst>
              <a:ext uri="{FF2B5EF4-FFF2-40B4-BE49-F238E27FC236}">
                <a16:creationId xmlns:a16="http://schemas.microsoft.com/office/drawing/2014/main" id="{61258CD5-FDD9-4858-561E-B6C281375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518" y="1201169"/>
            <a:ext cx="5885187" cy="445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568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929BC73-C920-AA7D-7951-4BBF0729E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Kako se zove valuta koja se koristi u Hrvatskoj?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40AB5A2-D47A-4D86-D078-E20D9EEC3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146400"/>
            <a:ext cx="4391024" cy="286228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Kuna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Euro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Lira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>
                    <a:alpha val="80000"/>
                  </a:schemeClr>
                </a:solidFill>
              </a:rPr>
              <a:t>F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ranak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Picture 2" descr="Valuta – Wikipedija">
            <a:extLst>
              <a:ext uri="{FF2B5EF4-FFF2-40B4-BE49-F238E27FC236}">
                <a16:creationId xmlns:a16="http://schemas.microsoft.com/office/drawing/2014/main" id="{4D249014-ED55-16BE-D546-3688D65AE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195" y="0"/>
            <a:ext cx="5949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91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128C17-F8C3-C961-9A97-73AC9C6B6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2E3C1B9-0930-7E67-5606-E4CCEBA31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FBF64FC-BC7B-91AF-5B3D-C46B8E1A3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hr-HR" sz="3600" dirty="0">
                <a:solidFill>
                  <a:schemeClr val="bg1"/>
                </a:solidFill>
              </a:rPr>
              <a:t>Kako se zove mjesto gdje ljudi čuvaju svoj novac?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6D03CCD-8ED8-4A13-4FDF-4B4A4B0DF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146400"/>
            <a:ext cx="4391024" cy="286228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AutoNum type="alphaLcParenR"/>
            </a:pPr>
            <a:r>
              <a:rPr lang="hr-HR" sz="2400" dirty="0">
                <a:solidFill>
                  <a:schemeClr val="bg1"/>
                </a:solidFill>
              </a:rPr>
              <a:t>banka</a:t>
            </a:r>
          </a:p>
          <a:p>
            <a:pPr marL="342900" indent="-342900">
              <a:buAutoNum type="alphaLcParenR"/>
            </a:pPr>
            <a:r>
              <a:rPr lang="hr-HR" sz="2400" dirty="0">
                <a:solidFill>
                  <a:schemeClr val="bg1"/>
                </a:solidFill>
              </a:rPr>
              <a:t>čarapa</a:t>
            </a:r>
          </a:p>
          <a:p>
            <a:pPr marL="342900" indent="-342900">
              <a:buAutoNum type="alphaLcParenR"/>
            </a:pPr>
            <a:r>
              <a:rPr lang="hr-HR" sz="2400" dirty="0">
                <a:solidFill>
                  <a:schemeClr val="bg1"/>
                </a:solidFill>
              </a:rPr>
              <a:t>kartica</a:t>
            </a:r>
          </a:p>
          <a:p>
            <a:pPr marL="342900" indent="-342900">
              <a:buAutoNum type="alphaLcParenR"/>
            </a:pPr>
            <a:r>
              <a:rPr lang="hr-HR" sz="2400" dirty="0">
                <a:solidFill>
                  <a:schemeClr val="bg1"/>
                </a:solidFill>
              </a:rPr>
              <a:t>bankomat</a:t>
            </a:r>
          </a:p>
          <a:p>
            <a:pPr marL="114300"/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388D6D99-F798-2922-83BA-9066651DD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2058" name="Freeform: Shape 2057">
              <a:extLst>
                <a:ext uri="{FF2B5EF4-FFF2-40B4-BE49-F238E27FC236}">
                  <a16:creationId xmlns:a16="http://schemas.microsoft.com/office/drawing/2014/main" id="{E3C163CA-2E59-56BE-715D-710DCFB96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59" name="Freeform: Shape 2058">
              <a:extLst>
                <a:ext uri="{FF2B5EF4-FFF2-40B4-BE49-F238E27FC236}">
                  <a16:creationId xmlns:a16="http://schemas.microsoft.com/office/drawing/2014/main" id="{BF512B49-B8E4-927A-BFBB-54CDCE058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2290" name="Picture 2" descr="Dom i dizajn - Provalnici znaju gdje skrivate svoj novac: budite  domišljatiji i pokvarite im posao">
            <a:extLst>
              <a:ext uri="{FF2B5EF4-FFF2-40B4-BE49-F238E27FC236}">
                <a16:creationId xmlns:a16="http://schemas.microsoft.com/office/drawing/2014/main" id="{0C041CBD-7F77-B73E-3B9B-F1CD216DA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05" y="1798655"/>
            <a:ext cx="5805656" cy="387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5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636BB43-E7D7-C588-26FA-4742541B4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5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Kako se zove novac koji spremamo za budučnost?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34FDE2B-9FD2-6C00-6D43-1D17E49BF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146400"/>
            <a:ext cx="4391025" cy="245430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a) </a:t>
            </a:r>
            <a:r>
              <a:rPr lang="hr-HR" sz="2400" dirty="0">
                <a:solidFill>
                  <a:schemeClr val="bg1">
                    <a:alpha val="80000"/>
                  </a:schemeClr>
                </a:solidFill>
              </a:rPr>
              <a:t>s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premljeni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novac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b) </a:t>
            </a:r>
            <a:r>
              <a:rPr lang="hr-HR" sz="2400" dirty="0">
                <a:solidFill>
                  <a:schemeClr val="bg1">
                    <a:alpha val="80000"/>
                  </a:schemeClr>
                </a:solidFill>
              </a:rPr>
              <a:t>kasica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c)</a:t>
            </a:r>
            <a:r>
              <a:rPr lang="hr-HR" sz="2400" dirty="0">
                <a:solidFill>
                  <a:schemeClr val="bg1">
                    <a:alpha val="80000"/>
                  </a:schemeClr>
                </a:solidFill>
              </a:rPr>
              <a:t> u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šteđeni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novac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d)</a:t>
            </a:r>
            <a:r>
              <a:rPr lang="hr-HR" sz="2400" dirty="0">
                <a:solidFill>
                  <a:schemeClr val="bg1">
                    <a:alpha val="80000"/>
                  </a:schemeClr>
                </a:solidFill>
              </a:rPr>
              <a:t> poluga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4098" name="Picture 2" descr="Novac za sutra">
            <a:extLst>
              <a:ext uri="{FF2B5EF4-FFF2-40B4-BE49-F238E27FC236}">
                <a16:creationId xmlns:a16="http://schemas.microsoft.com/office/drawing/2014/main" id="{7959EAD9-3D57-A40C-776F-73A7FDCB7F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99" y="1831195"/>
            <a:ext cx="5260976" cy="31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21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4D851B2-8B6C-C213-5066-E8F5B534C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5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Koliko centi ima 1 euro?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01DC9C5-36D6-FAB3-A74F-837BF0ABE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146400"/>
            <a:ext cx="4391025" cy="245430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a)10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b)1000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c)100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d) 1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56D63B-3B32-DB39-6FF3-BD660C211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IMATE LI JE SLUČAJNO? Evo još jedne jako vrijedne kovanice eura, ova  vrijedi 25 tisuća eura!">
            <a:extLst>
              <a:ext uri="{FF2B5EF4-FFF2-40B4-BE49-F238E27FC236}">
                <a16:creationId xmlns:a16="http://schemas.microsoft.com/office/drawing/2014/main" id="{613A7F14-D6E6-82DE-4518-B70BBA0A1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323" y="1257300"/>
            <a:ext cx="6481968" cy="431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12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54ADFAA-0AFA-DB22-C2C9-7BA73FD7C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Kako se zove plan raspodjele novca?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9646F5F-E489-BC74-420F-D45D0EBC5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146400"/>
            <a:ext cx="4391024" cy="286228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a)</a:t>
            </a:r>
            <a:r>
              <a:rPr lang="hr-HR" sz="2400" dirty="0">
                <a:solidFill>
                  <a:schemeClr val="bg1">
                    <a:alpha val="80000"/>
                  </a:schemeClr>
                </a:solidFill>
              </a:rPr>
              <a:t> p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ravilo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b)</a:t>
            </a:r>
            <a:r>
              <a:rPr lang="hr-HR" sz="2400" dirty="0">
                <a:solidFill>
                  <a:schemeClr val="bg1">
                    <a:alpha val="80000"/>
                  </a:schemeClr>
                </a:solidFill>
              </a:rPr>
              <a:t> p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rotokol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c)</a:t>
            </a:r>
            <a:r>
              <a:rPr lang="hr-HR" sz="2400" dirty="0">
                <a:solidFill>
                  <a:schemeClr val="bg1">
                    <a:alpha val="80000"/>
                  </a:schemeClr>
                </a:solidFill>
              </a:rPr>
              <a:t> t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ablica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d)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budžet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6146" name="Picture 2" descr="Pravilo 50/30/20 za raspodjelu plaće s kojom se štedi novac - svaki mjesec">
            <a:extLst>
              <a:ext uri="{FF2B5EF4-FFF2-40B4-BE49-F238E27FC236}">
                <a16:creationId xmlns:a16="http://schemas.microsoft.com/office/drawing/2014/main" id="{E96861FE-6609-8812-9743-42FD902A54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2" r="4162"/>
          <a:stretch>
            <a:fillRect/>
          </a:stretch>
        </p:blipFill>
        <p:spPr bwMode="auto">
          <a:xfrm>
            <a:off x="6229632" y="1067517"/>
            <a:ext cx="4993709" cy="4409050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3" name="Group 6152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6154" name="Freeform: Shape 6153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55" name="Freeform: Shape 6154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5061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3BB2AD9-1D31-7B02-070C-FD5DF2E2D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965580"/>
            <a:ext cx="5204489" cy="31605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3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2. RUNDA – Potreba ili želja</a:t>
            </a:r>
            <a:br>
              <a:rPr lang="en-US" sz="3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4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2CC919-0B48-5880-89A7-312682FC6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17" y="4409960"/>
            <a:ext cx="4508641" cy="11164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Napišite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 (</a:t>
            </a:r>
            <a:r>
              <a:rPr lang="en-US" sz="20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potreba</a:t>
            </a:r>
            <a:r>
              <a: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Ž (</a:t>
            </a:r>
            <a:r>
              <a:rPr lang="en-US" sz="20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želja</a:t>
            </a:r>
            <a:r>
              <a: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endParaRPr lang="hr-HR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hr-HR" sz="2000" dirty="0">
                <a:solidFill>
                  <a:schemeClr val="bg1"/>
                </a:solidFill>
              </a:rPr>
              <a:t>5 bodova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5282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F61B18E-768C-75FF-2019-9C898E6A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Što je od navedenog potreba, a što želja?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2F477AF-C6F6-DAC6-ED65-89A9F4B5F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146399"/>
            <a:ext cx="4391024" cy="3460877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>
                    <a:alpha val="80000"/>
                  </a:schemeClr>
                </a:solidFill>
              </a:rPr>
              <a:t>1.</a:t>
            </a:r>
            <a:r>
              <a:rPr lang="hr-HR" sz="26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bg1">
                    <a:alpha val="80000"/>
                  </a:schemeClr>
                </a:solidFill>
              </a:rPr>
              <a:t>Kruh</a:t>
            </a:r>
            <a:endParaRPr lang="en-US" sz="26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>
                    <a:alpha val="80000"/>
                  </a:schemeClr>
                </a:solidFill>
              </a:rPr>
              <a:t>2.</a:t>
            </a:r>
            <a:r>
              <a:rPr lang="hr-HR" sz="26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600" dirty="0">
                <a:solidFill>
                  <a:schemeClr val="bg1">
                    <a:alpha val="80000"/>
                  </a:schemeClr>
                </a:solidFill>
              </a:rPr>
              <a:t>Nova video </a:t>
            </a:r>
            <a:r>
              <a:rPr lang="en-US" sz="2600" dirty="0" err="1">
                <a:solidFill>
                  <a:schemeClr val="bg1">
                    <a:alpha val="80000"/>
                  </a:schemeClr>
                </a:solidFill>
              </a:rPr>
              <a:t>igra</a:t>
            </a:r>
            <a:endParaRPr lang="en-US" sz="26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>
                    <a:alpha val="80000"/>
                  </a:schemeClr>
                </a:solidFill>
              </a:rPr>
              <a:t>3.</a:t>
            </a:r>
            <a:r>
              <a:rPr lang="hr-HR" sz="26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600" dirty="0">
                <a:solidFill>
                  <a:schemeClr val="bg1">
                    <a:alpha val="80000"/>
                  </a:schemeClr>
                </a:solidFill>
              </a:rPr>
              <a:t>Voda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>
                    <a:alpha val="80000"/>
                  </a:schemeClr>
                </a:solidFill>
              </a:rPr>
              <a:t>4.</a:t>
            </a:r>
            <a:r>
              <a:rPr lang="hr-HR" sz="26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bg1">
                    <a:alpha val="80000"/>
                  </a:schemeClr>
                </a:solidFill>
              </a:rPr>
              <a:t>Sladoled</a:t>
            </a:r>
            <a:endParaRPr lang="en-US" sz="26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>
                    <a:alpha val="80000"/>
                  </a:schemeClr>
                </a:solidFill>
              </a:rPr>
              <a:t>5.</a:t>
            </a:r>
            <a:r>
              <a:rPr lang="hr-HR" sz="26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bg1">
                    <a:alpha val="80000"/>
                  </a:schemeClr>
                </a:solidFill>
              </a:rPr>
              <a:t>Školske</a:t>
            </a:r>
            <a:r>
              <a:rPr lang="en-US" sz="26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bg1">
                    <a:alpha val="80000"/>
                  </a:schemeClr>
                </a:solidFill>
              </a:rPr>
              <a:t>knjige</a:t>
            </a:r>
            <a:endParaRPr lang="en-US" sz="26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bg1">
                  <a:alpha val="80000"/>
                </a:schemeClr>
              </a:solidFill>
            </a:endParaRPr>
          </a:p>
        </p:txBody>
      </p:sp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7178" name="Freeform: Shape 7177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79" name="Freeform: Shape 7178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Prepoznajete li razliku između potrebe i želje? - Ordinacija.hr">
            <a:extLst>
              <a:ext uri="{FF2B5EF4-FFF2-40B4-BE49-F238E27FC236}">
                <a16:creationId xmlns:a16="http://schemas.microsoft.com/office/drawing/2014/main" id="{F0C43BD2-0328-6644-8C40-43D763C36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611188"/>
            <a:ext cx="5259387" cy="525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0977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135</TotalTime>
  <Words>402</Words>
  <Application>Microsoft Office PowerPoint</Application>
  <PresentationFormat>Široki zaslon</PresentationFormat>
  <Paragraphs>57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8" baseType="lpstr">
      <vt:lpstr>Aptos</vt:lpstr>
      <vt:lpstr>Aptos Display</vt:lpstr>
      <vt:lpstr>Arial</vt:lpstr>
      <vt:lpstr>Cambria Math</vt:lpstr>
      <vt:lpstr>Tema sustava Office</vt:lpstr>
      <vt:lpstr>Financijska pismenost 💰</vt:lpstr>
      <vt:lpstr>  1. RUNDA – Osnove novca  </vt:lpstr>
      <vt:lpstr>Kako se zove valuta koja se koristi u Hrvatskoj?</vt:lpstr>
      <vt:lpstr>Kako se zove mjesto gdje ljudi čuvaju svoj novac?</vt:lpstr>
      <vt:lpstr>Kako se zove novac koji spremamo za budučnost?</vt:lpstr>
      <vt:lpstr>Koliko centi ima 1 euro?</vt:lpstr>
      <vt:lpstr>Kako se zove plan raspodjele novca?</vt:lpstr>
      <vt:lpstr>  2. RUNDA – Potreba ili želja  </vt:lpstr>
      <vt:lpstr>Što je od navedenog potreba, a što želja?</vt:lpstr>
      <vt:lpstr>3. RUNDA – Brzo računanje 💡</vt:lpstr>
      <vt:lpstr>Imaš 10.95 €, a potrošiš 6.50 €. Koliko ti ostaje? </vt:lpstr>
      <vt:lpstr>Ako štediš 2.50 € svaki tjedan, koliko ćeš imati nakon 5 tjedana?</vt:lpstr>
      <vt:lpstr>Igračka košta 12.95 €, a imaš 9 €. Koliko ti još novaca nedostaje da kupiš tu igračku?</vt:lpstr>
      <vt:lpstr>Ako imaš 3 kovanice od 2 € i 15 kovanica od 50 centi. Koliko ukupno novca imaš?</vt:lpstr>
      <vt:lpstr>Koliko je 25% od 100€?</vt:lpstr>
      <vt:lpstr>4. RUNDA – Poveži I primijeni </vt:lpstr>
      <vt:lpstr>Cijena 1 m^2 stana u Jastrebarskom iznosi 2000 €. Koliko treba platiti 65 m^2 stana?  </vt:lpstr>
      <vt:lpstr>Što je povoljnije kupiti 5 kg krumpira za 5.35 € ili 10 kg krumpira za 10.50 €?  </vt:lpstr>
      <vt:lpstr>Sara želi kupiti romobil koji košta 250 €. Svaki tjedan Sara dobije 30 € džeparca. Koliko najmanje tjedana Sara mora štedjeti da može kupiti romobil?  </vt:lpstr>
      <vt:lpstr>Franjini roditelji štede za njegov studij. Odlučili su svaki mjesec stavljati na štednju 70 €. Koliko ukupno mogu uštedjeti za 15 godina?  </vt:lpstr>
      <vt:lpstr>Cijena povratne avionske karte na relaciji London – Zagreb iznosi 150 ₤. Koliko je to € ? (1 € = 0.865 ₤, u računu zaokruži na 1 € = 0.9 ₤ )   </vt:lpstr>
      <vt:lpstr>5. RUNDA – Pitanje procjene </vt:lpstr>
      <vt:lpstr>Koliko košta Lino Lada Milk 350 g?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Daniela Studen</dc:creator>
  <cp:lastModifiedBy>Daniela Studen</cp:lastModifiedBy>
  <cp:revision>12</cp:revision>
  <dcterms:created xsi:type="dcterms:W3CDTF">2026-03-11T09:53:51Z</dcterms:created>
  <dcterms:modified xsi:type="dcterms:W3CDTF">2026-04-08T16:03:45Z</dcterms:modified>
</cp:coreProperties>
</file>