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71" r:id="rId2"/>
    <p:sldId id="257" r:id="rId3"/>
    <p:sldId id="261" r:id="rId4"/>
    <p:sldId id="272" r:id="rId5"/>
    <p:sldId id="256" r:id="rId6"/>
    <p:sldId id="273" r:id="rId7"/>
    <p:sldId id="258" r:id="rId8"/>
    <p:sldId id="262" r:id="rId9"/>
    <p:sldId id="259" r:id="rId10"/>
    <p:sldId id="260" r:id="rId11"/>
    <p:sldId id="263" r:id="rId12"/>
    <p:sldId id="265" r:id="rId13"/>
    <p:sldId id="264" r:id="rId14"/>
    <p:sldId id="267" r:id="rId15"/>
    <p:sldId id="26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2" autoAdjust="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2DBE0-AD2E-4839-BB49-D77D0EE8BD13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ACFD6-52EE-4D92-8BF6-1C6862770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44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1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82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19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37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5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490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834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26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41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599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50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86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833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77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9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541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78C5-7ED0-460B-850D-5E9465C3F18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612B64-F142-43E4-B182-9B5D486A4D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45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90255" y="369455"/>
            <a:ext cx="9814357" cy="5541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Ideje i prijedlozi za rad s darovitim učenicima na satovima dodatne nastave</a:t>
            </a:r>
          </a:p>
          <a:p>
            <a:pPr marL="0" indent="0" algn="ctr">
              <a:buNone/>
            </a:pPr>
            <a:r>
              <a:rPr lang="hr-H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Silvana Jukić, prof. (učitelj savjetnik)</a:t>
            </a:r>
          </a:p>
          <a:p>
            <a:pPr marL="0" indent="0" algn="ctr">
              <a:buNone/>
            </a:pPr>
            <a:endParaRPr lang="hr-H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r-H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8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6" name="Rectangle 1075">
            <a:extLst>
              <a:ext uri="{FF2B5EF4-FFF2-40B4-BE49-F238E27FC236}">
                <a16:creationId xmlns:a16="http://schemas.microsoft.com/office/drawing/2014/main" id="{B5898079-081F-4617-AC6B-42902667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4901831" cy="839009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1. PRIPREMNA FAZA</a:t>
            </a:r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BB829EC8-5B3D-469E-942E-5E6E569E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9225" y="1533832"/>
            <a:ext cx="4901830" cy="1635983"/>
          </a:xfrm>
        </p:spPr>
        <p:txBody>
          <a:bodyPr>
            <a:normAutofit/>
          </a:bodyPr>
          <a:lstStyle/>
          <a:p>
            <a:pPr fontAlgn="base"/>
            <a:r>
              <a:rPr lang="hr-HR" dirty="0"/>
              <a:t> rad u učionici (4 sata)</a:t>
            </a:r>
          </a:p>
          <a:p>
            <a:pPr fontAlgn="base"/>
            <a:r>
              <a:rPr lang="hr-HR" dirty="0"/>
              <a:t>pripremanje upitnika</a:t>
            </a:r>
          </a:p>
          <a:p>
            <a:pPr fontAlgn="base"/>
            <a:r>
              <a:rPr lang="hr-HR" dirty="0"/>
              <a:t>podjela uloga</a:t>
            </a:r>
          </a:p>
          <a:p>
            <a:pPr fontAlgn="base"/>
            <a:r>
              <a:rPr lang="hr-HR" dirty="0"/>
              <a:t>dogovaranje pravila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999F456-B4DE-7ED0-8367-EAADC689B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1876" y="759136"/>
            <a:ext cx="6026855" cy="555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0" name="Freeform 12">
            <a:extLst>
              <a:ext uri="{FF2B5EF4-FFF2-40B4-BE49-F238E27FC236}">
                <a16:creationId xmlns:a16="http://schemas.microsoft.com/office/drawing/2014/main" id="{55D72A3F-A083-4502-838A-2C32C9800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28BCFF-0461-B571-2582-199F7272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94" y="3219532"/>
            <a:ext cx="4574013" cy="329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7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65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hr-HR" dirty="0"/>
              <a:t>2. TERENSKI RAD</a:t>
            </a:r>
          </a:p>
        </p:txBody>
      </p:sp>
      <p:sp>
        <p:nvSpPr>
          <p:cNvPr id="2073" name="Rectangle 2067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07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B99FAFF-A6DB-E048-00F8-6A8F0719E5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3" y="1874137"/>
            <a:ext cx="4083780" cy="446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AB2C725-9CFB-5453-F0B1-440A7C4BE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59" y="645106"/>
            <a:ext cx="695390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2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AC229B-60C7-CB0C-CCF4-8F75F45F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97302" cy="1280890"/>
          </a:xfrm>
        </p:spPr>
        <p:txBody>
          <a:bodyPr>
            <a:normAutofit/>
          </a:bodyPr>
          <a:lstStyle/>
          <a:p>
            <a:r>
              <a:rPr lang="hr-HR" sz="3200"/>
              <a:t>TERENSKI RAD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FF2631-72A2-E1FD-7549-98511D491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97302" cy="3777622"/>
          </a:xfrm>
        </p:spPr>
        <p:txBody>
          <a:bodyPr>
            <a:normAutofit/>
          </a:bodyPr>
          <a:lstStyle/>
          <a:p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47C761A-DF1F-96D2-0D32-16AA9E72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028" r="-1" b="28018"/>
          <a:stretch/>
        </p:blipFill>
        <p:spPr>
          <a:xfrm>
            <a:off x="6279592" y="213366"/>
            <a:ext cx="5835142" cy="3383267"/>
          </a:xfrm>
          <a:prstGeom prst="rect">
            <a:avLst/>
          </a:prstGeom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4DC7BD6-DCA3-78E0-7035-22083531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850"/>
          <a:stretch/>
        </p:blipFill>
        <p:spPr>
          <a:xfrm>
            <a:off x="1362602" y="1508549"/>
            <a:ext cx="4595636" cy="502772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77E0918-5BE0-7633-1330-285AC5F558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00" r="-1" b="13475"/>
          <a:stretch/>
        </p:blipFill>
        <p:spPr>
          <a:xfrm>
            <a:off x="6681322" y="3782252"/>
            <a:ext cx="4891245" cy="25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7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78">
            <a:extLst>
              <a:ext uri="{FF2B5EF4-FFF2-40B4-BE49-F238E27FC236}">
                <a16:creationId xmlns:a16="http://schemas.microsoft.com/office/drawing/2014/main" id="{0C8B6C4B-A867-4D7E-9851-29BB2D603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b="1" dirty="0">
                <a:solidFill>
                  <a:srgbClr val="00B050"/>
                </a:solidFill>
              </a:rPr>
              <a:t>3. OBRADA PRIKUPLJENIH PODATAKA</a:t>
            </a:r>
          </a:p>
        </p:txBody>
      </p:sp>
      <p:sp>
        <p:nvSpPr>
          <p:cNvPr id="3086" name="Rectangle 3080">
            <a:extLst>
              <a:ext uri="{FF2B5EF4-FFF2-40B4-BE49-F238E27FC236}">
                <a16:creationId xmlns:a16="http://schemas.microsoft.com/office/drawing/2014/main" id="{470BD5D9-CDC5-465C-9E25-2EB0249F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DD8F68-84C0-5FE0-4244-8CF083B5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4" b="1"/>
          <a:stretch/>
        </p:blipFill>
        <p:spPr bwMode="auto">
          <a:xfrm>
            <a:off x="3758084" y="640079"/>
            <a:ext cx="4241596" cy="60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084C4A2A-DE9E-2A13-8E22-30470C88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7" b="1"/>
          <a:stretch/>
        </p:blipFill>
        <p:spPr bwMode="auto">
          <a:xfrm>
            <a:off x="8163406" y="640080"/>
            <a:ext cx="3723794" cy="59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Freeform 11">
            <a:extLst>
              <a:ext uri="{FF2B5EF4-FFF2-40B4-BE49-F238E27FC236}">
                <a16:creationId xmlns:a16="http://schemas.microsoft.com/office/drawing/2014/main" id="{9185F495-8EFA-407B-AAD7-A2F52AE2C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FE04D0-0E22-914D-BDF2-B1FD1050E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51800" y="909580147"/>
            <a:ext cx="4060086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200" b="0" i="0" u="none" strike="noStrike" cap="none" normalizeH="0" baseline="0">
                <a:ln>
                  <a:noFill/>
                </a:ln>
                <a:solidFill>
                  <a:srgbClr val="1A0D72"/>
                </a:solidFill>
                <a:effectLst/>
                <a:latin typeface="Tenor Sans"/>
              </a:rPr>
              <a:t>- obrada prikupljenih podataka</a:t>
            </a:r>
            <a:br>
              <a:rPr kumimoji="0" lang="sr-Latn-RS" altLang="sr-Latn-RS" sz="2200" b="0" i="0" u="none" strike="noStrike" cap="none" normalizeH="0" baseline="0">
                <a:ln>
                  <a:noFill/>
                </a:ln>
                <a:solidFill>
                  <a:srgbClr val="1A0D72"/>
                </a:solidFill>
                <a:effectLst/>
                <a:latin typeface="Tenor Sans"/>
              </a:rPr>
            </a:br>
            <a:endParaRPr kumimoji="0" lang="sr-Latn-RS" altLang="sr-Latn-R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enor San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200" b="0" i="0" u="none" strike="noStrike" cap="none" normalizeH="0" baseline="0">
                <a:ln>
                  <a:noFill/>
                </a:ln>
                <a:solidFill>
                  <a:srgbClr val="1A0D72"/>
                </a:solidFill>
                <a:effectLst/>
                <a:latin typeface="Tenor Sans"/>
              </a:rPr>
              <a:t>- predstavljanje projekta vršnjacima</a:t>
            </a: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94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B60E25-750F-8813-32FD-B83E3650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endParaRPr lang="hr-HR" sz="3200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E690F8D4-D0C1-A22A-3B9C-246614BC2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292" y="3686507"/>
            <a:ext cx="4477707" cy="306239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C5FBA59-2371-770F-3F26-A73BEF2F5C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32" r="19954" b="2"/>
          <a:stretch/>
        </p:blipFill>
        <p:spPr>
          <a:xfrm>
            <a:off x="6465597" y="3723378"/>
            <a:ext cx="5165963" cy="273112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FC7B28F-826F-907D-A219-B26EEEA03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597" y="251608"/>
            <a:ext cx="5254455" cy="32030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F3EF454-7C08-5EE3-6A80-28BBCACAE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293" y="251608"/>
            <a:ext cx="4477707" cy="30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3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39A491-716E-40CC-E8F7-5879D5B8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2100D69-43A8-FE3F-9101-742E6D303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911" y="1904999"/>
            <a:ext cx="5725164" cy="44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0444"/>
          </a:xfrm>
        </p:spPr>
        <p:txBody>
          <a:bodyPr/>
          <a:lstStyle/>
          <a:p>
            <a:r>
              <a:rPr lang="hr-H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 S DAROVITOM DJECOM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8559" y="1264554"/>
            <a:ext cx="8915400" cy="541491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r-HR" sz="264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hr-HR" sz="5400" b="1" dirty="0"/>
              <a:t>		     	</a:t>
            </a:r>
            <a:r>
              <a:rPr lang="hr-HR" dirty="0"/>
              <a:t>				</a:t>
            </a:r>
          </a:p>
          <a:p>
            <a:r>
              <a:rPr lang="hr-HR" sz="6000" dirty="0">
                <a:solidFill>
                  <a:srgbClr val="F775DE"/>
                </a:solidFill>
              </a:rPr>
              <a:t> </a:t>
            </a:r>
            <a:r>
              <a:rPr lang="hr-HR" sz="6000" b="1" dirty="0">
                <a:solidFill>
                  <a:srgbClr val="F775DE"/>
                </a:solidFill>
              </a:rPr>
              <a:t>visokorazvijena sposobnost apstraktnoga mišljenja</a:t>
            </a:r>
          </a:p>
          <a:p>
            <a:r>
              <a:rPr lang="hr-HR" sz="6000" b="1" dirty="0">
                <a:solidFill>
                  <a:srgbClr val="F775DE"/>
                </a:solidFill>
              </a:rPr>
              <a:t>kreativnost/divergentno mišljenje,</a:t>
            </a:r>
          </a:p>
          <a:p>
            <a:r>
              <a:rPr lang="hr-HR" sz="6000" b="1" dirty="0">
                <a:solidFill>
                  <a:srgbClr val="F775DE"/>
                </a:solidFill>
              </a:rPr>
              <a:t>originalnost, inventivnost</a:t>
            </a:r>
          </a:p>
          <a:p>
            <a:r>
              <a:rPr lang="hr-HR" sz="6000" b="1" dirty="0">
                <a:solidFill>
                  <a:srgbClr val="F775DE"/>
                </a:solidFill>
              </a:rPr>
              <a:t> intelektualna znatiželja</a:t>
            </a:r>
          </a:p>
          <a:p>
            <a:r>
              <a:rPr lang="hr-HR" sz="6000" b="1" dirty="0">
                <a:solidFill>
                  <a:srgbClr val="F775DE"/>
                </a:solidFill>
              </a:rPr>
              <a:t> maštovitost</a:t>
            </a:r>
          </a:p>
          <a:p>
            <a:r>
              <a:rPr lang="hr-HR" sz="6000" b="1" dirty="0">
                <a:solidFill>
                  <a:srgbClr val="F775DE"/>
                </a:solidFill>
              </a:rPr>
              <a:t>otvorenost prema novome iskustvu</a:t>
            </a:r>
          </a:p>
          <a:p>
            <a:r>
              <a:rPr lang="hr-HR" sz="6000" b="1" dirty="0">
                <a:solidFill>
                  <a:srgbClr val="F775DE"/>
                </a:solidFill>
              </a:rPr>
              <a:t>povećana emocionalna osjetljivost</a:t>
            </a:r>
          </a:p>
          <a:p>
            <a:r>
              <a:rPr lang="hr-HR" sz="6000" b="1" dirty="0">
                <a:solidFill>
                  <a:srgbClr val="F775DE"/>
                </a:solidFill>
              </a:rPr>
              <a:t>vrlo razvijeno razumijevanje neverbalne komunikacije</a:t>
            </a:r>
          </a:p>
          <a:p>
            <a:endParaRPr lang="hr-HR" sz="7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" b="97778" l="150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3310" y="1236473"/>
            <a:ext cx="1361192" cy="1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81018" y="360217"/>
            <a:ext cx="9648104" cy="63730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11200" b="1" dirty="0">
                <a:solidFill>
                  <a:srgbClr val="FF0000"/>
                </a:solidFill>
              </a:rPr>
              <a:t>NEGATIVNI ASPEKTI RADA S DAROVITOM DJECOM:</a:t>
            </a:r>
          </a:p>
          <a:p>
            <a:pPr marL="0" indent="0">
              <a:buNone/>
            </a:pPr>
            <a:endParaRPr lang="hr-HR" sz="9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5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5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5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sz="7200" b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hr-HR" sz="7200" b="1" dirty="0" err="1">
                <a:solidFill>
                  <a:schemeClr val="accent6">
                    <a:lumMod val="75000"/>
                  </a:schemeClr>
                </a:solidFill>
              </a:rPr>
              <a:t>perfekcionizam</a:t>
            </a:r>
            <a:r>
              <a:rPr lang="hr-HR" sz="7200" b="1" dirty="0">
                <a:solidFill>
                  <a:schemeClr val="accent6">
                    <a:lumMod val="75000"/>
                  </a:schemeClr>
                </a:solidFill>
              </a:rPr>
              <a:t> kao posljedica visokih vlastitih mjerila uspješnosti </a:t>
            </a:r>
          </a:p>
          <a:p>
            <a:pPr marL="0" indent="0">
              <a:buNone/>
            </a:pPr>
            <a:r>
              <a:rPr lang="hr-HR" sz="7200" b="1" dirty="0">
                <a:solidFill>
                  <a:schemeClr val="accent6">
                    <a:lumMod val="75000"/>
                  </a:schemeClr>
                </a:solidFill>
              </a:rPr>
              <a:t>- dojam lijenosti ili nemarnosti zbog otpora prema rutinskome radu</a:t>
            </a:r>
          </a:p>
          <a:p>
            <a:pPr marL="0" indent="0">
              <a:buNone/>
            </a:pPr>
            <a:r>
              <a:rPr lang="hr-HR" sz="7200" b="1" dirty="0">
                <a:solidFill>
                  <a:schemeClr val="accent6">
                    <a:lumMod val="75000"/>
                  </a:schemeClr>
                </a:solidFill>
              </a:rPr>
              <a:t>- ponavljanju, vježbi</a:t>
            </a:r>
          </a:p>
          <a:p>
            <a:pPr marL="0" indent="0">
              <a:buNone/>
            </a:pPr>
            <a:r>
              <a:rPr lang="hr-HR" sz="7200" b="1" dirty="0">
                <a:solidFill>
                  <a:schemeClr val="accent6">
                    <a:lumMod val="75000"/>
                  </a:schemeClr>
                </a:solidFill>
              </a:rPr>
              <a:t>- nezadovoljstvo u nepoticajnom okruženju</a:t>
            </a:r>
          </a:p>
          <a:p>
            <a:pPr marL="0" indent="0">
              <a:buNone/>
            </a:pPr>
            <a:r>
              <a:rPr lang="hr-HR" sz="7200" b="1" dirty="0">
                <a:solidFill>
                  <a:schemeClr val="accent6">
                    <a:lumMod val="75000"/>
                  </a:schemeClr>
                </a:solidFill>
              </a:rPr>
              <a:t>- prevelika kritičnost prema sebi i drugima </a:t>
            </a:r>
          </a:p>
          <a:p>
            <a:pPr marL="0" indent="0">
              <a:buNone/>
            </a:pPr>
            <a:r>
              <a:rPr lang="hr-HR" sz="7200" b="1" dirty="0">
                <a:solidFill>
                  <a:schemeClr val="accent6">
                    <a:lumMod val="75000"/>
                  </a:schemeClr>
                </a:solidFill>
              </a:rPr>
              <a:t>- otpor sudjelovanju u određenim razrednim aktivnostima ili aktivnostima u skupinama, npr.</a:t>
            </a:r>
          </a:p>
          <a:p>
            <a:pPr marL="0" indent="0">
              <a:buNone/>
            </a:pPr>
            <a:r>
              <a:rPr lang="hr-HR" sz="7200" b="1" dirty="0">
                <a:solidFill>
                  <a:schemeClr val="accent6">
                    <a:lumMod val="75000"/>
                  </a:schemeClr>
                </a:solidFill>
              </a:rPr>
              <a:t>onima koje procjenjuju neizazovnim, rutinskim</a:t>
            </a:r>
          </a:p>
          <a:p>
            <a:pPr marL="0" indent="0">
              <a:buNone/>
            </a:pPr>
            <a:r>
              <a:rPr lang="hr-HR" sz="7200" b="1" dirty="0">
                <a:solidFill>
                  <a:schemeClr val="accent6">
                    <a:lumMod val="75000"/>
                  </a:schemeClr>
                </a:solidFill>
              </a:rPr>
              <a:t>- kompetitivnost</a:t>
            </a:r>
          </a:p>
          <a:p>
            <a:pPr marL="0" indent="0">
              <a:buNone/>
            </a:pPr>
            <a:r>
              <a:rPr lang="hr-HR" sz="7200" b="1" dirty="0">
                <a:solidFill>
                  <a:schemeClr val="accent6">
                    <a:lumMod val="75000"/>
                  </a:schemeClr>
                </a:solidFill>
              </a:rPr>
              <a:t>- tendencija propitivanja nametnutog autoriteta, postavljenih pravila, običaja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6300" r="74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1275" y="267853"/>
            <a:ext cx="2590054" cy="25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1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65091" y="519066"/>
            <a:ext cx="3962400" cy="131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b="1" dirty="0">
                <a:solidFill>
                  <a:srgbClr val="92D050"/>
                </a:solidFill>
              </a:rPr>
              <a:t>Kako ću osmisliti dodatnu nastavu?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658379" y="1591953"/>
            <a:ext cx="26944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775DE"/>
                </a:solidFill>
              </a:rPr>
              <a:t>Koje teme bi moje učenike mogle zanimati?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149600" y="4692073"/>
            <a:ext cx="5430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B0F0"/>
                </a:solidFill>
              </a:rPr>
              <a:t>Kako ću privući učenike na dodatnu nastavu?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814618" y="2576838"/>
            <a:ext cx="6105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C000"/>
                </a:solidFill>
              </a:rPr>
              <a:t>Kako ću pronaći slobodan termin za dodatnu nastavu u pretrpanoj satnici učenika?</a:t>
            </a:r>
          </a:p>
        </p:txBody>
      </p:sp>
      <p:sp>
        <p:nvSpPr>
          <p:cNvPr id="14" name="AutoShape 2" descr="Thinking Emoji - what it means and how to use i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4048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2800" y="519066"/>
            <a:ext cx="1714500" cy="16002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1" b="89952" l="9756" r="898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0181" y="2576838"/>
            <a:ext cx="2276476" cy="3315564"/>
          </a:xfrm>
          <a:prstGeom prst="rect">
            <a:avLst/>
          </a:prstGeom>
        </p:spPr>
      </p:pic>
      <p:pic>
        <p:nvPicPr>
          <p:cNvPr id="1028" name="Picture 4" descr="Question Mark Smiley, art Emoji, Question mark, Thumb signal, thought, emoji,  Emoticon, emotion, smiley, snout | Anyrgb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24" b="89595" l="6069" r="947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4679543"/>
            <a:ext cx="2382154" cy="23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4" y="3916218"/>
            <a:ext cx="5871296" cy="8611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Projekt </a:t>
            </a:r>
            <a:r>
              <a:rPr lang="hr-HR" b="1" dirty="0" err="1">
                <a:solidFill>
                  <a:srgbClr val="00B050"/>
                </a:solidFill>
              </a:rPr>
              <a:t>HoST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2000" b="1" dirty="0"/>
              <a:t>Nositelji projekta:</a:t>
            </a:r>
          </a:p>
          <a:p>
            <a:r>
              <a:rPr lang="hr-HR" sz="2000" b="1" dirty="0"/>
              <a:t>- Silvana Jukić, učiteljica engleskog jezika</a:t>
            </a:r>
          </a:p>
          <a:p>
            <a:r>
              <a:rPr lang="hr-HR" sz="2000" b="1" dirty="0"/>
              <a:t>- učenici uključeni u dodatnu nastavu engleskog jezika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597FF2-72F8-8B6E-734E-F3C723C65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472" y="458806"/>
            <a:ext cx="6065837" cy="32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0E54-0EBA-48F8-81CE-0282363B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</a:rPr>
              <a:t>💡</a:t>
            </a:r>
            <a:r>
              <a:rPr lang="hr-HR" dirty="0"/>
              <a:t> </a:t>
            </a:r>
            <a:r>
              <a:rPr lang="hr-HR" b="1" dirty="0">
                <a:solidFill>
                  <a:srgbClr val="00B050"/>
                </a:solidFill>
              </a:rPr>
              <a:t>CJELOGODIŠNJI PROJEKT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ABB0-67B1-4117-BD12-0326B4C33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86203"/>
            <a:ext cx="8915400" cy="4833257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r>
              <a:rPr lang="hr-HR" dirty="0"/>
              <a:t>Dugogodišnje iskustvo u radu s darovitom djecom pokazalo je da je i djeci i učitelju lakše ako osmisle projekt na kojem će raditi tijekom cijele nastavne godine</a:t>
            </a:r>
          </a:p>
          <a:p>
            <a:r>
              <a:rPr lang="hr-HR" dirty="0"/>
              <a:t>Tijekom ljeta (šetajući gradom punim turista) došla sam na ideju da po uzoru na projekt HONY Brandona Stantona i sama nešto slično napravim u svom gradu. Učenici bi razgovarali s turistima i poput novinara im postavljali pitanja na engleskom jeziku (odakle dolaze?, kojim prijevoznim sredstvom su stigli? jesu li probali hrvatska jela? koje znamenitosti su im se najviše svidjele? i sl.) Odgovore bi pregledali, analizirali i napravili sažetak u kojem bi iznijeli zaključak.</a:t>
            </a:r>
          </a:p>
          <a:p>
            <a:r>
              <a:rPr lang="hr-HR" dirty="0"/>
              <a:t>Osmislila sam ishode, isplanirala faze projekta i predložila da ovaj projekt uđe u školski kurikulum </a:t>
            </a:r>
          </a:p>
          <a:p>
            <a:r>
              <a:rPr lang="hr-HR" dirty="0"/>
              <a:t>Nakon što je prijedlog prihvaćen i projekt objavljen u kurikulumu okupila sam učenike koji pohađaju dodatnu nastavu engleskog jezika i iznijela im plan. Učenici su bili oduševljeni i jedva čekali započeti rad na projektu koji se sastojao od tri faze – PRIPREMNA, TERENSKA i ZAVRŠNA</a:t>
            </a:r>
          </a:p>
        </p:txBody>
      </p:sp>
    </p:spTree>
    <p:extLst>
      <p:ext uri="{BB962C8B-B14F-4D97-AF65-F5344CB8AC3E}">
        <p14:creationId xmlns:p14="http://schemas.microsoft.com/office/powerpoint/2010/main" val="77235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7505" y="624110"/>
            <a:ext cx="10427107" cy="1280890"/>
          </a:xfrm>
        </p:spPr>
        <p:txBody>
          <a:bodyPr/>
          <a:lstStyle/>
          <a:p>
            <a:r>
              <a:rPr lang="hr-HR" b="1" dirty="0">
                <a:solidFill>
                  <a:srgbClr val="00B050"/>
                </a:solidFill>
              </a:rPr>
              <a:t>IZVADAK IZ LEKCIJE U UDŽBENIKU Hello World 7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634" y="1768951"/>
            <a:ext cx="4061159" cy="229058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487251" y="1995093"/>
            <a:ext cx="6123710" cy="441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Brandon Stanton is a New York photographer and chronicler of street life. His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photoblog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books are famous all over the world and have millions of fans. In 2010, he decided to start a photography project and create a catalogue of 10,000 New Yorkers. He would stop a random person in the street, take their photo and start a conversation with them. That’s how Humans of New York, or HONY for short, started. 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05" y="4285673"/>
            <a:ext cx="4123419" cy="23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5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19927" y="624110"/>
            <a:ext cx="6179128" cy="860561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PLANIRANI ISHODI PROJEKTA: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3058" y="1484671"/>
            <a:ext cx="10511554" cy="4426551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- A.8.4. Sudjeluje u dužemu planiranom i dužemu jednostavnome neplaniranom razgovoru poznate tematike.</a:t>
            </a:r>
          </a:p>
          <a:p>
            <a:r>
              <a:rPr lang="hr-HR" dirty="0"/>
              <a:t>- A.8.2. Razlikuje i koristi se naglaskom i intonacijom kako bi obogatio poruku.</a:t>
            </a:r>
          </a:p>
          <a:p>
            <a:pPr marL="0" indent="0">
              <a:buNone/>
            </a:pPr>
            <a:r>
              <a:rPr lang="hr-HR" dirty="0"/>
              <a:t>• Učenik sudjeluje u razgovoru s turistima postavljajući pitanja na temu njihovog boravka u Splitu.</a:t>
            </a:r>
          </a:p>
          <a:p>
            <a:r>
              <a:rPr lang="hr-HR" dirty="0"/>
              <a:t>- B.8.2. Izabire komunikacijske obrasce prikladne zadanomu kontekstu te započinje interakciju s drugima radi zadovoljenja vlastitih međukulturnih komunikacijskih potreba.</a:t>
            </a:r>
          </a:p>
          <a:p>
            <a:r>
              <a:rPr lang="hr-HR" dirty="0"/>
              <a:t>- C.8.6. Uspoređuje i vrednuje informacije iz različitih izvora te izvodi kratke prezentacije srednje složenih sadržaja.</a:t>
            </a:r>
          </a:p>
        </p:txBody>
      </p:sp>
    </p:spTree>
    <p:extLst>
      <p:ext uri="{BB962C8B-B14F-4D97-AF65-F5344CB8AC3E}">
        <p14:creationId xmlns:p14="http://schemas.microsoft.com/office/powerpoint/2010/main" val="400502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FAZE PROJEKTA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 PRIPREMNA</a:t>
            </a:r>
          </a:p>
          <a:p>
            <a:r>
              <a:rPr lang="hr-HR" dirty="0"/>
              <a:t>2. TERENSKA </a:t>
            </a:r>
          </a:p>
          <a:p>
            <a:r>
              <a:rPr lang="hr-HR" dirty="0"/>
              <a:t>3. ZAVRŠNA</a:t>
            </a:r>
          </a:p>
        </p:txBody>
      </p:sp>
      <p:sp>
        <p:nvSpPr>
          <p:cNvPr id="4" name="Elipsa 3"/>
          <p:cNvSpPr/>
          <p:nvPr/>
        </p:nvSpPr>
        <p:spPr>
          <a:xfrm>
            <a:off x="1394691" y="423025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301584" y="3784399"/>
            <a:ext cx="2733964" cy="21670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hr-HR" b="1" i="0" dirty="0">
              <a:solidFill>
                <a:srgbClr val="FFFFFF"/>
              </a:solidFill>
              <a:effectLst/>
              <a:latin typeface="Tenor Sans"/>
            </a:endParaRPr>
          </a:p>
          <a:p>
            <a:pPr algn="ctr" fontAlgn="base"/>
            <a:r>
              <a:rPr lang="hr-HR" b="1" i="0" dirty="0">
                <a:solidFill>
                  <a:srgbClr val="FFFFFF"/>
                </a:solidFill>
                <a:effectLst/>
                <a:latin typeface="Tenor Sans"/>
              </a:rPr>
              <a:t>1. pripremna</a:t>
            </a:r>
            <a:endParaRPr lang="hr-HR" b="0" i="0" dirty="0">
              <a:solidFill>
                <a:srgbClr val="000000"/>
              </a:solidFill>
              <a:effectLst/>
              <a:latin typeface="Tenor Sans"/>
            </a:endParaRPr>
          </a:p>
          <a:p>
            <a:br>
              <a:rPr lang="hr-HR" b="0" i="0" dirty="0">
                <a:solidFill>
                  <a:srgbClr val="000000"/>
                </a:solidFill>
                <a:effectLst/>
                <a:latin typeface="Oranienbaum" panose="020F0502020204030204" pitchFamily="2" charset="0"/>
              </a:rPr>
            </a:br>
            <a:endParaRPr lang="hr-HR" dirty="0"/>
          </a:p>
        </p:txBody>
      </p:sp>
      <p:sp>
        <p:nvSpPr>
          <p:cNvPr id="7" name="Elipsa 6"/>
          <p:cNvSpPr/>
          <p:nvPr/>
        </p:nvSpPr>
        <p:spPr>
          <a:xfrm>
            <a:off x="4586055" y="3784399"/>
            <a:ext cx="2660319" cy="21517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hr-HR" b="1" i="0" dirty="0">
              <a:solidFill>
                <a:srgbClr val="FFFFFF"/>
              </a:solidFill>
              <a:effectLst/>
              <a:latin typeface="Tenor Sans"/>
            </a:endParaRPr>
          </a:p>
          <a:p>
            <a:pPr algn="ctr" fontAlgn="base"/>
            <a:r>
              <a:rPr lang="hr-HR" b="1" i="0" dirty="0">
                <a:solidFill>
                  <a:srgbClr val="FFFFFF"/>
                </a:solidFill>
                <a:effectLst/>
                <a:latin typeface="Tenor Sans"/>
              </a:rPr>
              <a:t>2. terenska</a:t>
            </a:r>
            <a:endParaRPr lang="hr-HR" b="0" i="0" dirty="0">
              <a:solidFill>
                <a:srgbClr val="000000"/>
              </a:solidFill>
              <a:effectLst/>
              <a:latin typeface="Tenor Sans"/>
            </a:endParaRPr>
          </a:p>
          <a:p>
            <a:br>
              <a:rPr lang="hr-HR" b="0" i="0" dirty="0">
                <a:solidFill>
                  <a:srgbClr val="000000"/>
                </a:solidFill>
                <a:effectLst/>
                <a:latin typeface="Tenor Sans"/>
              </a:rPr>
            </a:br>
            <a:endParaRPr lang="hr-HR" dirty="0"/>
          </a:p>
        </p:txBody>
      </p:sp>
      <p:sp>
        <p:nvSpPr>
          <p:cNvPr id="8" name="Elipsa 7"/>
          <p:cNvSpPr/>
          <p:nvPr/>
        </p:nvSpPr>
        <p:spPr>
          <a:xfrm>
            <a:off x="9212556" y="3905543"/>
            <a:ext cx="2677860" cy="21670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hr-HR" b="1" i="0" dirty="0">
              <a:solidFill>
                <a:srgbClr val="FFFFFF"/>
              </a:solidFill>
              <a:effectLst/>
              <a:latin typeface="Tenor Sans"/>
            </a:endParaRPr>
          </a:p>
          <a:p>
            <a:pPr algn="ctr" fontAlgn="base"/>
            <a:r>
              <a:rPr lang="hr-HR" b="1" i="0" dirty="0">
                <a:solidFill>
                  <a:srgbClr val="FFFFFF"/>
                </a:solidFill>
                <a:effectLst/>
                <a:latin typeface="Tenor Sans"/>
              </a:rPr>
              <a:t>3. završna</a:t>
            </a:r>
            <a:endParaRPr lang="hr-HR" b="0" i="0" dirty="0">
              <a:solidFill>
                <a:srgbClr val="000000"/>
              </a:solidFill>
              <a:effectLst/>
              <a:latin typeface="Tenor Sans"/>
            </a:endParaRPr>
          </a:p>
          <a:p>
            <a:br>
              <a:rPr lang="hr-HR" b="0" i="0" dirty="0">
                <a:solidFill>
                  <a:srgbClr val="000000"/>
                </a:solidFill>
                <a:effectLst/>
                <a:latin typeface="Schibsted Grotesk"/>
              </a:rPr>
            </a:br>
            <a:endParaRPr lang="hr-HR" dirty="0"/>
          </a:p>
        </p:txBody>
      </p:sp>
      <p:sp>
        <p:nvSpPr>
          <p:cNvPr id="9" name="Strelica udesno 8"/>
          <p:cNvSpPr/>
          <p:nvPr/>
        </p:nvSpPr>
        <p:spPr>
          <a:xfrm>
            <a:off x="3360821" y="47521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 udesno 9"/>
          <p:cNvSpPr/>
          <p:nvPr/>
        </p:nvSpPr>
        <p:spPr>
          <a:xfrm>
            <a:off x="7740261" y="46921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511153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lav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752</TotalTime>
  <Words>617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Oranienbaum</vt:lpstr>
      <vt:lpstr>Schibsted Grotesk</vt:lpstr>
      <vt:lpstr>Tenor Sans</vt:lpstr>
      <vt:lpstr>Times New Roman</vt:lpstr>
      <vt:lpstr>Wingdings 3</vt:lpstr>
      <vt:lpstr>Pramen</vt:lpstr>
      <vt:lpstr>PowerPoint Presentation</vt:lpstr>
      <vt:lpstr>RAD S DAROVITOM DJECOM</vt:lpstr>
      <vt:lpstr>PowerPoint Presentation</vt:lpstr>
      <vt:lpstr>PowerPoint Presentation</vt:lpstr>
      <vt:lpstr>Projekt HoST</vt:lpstr>
      <vt:lpstr>💡 CJELOGODIŠNJI PROJEKT </vt:lpstr>
      <vt:lpstr>IZVADAK IZ LEKCIJE U UDŽBENIKU Hello World 7</vt:lpstr>
      <vt:lpstr>PLANIRANI ISHODI PROJEKTA:</vt:lpstr>
      <vt:lpstr>FAZE PROJEKTA</vt:lpstr>
      <vt:lpstr>1. PRIPREMNA FAZA</vt:lpstr>
      <vt:lpstr>2. TERENSKI RAD</vt:lpstr>
      <vt:lpstr>TERENSKI RAD</vt:lpstr>
      <vt:lpstr>3. OBRADA PRIKUPLJENIH PODATAKA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HoST</dc:title>
  <dc:creator>Korisnik</dc:creator>
  <cp:lastModifiedBy>Silvana Jukić</cp:lastModifiedBy>
  <cp:revision>27</cp:revision>
  <dcterms:created xsi:type="dcterms:W3CDTF">2024-08-22T10:54:54Z</dcterms:created>
  <dcterms:modified xsi:type="dcterms:W3CDTF">2026-05-12T20:32:32Z</dcterms:modified>
</cp:coreProperties>
</file>